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584" r:id="rId2"/>
    <p:sldId id="564" r:id="rId3"/>
    <p:sldId id="269" r:id="rId4"/>
    <p:sldId id="585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567" r:id="rId15"/>
  </p:sldIdLst>
  <p:sldSz cx="12192000" cy="6858000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38" d="100"/>
          <a:sy n="38" d="100"/>
        </p:scale>
        <p:origin x="40" y="2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21FFE3D-07D3-A91B-DBC0-2F73B30E20D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86864E-7802-0824-768A-58AEEE67737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D847FFD6-6F61-D24F-94DA-DA6B5494F446}" type="datetimeFigureOut">
              <a:rPr lang="en-GB"/>
              <a:pPr>
                <a:defRPr/>
              </a:pPr>
              <a:t>19/05/2023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93E500E-0EB9-79C4-FEE9-87D43E62C21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00DCBA4-F872-D620-7242-D46F6E7BC7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A2D7E-E780-2F2E-7B54-D2F8ABF0727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691AE9-23D4-9A6E-2B94-DC0ADD9E1B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30F333D-2951-7748-B0E6-863EB2E301B3}" type="slidenum">
              <a:rPr lang="en-GB" altLang="en-CM"/>
              <a:pPr>
                <a:defRPr/>
              </a:pPr>
              <a:t>‹#›</a:t>
            </a:fld>
            <a:endParaRPr lang="en-GB" altLang="en-C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file:////Users/Branwen/Library/Group%20Containers/UBF8T346G9.ms/WebArchiveCopyPasteTempFiles/com.microsoft.Word/AIorK4yoMuk3uTMQOYD3AaLliTKIoJjcydcWXILR6pE3S7J_Xcebk8YHmngRGNv50humPje3jhwwZgE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9762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07305C-0AE6-FB64-F0CD-19F44B61E9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536" y="6309320"/>
            <a:ext cx="931644" cy="337439"/>
          </a:xfrm>
          <a:prstGeom prst="rect">
            <a:avLst/>
          </a:prstGeom>
        </p:spPr>
      </p:pic>
      <p:pic>
        <p:nvPicPr>
          <p:cNvPr id="3" name="Picture 10">
            <a:extLst>
              <a:ext uri="{FF2B5EF4-FFF2-40B4-BE49-F238E27FC236}">
                <a16:creationId xmlns:a16="http://schemas.microsoft.com/office/drawing/2014/main" id="{511CC14E-5DE4-F371-1FD4-98B149DC32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1" b="33009"/>
          <a:stretch>
            <a:fillRect/>
          </a:stretch>
        </p:blipFill>
        <p:spPr bwMode="auto">
          <a:xfrm>
            <a:off x="9404458" y="6232878"/>
            <a:ext cx="1364791" cy="44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210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file:////Users/Branwen/Library/Group%20Containers/UBF8T346G9.ms/WebArchiveCopyPasteTempFiles/com.microsoft.Word/AIorK4yoMuk3uTMQOYD3AaLliTKIoJjcydcWXILR6pE3S7J_Xcebk8YHmngRGNv50humPje3jhwwZgE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file:////Users/Branwen/Library/Group%20Containers/UBF8T346G9.ms/WebArchiveCopyPasteTempFiles/com.microsoft.Word/AIorK4yoMuk3uTMQOYD3AaLliTKIoJjcydcWXILR6pE3S7J_Xcebk8YHmngRGNv50humPje3jhwwZg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486307-C3DF-45A5-819C-164E3DB3B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5111" r="5110" b="-1"/>
          <a:stretch/>
        </p:blipFill>
        <p:spPr>
          <a:xfrm>
            <a:off x="0" y="0"/>
            <a:ext cx="12163839" cy="7015698"/>
          </a:xfrm>
          <a:prstGeom prst="rect">
            <a:avLst/>
          </a:prstGeom>
        </p:spPr>
      </p:pic>
      <p:sp>
        <p:nvSpPr>
          <p:cNvPr id="3" name="Title 5">
            <a:extLst>
              <a:ext uri="{FF2B5EF4-FFF2-40B4-BE49-F238E27FC236}">
                <a16:creationId xmlns:a16="http://schemas.microsoft.com/office/drawing/2014/main" id="{EA696F03-D31B-44E2-BF80-E245142A3860}"/>
              </a:ext>
            </a:extLst>
          </p:cNvPr>
          <p:cNvSpPr txBox="1">
            <a:spLocks/>
          </p:cNvSpPr>
          <p:nvPr/>
        </p:nvSpPr>
        <p:spPr>
          <a:xfrm>
            <a:off x="14080" y="1484784"/>
            <a:ext cx="12135678" cy="349238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altLang="en-US" sz="4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Supports de formation sur la surveillance active et la gestion des évènements indésirables des médicaments antituberculeux (</a:t>
            </a:r>
            <a:r>
              <a:rPr lang="fr-FR" altLang="en-US" sz="4000" b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fr-FR" altLang="en-US" sz="4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fr-FR" altLang="en-US" sz="4000" kern="0" dirty="0">
                <a:latin typeface="Calibri" panose="020F0502020204030204" pitchFamily="34" charset="0"/>
                <a:cs typeface="Calibri" panose="020F0502020204030204" pitchFamily="34" charset="0"/>
              </a:rPr>
              <a:t>2023</a:t>
            </a:r>
            <a:endParaRPr lang="en-US" altLang="en-US" sz="32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32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32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5" name="Picture 10">
            <a:extLst>
              <a:ext uri="{FF2B5EF4-FFF2-40B4-BE49-F238E27FC236}">
                <a16:creationId xmlns:a16="http://schemas.microsoft.com/office/drawing/2014/main" id="{B2EFA185-9146-6C55-AB09-6CD0F88AE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1" b="33009"/>
          <a:stretch>
            <a:fillRect/>
          </a:stretch>
        </p:blipFill>
        <p:spPr bwMode="auto">
          <a:xfrm>
            <a:off x="2479971" y="4113076"/>
            <a:ext cx="3408726" cy="111216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E4AB56-47E4-6686-46FD-8548FC665F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744" y="4113076"/>
            <a:ext cx="3070616" cy="111216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9496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 de texte 2">
            <a:extLst>
              <a:ext uri="{FF2B5EF4-FFF2-40B4-BE49-F238E27FC236}">
                <a16:creationId xmlns:a16="http://schemas.microsoft.com/office/drawing/2014/main" id="{2824B840-D510-6276-E7C1-BDD07ECCF7B7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>
          <a:xfrm>
            <a:off x="1811338" y="271463"/>
            <a:ext cx="9325222" cy="1698625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normAutofit fontScale="9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Aft>
                <a:spcPts val="1000"/>
              </a:spcAft>
              <a:defRPr/>
            </a:pPr>
            <a:r>
              <a:rPr lang="fr-FR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Définir les calendriers et les circuits pour la collecte et le rapportage des données</a:t>
            </a:r>
            <a:endParaRPr lang="en-GB" alt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6658FF2B-B73D-23B2-7EF8-D5CE2A8D1BF9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911225" y="2060575"/>
            <a:ext cx="1036955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fr-FR" altLang="en-US" dirty="0"/>
              <a:t>Faciliter les discussions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fr-FR" altLang="en-US" dirty="0"/>
              <a:t>Partager des exemples et des enseignements tirés d'autres contextes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fr-FR" altLang="en-US" dirty="0"/>
              <a:t>Soutenir la collecte de données et le rapportage aux niveaux national et mondial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fr-FR" altLang="en-US" dirty="0"/>
              <a:t>Mettre à jour les méthodes en fonction de l'évolution des connaissances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 de texte 2">
            <a:extLst>
              <a:ext uri="{FF2B5EF4-FFF2-40B4-BE49-F238E27FC236}">
                <a16:creationId xmlns:a16="http://schemas.microsoft.com/office/drawing/2014/main" id="{E5906339-1A13-4CDB-F6C4-4D5A3D4A198B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>
          <a:xfrm>
            <a:off x="1711325" y="260648"/>
            <a:ext cx="8769350" cy="1412875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normAutofit fontScale="9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fr-FR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Consolider les données </a:t>
            </a:r>
            <a:r>
              <a:rPr lang="fr-FR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aDSM</a:t>
            </a:r>
            <a:r>
              <a:rPr lang="fr-FR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 par voie électronique</a:t>
            </a:r>
            <a:endParaRPr lang="en-GB" alt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3D650387-A574-07D7-1FE2-33E9A470F245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839416" y="1771948"/>
            <a:ext cx="9937103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fr-FR" altLang="en-US" dirty="0"/>
              <a:t>Assistance technique pour l'adaptation du système existant (ou la mise en œuvre d'un nouveau système)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fr-FR" altLang="en-US" dirty="0"/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fr-FR" altLang="en-US" dirty="0"/>
              <a:t>Aide à la révision des systèmes pour permettre le rapportage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 de texte 2">
            <a:extLst>
              <a:ext uri="{FF2B5EF4-FFF2-40B4-BE49-F238E27FC236}">
                <a16:creationId xmlns:a16="http://schemas.microsoft.com/office/drawing/2014/main" id="{81287694-57C8-5D74-CF52-C439E390592C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>
          <a:xfrm>
            <a:off x="983432" y="188913"/>
            <a:ext cx="10081120" cy="1583903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Aft>
                <a:spcPts val="1000"/>
              </a:spcAft>
              <a:defRPr/>
            </a:pPr>
            <a:r>
              <a:rPr lang="fr-FR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Développer les capacités de détection des signaux et d'évaluation de la causalité</a:t>
            </a:r>
            <a:endParaRPr lang="en-US" alt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84633E5B-E7D5-50A0-BA59-B6322E01A7AF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1055440" y="2060848"/>
            <a:ext cx="961335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z="2800" dirty="0" err="1"/>
              <a:t>Rôle</a:t>
            </a:r>
            <a:r>
              <a:rPr lang="en-GB" altLang="en-US" sz="2800" dirty="0"/>
              <a:t> des </a:t>
            </a:r>
            <a:r>
              <a:rPr lang="en-GB" altLang="en-US" sz="2800" dirty="0" err="1"/>
              <a:t>partenaires</a:t>
            </a:r>
            <a:r>
              <a:rPr lang="en-GB" altLang="en-US" sz="2800" dirty="0"/>
              <a:t> ?</a:t>
            </a:r>
          </a:p>
          <a:p>
            <a:pPr lvl="1" eaLnBrk="1" hangingPunct="1"/>
            <a:r>
              <a:rPr lang="fr-FR" altLang="en-US" sz="2400" dirty="0"/>
              <a:t>Faciliter les discussions</a:t>
            </a:r>
          </a:p>
          <a:p>
            <a:pPr lvl="1" eaLnBrk="1" hangingPunct="1"/>
            <a:r>
              <a:rPr lang="fr-FR" altLang="en-US" sz="2400" dirty="0"/>
              <a:t>Organiser une formation spécifique sur la détection des signaux (méthodes, statistiques) et l'évaluation de la causalité</a:t>
            </a:r>
            <a:endParaRPr lang="en-GB" alt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 de texte 2">
            <a:extLst>
              <a:ext uri="{FF2B5EF4-FFF2-40B4-BE49-F238E27FC236}">
                <a16:creationId xmlns:a16="http://schemas.microsoft.com/office/drawing/2014/main" id="{8EAB1566-1520-A3A3-AD28-3A2DAF5C610F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>
          <a:xfrm>
            <a:off x="1357312" y="125413"/>
            <a:ext cx="8229600" cy="639762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Conclusions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237048AC-985A-28C3-A43D-2695F5E301ED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407368" y="1166018"/>
            <a:ext cx="1137701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 altLang="en-US" sz="2800" dirty="0"/>
              <a:t>Les partenaires techniques pourraient jouer un rôle important de facilitateur pour aider les PNT à mettre en œuvre les changements nécessaires à l'introduction de l'</a:t>
            </a:r>
            <a:r>
              <a:rPr lang="fr-FR" altLang="en-US" sz="2800" dirty="0" err="1"/>
              <a:t>aDSM</a:t>
            </a:r>
            <a:r>
              <a:rPr lang="fr-FR" altLang="en-US" sz="2800" dirty="0"/>
              <a:t>.</a:t>
            </a:r>
          </a:p>
          <a:p>
            <a:pPr eaLnBrk="1" hangingPunct="1"/>
            <a:r>
              <a:rPr lang="fr-FR" altLang="en-US" sz="2800" dirty="0"/>
              <a:t>Outre l'expertise technique, le plaidoyer et la facilitation des discussions, étant donné la relative nouveauté de l'</a:t>
            </a:r>
            <a:r>
              <a:rPr lang="fr-FR" altLang="en-US" sz="2800" dirty="0" err="1"/>
              <a:t>aDSM</a:t>
            </a:r>
            <a:r>
              <a:rPr lang="fr-FR" altLang="en-US" sz="2800" dirty="0"/>
              <a:t>, les organismes et bailleurs pourraient fournir des fonds pour permettre la mise en œuvre des activités clés à court terme (par exemple, pour former, embaucher des consultants, entreprendre certains tests cliniques, modifier les systèmes d'information).</a:t>
            </a:r>
          </a:p>
          <a:p>
            <a:pPr eaLnBrk="1" hangingPunct="1"/>
            <a:r>
              <a:rPr lang="fr-FR" altLang="en-US" sz="2800" dirty="0"/>
              <a:t>Dans la phase de consolidation et à long terme, les partenaires pourraient jouer un rôle pour assurer la supervision, l'exhaustivité des rapports, la mise à jour des méthodes et le développement des ressources humaines.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486307-C3DF-45A5-819C-164E3DB3B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5111" r="5110" b="-1"/>
          <a:stretch/>
        </p:blipFill>
        <p:spPr>
          <a:xfrm>
            <a:off x="0" y="0"/>
            <a:ext cx="12163839" cy="7015698"/>
          </a:xfrm>
          <a:prstGeom prst="rect">
            <a:avLst/>
          </a:prstGeom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id="{33538DFE-F142-C388-8910-CBBDFD8006DF}"/>
              </a:ext>
            </a:extLst>
          </p:cNvPr>
          <p:cNvSpPr txBox="1">
            <a:spLocks/>
          </p:cNvSpPr>
          <p:nvPr/>
        </p:nvSpPr>
        <p:spPr>
          <a:xfrm>
            <a:off x="551384" y="908720"/>
            <a:ext cx="10896872" cy="4673679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2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sz="4000" b="1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Remerciements</a:t>
            </a:r>
            <a:endParaRPr lang="en-US" altLang="en-US" sz="4000" b="1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Aft>
                <a:spcPts val="600"/>
              </a:spcAft>
            </a:pP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développement du matériel de formation </a:t>
            </a:r>
            <a:r>
              <a:rPr lang="fr-FR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été financé par TDR dans le cadre du Partenariat </a:t>
            </a:r>
            <a:r>
              <a:rPr lang="fr-FR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ADP ( Access </a:t>
            </a: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fr-FR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Partnership= accès et la prestation de services</a:t>
            </a: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avec un financement du gouvernement japonais.</a:t>
            </a:r>
          </a:p>
          <a:p>
            <a:pPr algn="l">
              <a:spcAft>
                <a:spcPts val="600"/>
              </a:spcAft>
            </a:pP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 matériel de formation a été élaboré en 2016 par le groupe de travail de l'OMS sur l'</a:t>
            </a:r>
            <a:r>
              <a:rPr lang="fr-FR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avec les partenaires techniques KNCV </a:t>
            </a:r>
            <a:r>
              <a:rPr lang="fr-FR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Tuberculosis</a:t>
            </a: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Foundation</a:t>
            </a: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Management Sciences for </a:t>
            </a:r>
            <a:r>
              <a:rPr lang="fr-FR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Health</a:t>
            </a: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(SIAPS), MSF, WHO GTB, et TDR. </a:t>
            </a:r>
          </a:p>
          <a:p>
            <a:pPr algn="l">
              <a:spcAft>
                <a:spcPts val="600"/>
              </a:spcAft>
            </a:pP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matériel a été mis à jour en 2022-23 par Mahamadou Bassirou Souleymane (consultant TDR) avec Marie-Eve </a:t>
            </a:r>
            <a:r>
              <a:rPr lang="fr-FR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Raguenaud</a:t>
            </a: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(TDR), </a:t>
            </a:r>
            <a:r>
              <a:rPr lang="fr-FR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Branwen</a:t>
            </a: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 Hennig (TDR), et Corinne Merle (TDR), et revu par Linh </a:t>
            </a:r>
            <a:r>
              <a:rPr lang="fr-FR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Nhat</a:t>
            </a: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Nguyen (OMS/GTB), </a:t>
            </a:r>
            <a:r>
              <a:rPr lang="fr-FR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Medea</a:t>
            </a: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Gegia</a:t>
            </a: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(OMS/GTB), et </a:t>
            </a:r>
            <a:r>
              <a:rPr lang="fr-FR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Fuad</a:t>
            </a: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Mirzayev</a:t>
            </a: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(OMS/GTB).</a:t>
            </a:r>
          </a:p>
          <a:p>
            <a:pPr algn="l">
              <a:spcAft>
                <a:spcPts val="600"/>
              </a:spcAft>
            </a:pP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Nous remercions tous les membres du groupe de travail WARN/CARN-TB sur l'</a:t>
            </a:r>
            <a:r>
              <a:rPr lang="fr-FR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qui ont contribué à l'élaboration des directives génériques sur l'</a:t>
            </a:r>
            <a:r>
              <a:rPr lang="fr-FR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ainsi que le secrétariat, en particulier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Dr Christ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Houessinon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Disadidi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Ambrioso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Marius,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Adomou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Jamal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Rouamba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Ruffine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Sougrimani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Koumbem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Boureima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Nsanzerugeze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Josélyne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Tollo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Tollo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Daniel Alphonse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Désiré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Mpaba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Minkat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Théophile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Mistral, Julie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Abessolo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Ursule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IDOKO,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Tijan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Baldeh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Wandifa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Samateh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Tida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Kinteh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Alieu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Wurie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Mardemn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Yeasuen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Benjamin K.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Quenneh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Cheick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Oumar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Bah, Kane El Hadj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Malick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Aw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Idriss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Mamoudou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Hama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Rachida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Gagara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I. M.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Assiatou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Katambé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Balkissa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Seiyabatou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Saidou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Liombo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Anastasie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Lunganyu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Junior,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Kitambala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Sentime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Lula Yves 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Habimana-Mucyo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Yves,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Migambi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Patrick, dos Santos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Brigite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Castro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Vânia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Wadson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Cruz,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Gueye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Aminata,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Mukeh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Fahnbulleh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Bailor Samuel,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Manjo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Lamin, Saleh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Mahareb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Abdoulaye, Haroun Saleh Naima,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Mouhoudine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Yerima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Kpelafia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Silifa</a:t>
            </a:r>
            <a:endParaRPr lang="en-US" altLang="en-US" sz="1800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altLang="en-US" sz="1800" b="1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F91E6EA7-C713-B313-684D-A502CB9EB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1" b="33009"/>
          <a:stretch>
            <a:fillRect/>
          </a:stretch>
        </p:blipFill>
        <p:spPr bwMode="auto">
          <a:xfrm>
            <a:off x="2495600" y="5517232"/>
            <a:ext cx="3408726" cy="111216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60DFB3-E82B-D312-3214-02702FC0CF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326" y="5499665"/>
            <a:ext cx="3070616" cy="111216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4673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486307-C3DF-45A5-819C-164E3DB3B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5111" r="5110" b="-1"/>
          <a:stretch/>
        </p:blipFill>
        <p:spPr>
          <a:xfrm>
            <a:off x="0" y="0"/>
            <a:ext cx="12163839" cy="7015698"/>
          </a:xfrm>
          <a:prstGeom prst="rect">
            <a:avLst/>
          </a:prstGeom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id="{33538DFE-F142-C388-8910-CBBDFD8006DF}"/>
              </a:ext>
            </a:extLst>
          </p:cNvPr>
          <p:cNvSpPr txBox="1">
            <a:spLocks/>
          </p:cNvSpPr>
          <p:nvPr/>
        </p:nvSpPr>
        <p:spPr>
          <a:xfrm>
            <a:off x="839416" y="2132856"/>
            <a:ext cx="10009112" cy="2304256"/>
          </a:xfrm>
          <a:prstGeom prst="rect">
            <a:avLst/>
          </a:prstGeom>
          <a:solidFill>
            <a:schemeClr val="bg1"/>
          </a:solidFill>
        </p:spPr>
        <p:txBody>
          <a:bodyPr>
            <a:normAutofit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sz="40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4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3.5. </a:t>
            </a:r>
            <a:r>
              <a:rPr lang="fr-FR" altLang="en-US" sz="4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Rôle des partenaires techniques et financiers nationaux et internationaux dans la mise en œuvre de l'</a:t>
            </a:r>
            <a:r>
              <a:rPr lang="fr-FR" altLang="en-US" sz="4000" b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endParaRPr lang="en-US" altLang="en-US" sz="40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734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4379EDB-BAA4-AFFF-5ADB-4D1A0F57D70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53332" y="161925"/>
            <a:ext cx="9685337" cy="1138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altLang="fr-FR" b="1" dirty="0" err="1">
                <a:solidFill>
                  <a:srgbClr val="000000"/>
                </a:solidFill>
                <a:ea typeface="+mn-ea"/>
                <a:cs typeface="Calibri" panose="020F0502020204030204" pitchFamily="34" charset="0"/>
              </a:rPr>
              <a:t>Objectifs</a:t>
            </a:r>
            <a:r>
              <a:rPr lang="en-GB" altLang="fr-FR" b="1" dirty="0">
                <a:solidFill>
                  <a:srgbClr val="000000"/>
                </a:solidFill>
                <a:ea typeface="+mn-ea"/>
                <a:cs typeface="Calibri" panose="020F0502020204030204" pitchFamily="34" charset="0"/>
              </a:rPr>
              <a:t> </a:t>
            </a:r>
            <a:r>
              <a:rPr lang="en-GB" altLang="fr-FR" b="1" dirty="0" err="1">
                <a:solidFill>
                  <a:srgbClr val="000000"/>
                </a:solidFill>
                <a:ea typeface="+mn-ea"/>
                <a:cs typeface="Calibri" panose="020F0502020204030204" pitchFamily="34" charset="0"/>
              </a:rPr>
              <a:t>d'apprentissage</a:t>
            </a:r>
            <a:br>
              <a:rPr lang="en-GB" altLang="fr-FR" b="1" dirty="0">
                <a:solidFill>
                  <a:srgbClr val="000000"/>
                </a:solidFill>
                <a:ea typeface="+mn-ea"/>
                <a:cs typeface="Calibri" panose="020F0502020204030204" pitchFamily="34" charset="0"/>
              </a:rPr>
            </a:br>
            <a:r>
              <a:rPr lang="fr-FR" altLang="fr-FR" sz="2400" i="1" dirty="0">
                <a:solidFill>
                  <a:srgbClr val="FF0000"/>
                </a:solidFill>
                <a:ea typeface="+mn-ea"/>
                <a:cs typeface="Calibri" panose="020F0502020204030204" pitchFamily="34" charset="0"/>
              </a:rPr>
              <a:t>A l'issue de cette présentation, le participant devrait être capable de :</a:t>
            </a:r>
            <a:endParaRPr lang="en-GB" altLang="fr-FR" sz="2000" i="1" dirty="0">
              <a:solidFill>
                <a:srgbClr val="FF0000"/>
              </a:solidFill>
              <a:ea typeface="+mn-ea"/>
              <a:cs typeface="Calibri" panose="020F0502020204030204" pitchFamily="34" charset="0"/>
            </a:endParaRPr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229D2D80-9DD3-04AA-AC88-D97B027B04E2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1487488" y="1700213"/>
            <a:ext cx="9217025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14375" lvl="1" indent="-539750">
              <a:buFont typeface="Calibri" panose="020F0502020204030204" pitchFamily="34" charset="0"/>
              <a:buAutoNum type="arabicPeriod"/>
            </a:pPr>
            <a:r>
              <a:rPr lang="fr-FR" altLang="fr-FR" dirty="0">
                <a:cs typeface="Calibri" panose="020F0502020204030204" pitchFamily="34" charset="0"/>
              </a:rPr>
              <a:t>Identifier les domaines clés de la mise en œuvre de l'</a:t>
            </a:r>
            <a:r>
              <a:rPr lang="fr-FR" altLang="fr-FR" dirty="0" err="1">
                <a:cs typeface="Calibri" panose="020F0502020204030204" pitchFamily="34" charset="0"/>
              </a:rPr>
              <a:t>aDSM</a:t>
            </a:r>
            <a:r>
              <a:rPr lang="fr-FR" altLang="fr-FR" dirty="0">
                <a:cs typeface="Calibri" panose="020F0502020204030204" pitchFamily="34" charset="0"/>
              </a:rPr>
              <a:t> dans lesquels le concours des partenaires serait utile</a:t>
            </a:r>
          </a:p>
          <a:p>
            <a:pPr marL="714375" lvl="1" indent="-539750">
              <a:buFont typeface="Calibri" panose="020F0502020204030204" pitchFamily="34" charset="0"/>
              <a:buAutoNum type="arabicPeriod"/>
            </a:pPr>
            <a:endParaRPr lang="fr-FR" altLang="fr-FR" dirty="0">
              <a:cs typeface="Calibri" panose="020F0502020204030204" pitchFamily="34" charset="0"/>
            </a:endParaRPr>
          </a:p>
          <a:p>
            <a:pPr marL="714375" lvl="1" indent="-539750">
              <a:buFont typeface="Calibri" panose="020F0502020204030204" pitchFamily="34" charset="0"/>
              <a:buAutoNum type="arabicPeriod"/>
            </a:pPr>
            <a:r>
              <a:rPr lang="fr-FR" altLang="fr-FR" dirty="0">
                <a:cs typeface="Calibri" panose="020F0502020204030204" pitchFamily="34" charset="0"/>
              </a:rPr>
              <a:t>Faire correspondre les points forts de certains partenaires (techniques, de plaidoyer et de financement) avec les besoins spécifiques.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F880C98-5DF2-8952-4BA4-D428B9EAD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28" y="42614"/>
            <a:ext cx="1180931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en-US" sz="4000" b="1" dirty="0">
                <a:solidFill>
                  <a:srgbClr val="1616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Principales étapes de la mise en œuvre de l'</a:t>
            </a:r>
            <a:r>
              <a:rPr lang="fr-FR" altLang="en-US" sz="4000" b="1" dirty="0" err="1">
                <a:solidFill>
                  <a:srgbClr val="1616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endParaRPr lang="fr-FR" altLang="en-US" sz="4000" b="1" dirty="0">
              <a:solidFill>
                <a:srgbClr val="16164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2">
            <a:extLst>
              <a:ext uri="{FF2B5EF4-FFF2-40B4-BE49-F238E27FC236}">
                <a16:creationId xmlns:a16="http://schemas.microsoft.com/office/drawing/2014/main" id="{47CE702F-4BEE-4CD3-833E-F45492D6B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9944" y="32296"/>
            <a:ext cx="18415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2696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grpSp>
        <p:nvGrpSpPr>
          <p:cNvPr id="4" name="Groupe 8">
            <a:extLst>
              <a:ext uri="{FF2B5EF4-FFF2-40B4-BE49-F238E27FC236}">
                <a16:creationId xmlns:a16="http://schemas.microsoft.com/office/drawing/2014/main" id="{48214597-DB98-B890-C032-7ECC4EA1F36A}"/>
              </a:ext>
            </a:extLst>
          </p:cNvPr>
          <p:cNvGrpSpPr>
            <a:grpSpLocks/>
          </p:cNvGrpSpPr>
          <p:nvPr/>
        </p:nvGrpSpPr>
        <p:grpSpPr bwMode="auto">
          <a:xfrm>
            <a:off x="571491" y="843509"/>
            <a:ext cx="9756575" cy="5472261"/>
            <a:chOff x="0" y="0"/>
            <a:chExt cx="5074920" cy="3375660"/>
          </a:xfrm>
        </p:grpSpPr>
        <p:sp>
          <p:nvSpPr>
            <p:cNvPr id="5" name="Zone de texte 2">
              <a:extLst>
                <a:ext uri="{FF2B5EF4-FFF2-40B4-BE49-F238E27FC236}">
                  <a16:creationId xmlns:a16="http://schemas.microsoft.com/office/drawing/2014/main" id="{E0BDCCBD-BAAC-300A-2708-71C54EDC1A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5074920" cy="3429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Aft>
                  <a:spcPts val="1000"/>
                </a:spcAft>
              </a:pPr>
              <a:r>
                <a:rPr lang="fr-FR" altLang="en-US" sz="2000" dirty="0"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Créer un mécanisme national de coordination pour l’</a:t>
              </a:r>
              <a:r>
                <a:rPr lang="en-US" altLang="en-US" sz="2000" dirty="0" err="1"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aDSM</a:t>
              </a:r>
              <a:endParaRPr lang="en-GB" altLang="en-US" sz="16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" name="Zone de texte 2">
              <a:extLst>
                <a:ext uri="{FF2B5EF4-FFF2-40B4-BE49-F238E27FC236}">
                  <a16:creationId xmlns:a16="http://schemas.microsoft.com/office/drawing/2014/main" id="{BF7CB34B-C721-2A2D-FC61-B73C9389D3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19436"/>
              <a:ext cx="5074920" cy="34298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GB" altLang="en-US" sz="2000" dirty="0" err="1"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Élaborer</a:t>
              </a:r>
              <a:r>
                <a:rPr lang="en-GB" altLang="en-US" sz="2000" dirty="0"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 un plan </a:t>
              </a:r>
              <a:r>
                <a:rPr lang="en-GB" altLang="en-US" sz="2000" dirty="0" err="1"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d'aDSM</a:t>
              </a:r>
              <a:endParaRPr lang="en-GB" altLang="en-US" sz="2000" dirty="0">
                <a:latin typeface="Calibri" pitchFamily="34" charset="0"/>
                <a:ea typeface="SimSun" pitchFamily="2" charset="-122"/>
                <a:cs typeface="Times New Roman" pitchFamily="18" charset="0"/>
              </a:endParaRPr>
            </a:p>
          </p:txBody>
        </p:sp>
        <p:sp>
          <p:nvSpPr>
            <p:cNvPr id="7" name="Zone de texte 2">
              <a:extLst>
                <a:ext uri="{FF2B5EF4-FFF2-40B4-BE49-F238E27FC236}">
                  <a16:creationId xmlns:a16="http://schemas.microsoft.com/office/drawing/2014/main" id="{BD329E0C-C00A-ADF9-2049-0AED9A1A31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861171"/>
              <a:ext cx="5074920" cy="34298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fr-FR" altLang="en-US" sz="2000" dirty="0"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Définir les rôles et les responsabilités en matière de gestion et de supervision</a:t>
              </a:r>
            </a:p>
          </p:txBody>
        </p:sp>
        <p:sp>
          <p:nvSpPr>
            <p:cNvPr id="8" name="Zone de texte 2">
              <a:extLst>
                <a:ext uri="{FF2B5EF4-FFF2-40B4-BE49-F238E27FC236}">
                  <a16:creationId xmlns:a16="http://schemas.microsoft.com/office/drawing/2014/main" id="{FA583951-982E-2E4D-0671-900D493554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302905"/>
              <a:ext cx="5074920" cy="34298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fr-FR" altLang="en-US" sz="2000" dirty="0"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Créer des outils standard de collecte de données</a:t>
              </a:r>
            </a:p>
          </p:txBody>
        </p:sp>
        <p:sp>
          <p:nvSpPr>
            <p:cNvPr id="9" name="Zone de texte 2">
              <a:extLst>
                <a:ext uri="{FF2B5EF4-FFF2-40B4-BE49-F238E27FC236}">
                  <a16:creationId xmlns:a16="http://schemas.microsoft.com/office/drawing/2014/main" id="{5828BF4F-AD1C-3450-C317-1444D1F797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729774"/>
              <a:ext cx="5074920" cy="3429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fr-FR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Former le personnel à la collecte de données</a:t>
              </a:r>
            </a:p>
          </p:txBody>
        </p:sp>
        <p:sp>
          <p:nvSpPr>
            <p:cNvPr id="10" name="Zone de texte 2">
              <a:extLst>
                <a:ext uri="{FF2B5EF4-FFF2-40B4-BE49-F238E27FC236}">
                  <a16:creationId xmlns:a16="http://schemas.microsoft.com/office/drawing/2014/main" id="{2E0249BC-2DB6-E998-8421-D54543EDBC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171508"/>
              <a:ext cx="5074920" cy="34298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fr-FR" altLang="en-US" sz="2000" dirty="0"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Définir la fréquence et le circuit  pour la collecte et la communication des données</a:t>
              </a:r>
            </a:p>
          </p:txBody>
        </p:sp>
        <p:sp>
          <p:nvSpPr>
            <p:cNvPr id="11" name="Zone de texte 6">
              <a:extLst>
                <a:ext uri="{FF2B5EF4-FFF2-40B4-BE49-F238E27FC236}">
                  <a16:creationId xmlns:a16="http://schemas.microsoft.com/office/drawing/2014/main" id="{0B0023DA-43AF-A3CC-6F56-5F65B423DD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590944"/>
              <a:ext cx="5074920" cy="34298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fr-FR" altLang="en-US" sz="2000" dirty="0"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Consolider les données </a:t>
              </a:r>
              <a:r>
                <a:rPr lang="fr-FR" altLang="en-US" sz="2000" dirty="0" err="1"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aDSM</a:t>
              </a:r>
              <a:r>
                <a:rPr lang="fr-FR" altLang="en-US" sz="2000" dirty="0"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 par voie électronique</a:t>
              </a:r>
            </a:p>
          </p:txBody>
        </p:sp>
        <p:sp>
          <p:nvSpPr>
            <p:cNvPr id="12" name="Zone de texte 2">
              <a:extLst>
                <a:ext uri="{FF2B5EF4-FFF2-40B4-BE49-F238E27FC236}">
                  <a16:creationId xmlns:a16="http://schemas.microsoft.com/office/drawing/2014/main" id="{D57CC278-B86E-9BA0-8B10-2A833F616A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032678"/>
              <a:ext cx="5074920" cy="3429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fr-FR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Développer les capacités de détection des signaux et d'évaluation de la causalité</a:t>
              </a:r>
            </a:p>
          </p:txBody>
        </p:sp>
      </p:grpSp>
      <p:sp>
        <p:nvSpPr>
          <p:cNvPr id="13" name="TextBox 1">
            <a:extLst>
              <a:ext uri="{FF2B5EF4-FFF2-40B4-BE49-F238E27FC236}">
                <a16:creationId xmlns:a16="http://schemas.microsoft.com/office/drawing/2014/main" id="{4791E336-9CF1-11C2-A98A-2B702BBE6879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8088951" y="3188478"/>
            <a:ext cx="53013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CH" altLang="en-US" sz="3600" dirty="0">
                <a:solidFill>
                  <a:srgbClr val="FF0000"/>
                </a:solidFill>
              </a:rPr>
              <a:t>SOUTIEN DES PARTENAIRES</a:t>
            </a:r>
          </a:p>
        </p:txBody>
      </p:sp>
    </p:spTree>
    <p:extLst>
      <p:ext uri="{BB962C8B-B14F-4D97-AF65-F5344CB8AC3E}">
        <p14:creationId xmlns:p14="http://schemas.microsoft.com/office/powerpoint/2010/main" val="3883720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>
            <a:extLst>
              <a:ext uri="{FF2B5EF4-FFF2-40B4-BE49-F238E27FC236}">
                <a16:creationId xmlns:a16="http://schemas.microsoft.com/office/drawing/2014/main" id="{5ECFD534-E798-0262-6D8C-AD115E991661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659532" y="1916832"/>
            <a:ext cx="10007600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altLang="en-US" dirty="0"/>
              <a:t>Fournir des conseils techniques (pourraient être membres de l'instance de coordination, en fonction du contexte)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altLang="en-US" dirty="0"/>
              <a:t>Faciliter les discussions et plaider en faveur d'une visibilité appropriée de l'instance de coordination nationale dans la hiérarchie du secteur public.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altLang="en-US" dirty="0"/>
              <a:t>Inviter des experts en </a:t>
            </a:r>
            <a:r>
              <a:rPr lang="fr-FR" altLang="en-US" dirty="0" err="1"/>
              <a:t>aDSM</a:t>
            </a:r>
            <a:r>
              <a:rPr lang="fr-FR" altLang="en-US" dirty="0"/>
              <a:t> d'autres pays à partager leurs expériences.</a:t>
            </a:r>
          </a:p>
        </p:txBody>
      </p:sp>
      <p:sp>
        <p:nvSpPr>
          <p:cNvPr id="6147" name="Zone de texte 2">
            <a:extLst>
              <a:ext uri="{FF2B5EF4-FFF2-40B4-BE49-F238E27FC236}">
                <a16:creationId xmlns:a16="http://schemas.microsoft.com/office/drawing/2014/main" id="{23AF5578-5D42-267C-EB51-B24105CF5ED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6924" y="25400"/>
            <a:ext cx="9792816" cy="189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fr-FR" altLang="en-US" b="1" dirty="0">
                <a:ea typeface="SimSun" panose="02010600030101010101" pitchFamily="2" charset="-122"/>
                <a:cs typeface="Times New Roman" panose="02020603050405020304" pitchFamily="18" charset="0"/>
              </a:rPr>
              <a:t>Créer un mécanisme national de coordination pour l'</a:t>
            </a:r>
            <a:r>
              <a:rPr lang="fr-FR" altLang="en-US" b="1" dirty="0" err="1">
                <a:ea typeface="SimSun" panose="02010600030101010101" pitchFamily="2" charset="-122"/>
                <a:cs typeface="Times New Roman" panose="02020603050405020304" pitchFamily="18" charset="0"/>
              </a:rPr>
              <a:t>aDSM</a:t>
            </a:r>
            <a:endParaRPr lang="en-GB" altLang="en-US" sz="3200" i="1" dirty="0">
              <a:solidFill>
                <a:srgbClr val="FF0000"/>
              </a:solidFill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 de texte 2">
            <a:extLst>
              <a:ext uri="{FF2B5EF4-FFF2-40B4-BE49-F238E27FC236}">
                <a16:creationId xmlns:a16="http://schemas.microsoft.com/office/drawing/2014/main" id="{BBABB32A-14DA-DC2B-412C-7EC34D47F46F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>
          <a:xfrm>
            <a:off x="1981200" y="188913"/>
            <a:ext cx="8229600" cy="11430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en-GB" altLang="en-US" b="1" dirty="0" err="1">
                <a:latin typeface="+mn-lt"/>
                <a:ea typeface="SimSun" pitchFamily="2" charset="-122"/>
                <a:cs typeface="Times New Roman" pitchFamily="18" charset="0"/>
              </a:rPr>
              <a:t>Élaborer</a:t>
            </a:r>
            <a:r>
              <a:rPr lang="en-GB" altLang="en-US" b="1" dirty="0">
                <a:latin typeface="+mn-lt"/>
                <a:ea typeface="SimSun" pitchFamily="2" charset="-122"/>
                <a:cs typeface="Times New Roman" pitchFamily="18" charset="0"/>
              </a:rPr>
              <a:t> un plan </a:t>
            </a:r>
            <a:r>
              <a:rPr lang="en-GB" altLang="en-US" b="1" dirty="0" err="1">
                <a:latin typeface="+mn-lt"/>
                <a:ea typeface="SimSun" pitchFamily="2" charset="-122"/>
                <a:cs typeface="Times New Roman" pitchFamily="18" charset="0"/>
              </a:rPr>
              <a:t>aDSM</a:t>
            </a:r>
            <a:endParaRPr lang="en-GB" altLang="en-US" sz="3200" b="1" dirty="0">
              <a:latin typeface="+mn-lt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79E46DAF-FF70-1100-778D-89FA784213C9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731044" y="1700213"/>
            <a:ext cx="10729912" cy="453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altLang="en-US" dirty="0"/>
              <a:t>Faciliter les discussions</a:t>
            </a:r>
          </a:p>
          <a:p>
            <a:pPr lv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altLang="en-US" dirty="0"/>
              <a:t>Partager l'expertise technique en termes de gestion de projet (par exemple, élaboration du plan et du budget, stratégie, indicateurs, etc.)</a:t>
            </a:r>
          </a:p>
          <a:p>
            <a:pPr lv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altLang="en-US" dirty="0"/>
              <a:t>Partager des modèles ou des exemples d'autres contextes</a:t>
            </a:r>
          </a:p>
          <a:p>
            <a:pPr lv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altLang="en-US" dirty="0"/>
              <a:t>Soutenir la rédaction du plan (technique, financement)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 de texte 2">
            <a:extLst>
              <a:ext uri="{FF2B5EF4-FFF2-40B4-BE49-F238E27FC236}">
                <a16:creationId xmlns:a16="http://schemas.microsoft.com/office/drawing/2014/main" id="{AC6CD6C0-D9FD-0F01-1ACF-C7DAB23E9115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>
          <a:xfrm>
            <a:off x="983432" y="260648"/>
            <a:ext cx="10004425" cy="11430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fr-FR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Définir les rôles et les responsabilités en matière de gestion et de supervision</a:t>
            </a:r>
            <a:endParaRPr lang="en-GB" alt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CB80218F-8E79-C618-B49A-0B78EB94A202}"/>
              </a:ext>
            </a:extLst>
          </p:cNvPr>
          <p:cNvSpPr txBox="1">
            <a:spLocks/>
          </p:cNvSpPr>
          <p:nvPr/>
        </p:nvSpPr>
        <p:spPr bwMode="auto">
          <a:xfrm>
            <a:off x="767408" y="2465512"/>
            <a:ext cx="10132851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914400" lvl="1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altLang="en-US" sz="2800" dirty="0"/>
              <a:t>Partager des modèles ou des exemples d'autres contextes</a:t>
            </a:r>
          </a:p>
          <a:p>
            <a:pPr marL="914400" lvl="1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fr-FR" altLang="en-US" sz="2800" dirty="0"/>
          </a:p>
          <a:p>
            <a:pPr marL="914400" lvl="1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altLang="en-US" sz="2800" dirty="0"/>
              <a:t>Jouer certains rôles et assumer certaines responsabilités (par exemple, si un partenaire soutient une intervention thérapeutique dans un domaine administratif, il peut soutenir l'</a:t>
            </a:r>
            <a:r>
              <a:rPr lang="fr-FR" altLang="en-US" sz="2800" dirty="0" err="1"/>
              <a:t>aDSM</a:t>
            </a:r>
            <a:r>
              <a:rPr lang="fr-FR" altLang="en-US" sz="2800" dirty="0"/>
              <a:t> dans ce cadre).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 de texte 2">
            <a:extLst>
              <a:ext uri="{FF2B5EF4-FFF2-40B4-BE49-F238E27FC236}">
                <a16:creationId xmlns:a16="http://schemas.microsoft.com/office/drawing/2014/main" id="{6453579E-6018-0869-89A0-38DCF49B03AC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>
          <a:xfrm>
            <a:off x="1127448" y="116632"/>
            <a:ext cx="9791700" cy="11430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normAutofit fontScale="9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fr-FR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Créer des supports de collecte de données standard</a:t>
            </a:r>
            <a:endParaRPr lang="en-GB" alt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BB910883-56F6-C2FB-781C-1CC584589E4D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514686" y="1700808"/>
            <a:ext cx="11017224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fr-FR" altLang="en-US" dirty="0"/>
              <a:t>Partager l'expertise technique (par exemple, révision par un expert des formulaires papier ou électroniques utilisés dans le pays)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fr-FR" altLang="en-US" dirty="0"/>
              <a:t>Partager des modèles, des exemples d'autres pays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fr-FR" altLang="en-US" dirty="0"/>
              <a:t>Contribuer à l'élaboration de procédures opérationnelles standard (SOP), adapter les outils de collecte de données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fr-FR" altLang="en-US" dirty="0"/>
              <a:t>S'assurer que les outils développés par un partenaire dans un pays sont conformes aux exigences en matière de notifications locales et internationales.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 de texte 2">
            <a:extLst>
              <a:ext uri="{FF2B5EF4-FFF2-40B4-BE49-F238E27FC236}">
                <a16:creationId xmlns:a16="http://schemas.microsoft.com/office/drawing/2014/main" id="{EC631D1A-21B1-0BD7-7CB6-B54E8A5EF8C5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>
          <a:xfrm>
            <a:off x="1451769" y="36513"/>
            <a:ext cx="9288462" cy="11430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fr-FR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Former le personnel à la collecte de données</a:t>
            </a:r>
            <a:endParaRPr lang="en-US" altLang="en-US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702ABD23-8180-E3D2-7B50-0BB4DC7AA1B9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695325" y="1700213"/>
            <a:ext cx="10801350" cy="500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fr-FR" altLang="en-US" dirty="0"/>
              <a:t>Faciliter l'organisation de la formation à différents niveaux (national, régional, district, établissement de santé, secteur privé, etc.)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fr-FR" altLang="en-US" dirty="0"/>
              <a:t>Partager l'expertise technique (par exemple le soutien d'un conseiller pédagogique)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fr-FR" altLang="en-US" dirty="0"/>
              <a:t>Partager des modules de formation, des études de cas et d'autres matériels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fr-FR" altLang="en-US" dirty="0"/>
              <a:t>Former les "formateurs nationaux".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fr-FR" altLang="en-US" dirty="0"/>
              <a:t>Fournir des fonds et des lieux pour les activités de formation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fr-FR" altLang="en-US" dirty="0"/>
              <a:t>Élaborer des supports de formation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1067</Words>
  <Application>Microsoft Office PowerPoint</Application>
  <PresentationFormat>Widescreen</PresentationFormat>
  <Paragraphs>65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PowerPoint Presentation</vt:lpstr>
      <vt:lpstr>Objectifs d'apprentissage A l'issue de cette présentation, le participant devrait être capable de :</vt:lpstr>
      <vt:lpstr>PowerPoint Presentation</vt:lpstr>
      <vt:lpstr>Créer un mécanisme national de coordination pour l'aDSM</vt:lpstr>
      <vt:lpstr>Élaborer un plan aDSM</vt:lpstr>
      <vt:lpstr>Définir les rôles et les responsabilités en matière de gestion et de supervision</vt:lpstr>
      <vt:lpstr>Créer des supports de collecte de données standard</vt:lpstr>
      <vt:lpstr>Former le personnel à la collecte de données</vt:lpstr>
      <vt:lpstr>Définir les calendriers et les circuits pour la collecte et le rapportage des données</vt:lpstr>
      <vt:lpstr>Consolider les données aDSM par voie électronique</vt:lpstr>
      <vt:lpstr>Développer les capacités de détection des signaux et d'évaluation de la causalité</vt:lpstr>
      <vt:lpstr>Conclusions</vt:lpstr>
      <vt:lpstr>PowerPoint Presentation</vt:lpstr>
    </vt:vector>
  </TitlesOfParts>
  <Company>Médecins Sans Frontières Suisse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15. Role of national and international technical and funding partners in  the implementation of aDSM</dc:title>
  <dc:creator>Nathalie LACHENAL</dc:creator>
  <cp:lastModifiedBy>Bassirou soul</cp:lastModifiedBy>
  <cp:revision>33</cp:revision>
  <dcterms:created xsi:type="dcterms:W3CDTF">2016-06-29T14:16:47Z</dcterms:created>
  <dcterms:modified xsi:type="dcterms:W3CDTF">2023-05-19T08:59:07Z</dcterms:modified>
</cp:coreProperties>
</file>