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68" r:id="rId2"/>
    <p:sldId id="564" r:id="rId3"/>
    <p:sldId id="266" r:id="rId4"/>
    <p:sldId id="270" r:id="rId5"/>
    <p:sldId id="290" r:id="rId6"/>
    <p:sldId id="269" r:id="rId7"/>
    <p:sldId id="299" r:id="rId8"/>
    <p:sldId id="291" r:id="rId9"/>
    <p:sldId id="292" r:id="rId10"/>
    <p:sldId id="293" r:id="rId11"/>
    <p:sldId id="296" r:id="rId12"/>
    <p:sldId id="297" r:id="rId13"/>
    <p:sldId id="280" r:id="rId14"/>
    <p:sldId id="294" r:id="rId15"/>
    <p:sldId id="285" r:id="rId16"/>
    <p:sldId id="286" r:id="rId17"/>
    <p:sldId id="295" r:id="rId18"/>
    <p:sldId id="298" r:id="rId19"/>
    <p:sldId id="567" r:id="rId20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800" autoAdjust="0"/>
  </p:normalViewPr>
  <p:slideViewPr>
    <p:cSldViewPr>
      <p:cViewPr varScale="1">
        <p:scale>
          <a:sx n="38" d="100"/>
          <a:sy n="38" d="100"/>
        </p:scale>
        <p:origin x="40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334463-2F48-18A4-8289-07E9DA3D42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D1B0DB-F03F-F535-8A74-CEC542D6227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59A41D5E-F1E0-654D-9EFD-1F4514B02D83}" type="datetimeFigureOut">
              <a:rPr lang="en-GB"/>
              <a:pPr>
                <a:defRPr/>
              </a:pPr>
              <a:t>19/05/2023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F40B113-3A91-08A5-A825-6CD5492A15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6ABDD29-2891-BDE6-0C14-A6C57DB641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5AAF55-F7E9-96C2-CBF2-97AB96E919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AA681-7F09-AB12-D3B8-2D4CC93C73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C7CA571-0BDC-704B-8FB0-5C7C88404BCE}" type="slidenum">
              <a:rPr lang="en-GB" altLang="en-CM"/>
              <a:pPr>
                <a:defRPr/>
              </a:pPr>
              <a:t>‹#›</a:t>
            </a:fld>
            <a:endParaRPr lang="en-GB" altLang="en-C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35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FD8818-BF4A-EA62-3C7C-9A0B76F63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36" y="6309320"/>
            <a:ext cx="931644" cy="337439"/>
          </a:xfrm>
          <a:prstGeom prst="rect">
            <a:avLst/>
          </a:prstGeom>
        </p:spPr>
      </p:pic>
      <p:pic>
        <p:nvPicPr>
          <p:cNvPr id="3" name="Picture 10">
            <a:extLst>
              <a:ext uri="{FF2B5EF4-FFF2-40B4-BE49-F238E27FC236}">
                <a16:creationId xmlns:a16="http://schemas.microsoft.com/office/drawing/2014/main" id="{26196089-52FA-6F40-EC25-6A5254A90D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9404458" y="6232878"/>
            <a:ext cx="1364791" cy="4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18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file:////Users/Branwen/Library/Group%20Containers/UBF8T346G9.ms/WebArchiveCopyPasteTempFiles/com.microsoft.Word/AIorK4yoMuk3uTMQOYD3AaLliTKIoJjcydcWXILR6pE3S7J_Xcebk8YHmngRGNv50humPje3jhwwZ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EA696F03-D31B-44E2-BF80-E245142A3860}"/>
              </a:ext>
            </a:extLst>
          </p:cNvPr>
          <p:cNvSpPr txBox="1">
            <a:spLocks/>
          </p:cNvSpPr>
          <p:nvPr/>
        </p:nvSpPr>
        <p:spPr>
          <a:xfrm>
            <a:off x="-17783" y="1761655"/>
            <a:ext cx="12135678" cy="34923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Supports de formation sur la surveillance active et la gestion des évènements indésirables des médicaments antituberculeux (</a:t>
            </a:r>
            <a:r>
              <a:rPr lang="fr-FR" altLang="en-US" sz="4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altLang="en-US" sz="3200" kern="0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32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5" name="Picture 10">
            <a:extLst>
              <a:ext uri="{FF2B5EF4-FFF2-40B4-BE49-F238E27FC236}">
                <a16:creationId xmlns:a16="http://schemas.microsoft.com/office/drawing/2014/main" id="{B2EFA185-9146-6C55-AB09-6CD0F88AE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79971" y="4113076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E4AB56-47E4-6686-46FD-8548FC665F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44" y="4113076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452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11B07D1-8285-BDE0-1737-0CBD8F81099B}"/>
              </a:ext>
            </a:extLst>
          </p:cNvPr>
          <p:cNvSpPr txBox="1">
            <a:spLocks/>
          </p:cNvSpPr>
          <p:nvPr/>
        </p:nvSpPr>
        <p:spPr bwMode="auto">
          <a:xfrm>
            <a:off x="1026885" y="26604"/>
            <a:ext cx="106568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en-US" sz="4400" b="1" dirty="0">
                <a:solidFill>
                  <a:srgbClr val="000000"/>
                </a:solidFill>
              </a:rPr>
              <a:t>Techniques de communication et médias </a:t>
            </a:r>
            <a:r>
              <a:rPr lang="en-US" altLang="en-US" sz="4400" b="1" dirty="0">
                <a:solidFill>
                  <a:srgbClr val="000000"/>
                </a:solidFill>
              </a:rPr>
              <a:t>(2)</a:t>
            </a:r>
          </a:p>
        </p:txBody>
      </p:sp>
      <p:sp>
        <p:nvSpPr>
          <p:cNvPr id="11267" name="Rectangle 1">
            <a:extLst>
              <a:ext uri="{FF2B5EF4-FFF2-40B4-BE49-F238E27FC236}">
                <a16:creationId xmlns:a16="http://schemas.microsoft.com/office/drawing/2014/main" id="{4ACA2779-4B0A-8421-BBBF-0E1580DCC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08" y="1539492"/>
            <a:ext cx="1090913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fr-FR" altLang="en-US" sz="2800" dirty="0"/>
              <a:t>Les moyens les plus courants de diffusion de nouvelles informations sont les suivants : 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fr-FR" altLang="en-US" sz="2400" dirty="0"/>
              <a:t>Lettres ou courriels des prestataires de soins de santé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fr-FR" altLang="en-US" sz="2400" dirty="0"/>
              <a:t>Alertes de sécurité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fr-FR" altLang="en-US" sz="2400" dirty="0"/>
              <a:t>Communiqués de presse (par exemple, sur Internet, à la télévision, etc.)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fr-FR" altLang="en-US" sz="2400" dirty="0"/>
              <a:t>Présentations orales lors de réunions techniques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fr-FR" altLang="en-US" sz="2400" dirty="0"/>
              <a:t>Fiches d'information, affiches, dépliants  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fr-FR" altLang="en-US" sz="2400" dirty="0"/>
              <a:t>Publications évaluées par des pairs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fr-FR" altLang="en-US" sz="2400" dirty="0"/>
              <a:t>Des notices de produits révisées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DAF58E8C-386C-24E8-0574-346388B3A7E1}"/>
              </a:ext>
            </a:extLst>
          </p:cNvPr>
          <p:cNvSpPr txBox="1">
            <a:spLocks/>
          </p:cNvSpPr>
          <p:nvPr/>
        </p:nvSpPr>
        <p:spPr bwMode="auto">
          <a:xfrm>
            <a:off x="1827274" y="-27384"/>
            <a:ext cx="959731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 err="1">
                <a:solidFill>
                  <a:srgbClr val="000000"/>
                </a:solidFill>
              </a:rPr>
              <a:t>Intégrer</a:t>
            </a:r>
            <a:r>
              <a:rPr lang="en-US" altLang="en-US" sz="4400" b="1" dirty="0">
                <a:solidFill>
                  <a:srgbClr val="000000"/>
                </a:solidFill>
              </a:rPr>
              <a:t> de </a:t>
            </a:r>
            <a:r>
              <a:rPr lang="en-US" altLang="en-US" sz="4400" b="1" dirty="0" err="1">
                <a:solidFill>
                  <a:srgbClr val="000000"/>
                </a:solidFill>
              </a:rPr>
              <a:t>nouvelles</a:t>
            </a:r>
            <a:r>
              <a:rPr lang="en-US" altLang="en-US" sz="4400" b="1" dirty="0">
                <a:solidFill>
                  <a:srgbClr val="000000"/>
                </a:solidFill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</a:rPr>
              <a:t>connaissances</a:t>
            </a:r>
            <a:r>
              <a:rPr lang="en-US" altLang="en-US" sz="4400" b="1" dirty="0">
                <a:solidFill>
                  <a:srgbClr val="000000"/>
                </a:solidFill>
              </a:rPr>
              <a:t> (1)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71B62BCB-8A34-8E07-8E08-461A3149E22D}"/>
              </a:ext>
            </a:extLst>
          </p:cNvPr>
          <p:cNvSpPr txBox="1">
            <a:spLocks/>
          </p:cNvSpPr>
          <p:nvPr/>
        </p:nvSpPr>
        <p:spPr bwMode="auto">
          <a:xfrm>
            <a:off x="963613" y="1700808"/>
            <a:ext cx="995692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en-US" sz="2800" dirty="0"/>
              <a:t>L'un des résultats importants de la communication des risques est l'intégration des nouvelles connaissances dans différents documents utilisés pour guider la pratique.  Il s'agit notamment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altLang="en-US" sz="2400" dirty="0"/>
              <a:t>Directives nationales sur la tuberculose (Guide national )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altLang="en-US" sz="2400" dirty="0"/>
              <a:t>Listes de médicaments essentiels, formulaires nationaux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altLang="en-US" sz="2400" dirty="0"/>
              <a:t>Notices de produits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altLang="en-US" sz="2400" dirty="0"/>
              <a:t>Manuels scolaires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altLang="en-US" sz="2400" dirty="0"/>
              <a:t>Matériel de formation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25F551C-4A36-F1C0-9FF7-FBD5D93A33AC}"/>
              </a:ext>
            </a:extLst>
          </p:cNvPr>
          <p:cNvSpPr txBox="1">
            <a:spLocks/>
          </p:cNvSpPr>
          <p:nvPr/>
        </p:nvSpPr>
        <p:spPr bwMode="auto">
          <a:xfrm>
            <a:off x="1572717" y="127669"/>
            <a:ext cx="955114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 err="1">
                <a:solidFill>
                  <a:srgbClr val="000000"/>
                </a:solidFill>
              </a:rPr>
              <a:t>Intégrer</a:t>
            </a:r>
            <a:r>
              <a:rPr lang="en-US" altLang="en-US" sz="4400" b="1" dirty="0">
                <a:solidFill>
                  <a:srgbClr val="000000"/>
                </a:solidFill>
              </a:rPr>
              <a:t> de </a:t>
            </a:r>
            <a:r>
              <a:rPr lang="en-US" altLang="en-US" sz="4400" b="1" dirty="0" err="1">
                <a:solidFill>
                  <a:srgbClr val="000000"/>
                </a:solidFill>
              </a:rPr>
              <a:t>nouvelles</a:t>
            </a:r>
            <a:r>
              <a:rPr lang="en-US" altLang="en-US" sz="4400" b="1" dirty="0">
                <a:solidFill>
                  <a:srgbClr val="000000"/>
                </a:solidFill>
              </a:rPr>
              <a:t> </a:t>
            </a:r>
            <a:r>
              <a:rPr lang="en-US" altLang="en-US" sz="4400" b="1" dirty="0" err="1">
                <a:solidFill>
                  <a:srgbClr val="000000"/>
                </a:solidFill>
              </a:rPr>
              <a:t>connaissances</a:t>
            </a:r>
            <a:r>
              <a:rPr lang="en-US" altLang="en-US" sz="4400" b="1" dirty="0">
                <a:solidFill>
                  <a:srgbClr val="000000"/>
                </a:solidFill>
              </a:rPr>
              <a:t> (2)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491364F1-982C-B7B7-84D2-B515479599F2}"/>
              </a:ext>
            </a:extLst>
          </p:cNvPr>
          <p:cNvSpPr txBox="1">
            <a:spLocks/>
          </p:cNvSpPr>
          <p:nvPr/>
        </p:nvSpPr>
        <p:spPr bwMode="auto">
          <a:xfrm>
            <a:off x="1271464" y="1340768"/>
            <a:ext cx="101536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en-US" sz="2800" dirty="0"/>
              <a:t>Le matériel de formation mis à jour sera destiné à différents publics, notamment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altLang="en-US" sz="2400" dirty="0"/>
              <a:t>les prestataires de soins de santé formels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altLang="en-US" sz="2400" dirty="0"/>
              <a:t>les agents de santé communautaires  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altLang="en-US" sz="2400" dirty="0"/>
              <a:t>les soignants informels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altLang="en-US" sz="2400" dirty="0"/>
              <a:t>groupes de soutien par les pairs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altLang="en-US" sz="2400" dirty="0"/>
              <a:t>patients experts</a:t>
            </a:r>
          </a:p>
          <a:p>
            <a:pPr lvl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altLang="en-US" sz="2400" dirty="0"/>
              <a:t>les « champions » de la communauté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en-US" sz="2800" dirty="0"/>
              <a:t>Ils peuvent être complétés par des sessions de partage d'informations pour éduquer les patients, leurs familles et leurs communautés.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16ED6D63-2E64-255F-ADB2-24E1DDC2538F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200150" y="1412776"/>
            <a:ext cx="9791700" cy="5256213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  <a:defRPr/>
            </a:pPr>
            <a:r>
              <a:rPr lang="fr-FR" altLang="en-US" sz="2800" dirty="0"/>
              <a:t>Accepter et impliquer le public en tant que partenaire légitime </a:t>
            </a:r>
          </a:p>
          <a:p>
            <a:pPr marL="914400" lvl="1" indent="-514350">
              <a:buFont typeface="Courier New" panose="02070309020205020404" pitchFamily="49" charset="0"/>
              <a:buChar char="o"/>
              <a:defRPr/>
            </a:pPr>
            <a:r>
              <a:rPr lang="fr-FR" altLang="en-US" sz="2400" dirty="0"/>
              <a:t>Impliquer la communauté à un stade précoce, avant que des décisions importantes ne soient prises</a:t>
            </a:r>
          </a:p>
          <a:p>
            <a:pPr marL="914400" lvl="1" indent="-514350">
              <a:buFont typeface="Arial" panose="020B0604020202020204" pitchFamily="34" charset="0"/>
              <a:buChar char="•"/>
              <a:defRPr/>
            </a:pPr>
            <a:endParaRPr lang="en-US" altLang="en-US" dirty="0"/>
          </a:p>
          <a:p>
            <a:pPr marL="514350" indent="-514350">
              <a:buFont typeface="Calibri" panose="020F0502020204030204" pitchFamily="34" charset="0"/>
              <a:buAutoNum type="arabicPeriod"/>
              <a:defRPr/>
            </a:pPr>
            <a:r>
              <a:rPr lang="fr-FR" altLang="en-US" sz="2800" dirty="0"/>
              <a:t>Planifier soigneusement et évaluer les performances/résultats</a:t>
            </a:r>
          </a:p>
          <a:p>
            <a:pPr marL="914400" lvl="1" indent="-514350">
              <a:buFont typeface="Courier New" panose="02070309020205020404" pitchFamily="49" charset="0"/>
              <a:buChar char="o"/>
              <a:defRPr/>
            </a:pPr>
            <a:r>
              <a:rPr lang="fr-FR" altLang="en-US" sz="2400" dirty="0"/>
              <a:t>Les objectifs, les publics et les médias requièrent des stratégies de communication des risques différentes.</a:t>
            </a:r>
          </a:p>
          <a:p>
            <a:pPr marL="914400" lvl="1" indent="-514350">
              <a:buFont typeface="Courier New" panose="02070309020205020404" pitchFamily="49" charset="0"/>
              <a:buChar char="o"/>
              <a:defRPr/>
            </a:pPr>
            <a:r>
              <a:rPr lang="fr-FR" altLang="en-US" sz="2400" dirty="0"/>
              <a:t>La communication sur les risques ne sera efficace que si elle est soigneusement planifiée </a:t>
            </a:r>
          </a:p>
          <a:p>
            <a:pPr marL="914400" lvl="1" indent="-514350">
              <a:buFont typeface="Courier New" panose="02070309020205020404" pitchFamily="49" charset="0"/>
              <a:buChar char="o"/>
              <a:defRPr/>
            </a:pPr>
            <a:r>
              <a:rPr lang="fr-FR" altLang="en-US" sz="2400" dirty="0"/>
              <a:t>Évaluez soigneusement vos efforts et tirez les leçons de vos erreurs.</a:t>
            </a:r>
          </a:p>
        </p:txBody>
      </p:sp>
      <p:sp>
        <p:nvSpPr>
          <p:cNvPr id="14339" name="Title 1">
            <a:extLst>
              <a:ext uri="{FF2B5EF4-FFF2-40B4-BE49-F238E27FC236}">
                <a16:creationId xmlns:a16="http://schemas.microsoft.com/office/drawing/2014/main" id="{0B888D30-FB5B-7DAF-D752-413422A1F92C}"/>
              </a:ext>
            </a:extLst>
          </p:cNvPr>
          <p:cNvSpPr txBox="1">
            <a:spLocks/>
          </p:cNvSpPr>
          <p:nvPr/>
        </p:nvSpPr>
        <p:spPr bwMode="auto">
          <a:xfrm>
            <a:off x="1981200" y="444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 err="1">
                <a:solidFill>
                  <a:srgbClr val="000000"/>
                </a:solidFill>
              </a:rPr>
              <a:t>Approches</a:t>
            </a:r>
            <a:r>
              <a:rPr lang="en-US" altLang="en-US" sz="4400" b="1" dirty="0">
                <a:solidFill>
                  <a:srgbClr val="000000"/>
                </a:solidFill>
              </a:rPr>
              <a:t> de communication (1)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D22C443B-A56F-5472-C8AF-9B4E5657B156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407368" y="1031081"/>
            <a:ext cx="11593288" cy="4795838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 startAt="3"/>
              <a:defRPr/>
            </a:pPr>
            <a:r>
              <a:rPr lang="en-US" altLang="en-US" sz="2800" dirty="0" err="1"/>
              <a:t>Écouter</a:t>
            </a:r>
            <a:r>
              <a:rPr lang="en-US" altLang="en-US" sz="2800" dirty="0"/>
              <a:t> son public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FR" altLang="en-US" sz="2400" dirty="0"/>
              <a:t>Si vous n'écoutez pas les gens, vous ne pouvez pas vous attendre à ce qu'ils vous écoutent.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FR" altLang="en-US" sz="2400" dirty="0"/>
              <a:t>La communication est une activité à double sens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fr-FR" altLang="en-US" sz="2400" dirty="0"/>
              <a:t>Ne faites pas de suppositions sur ce que les gens savent, pensent ou veulent, ni sur les risques qu'ils courent.</a:t>
            </a:r>
          </a:p>
          <a:p>
            <a:pPr marL="514350" indent="-514350" fontAlgn="ctr">
              <a:buFont typeface="Calibri" panose="020F0502020204030204" pitchFamily="34" charset="0"/>
              <a:buAutoNum type="arabicPeriod" startAt="4"/>
              <a:defRPr/>
            </a:pPr>
            <a:r>
              <a:rPr lang="fr-FR" altLang="en-US" sz="2800" dirty="0"/>
              <a:t>Être honnête, franc et ouvert</a:t>
            </a:r>
          </a:p>
          <a:p>
            <a:pPr marL="914400" lvl="1" indent="-514350" fontAlgn="ctr">
              <a:buFont typeface="Arial" panose="020B0604020202020204" pitchFamily="34" charset="0"/>
              <a:buChar char="•"/>
              <a:defRPr/>
            </a:pPr>
            <a:r>
              <a:rPr lang="fr-FR" altLang="en-US" sz="2400" dirty="0"/>
              <a:t>Indiquez vos références, mais ne demandez pas ou ne vous attendez pas à ce que le public vous fasse confiance</a:t>
            </a:r>
          </a:p>
          <a:p>
            <a:pPr marL="914400" lvl="1" indent="-514350" fontAlgn="ctr">
              <a:buFont typeface="Arial" panose="020B0604020202020204" pitchFamily="34" charset="0"/>
              <a:buChar char="•"/>
              <a:defRPr/>
            </a:pPr>
            <a:r>
              <a:rPr lang="fr-FR" altLang="en-US" sz="2400" dirty="0"/>
              <a:t>Si vous ne connaissez pas la réponse ou si vous êtes incertain, dites-le</a:t>
            </a:r>
          </a:p>
          <a:p>
            <a:pPr marL="914400" lvl="1" indent="-514350" fontAlgn="ctr">
              <a:buFont typeface="Arial" panose="020B0604020202020204" pitchFamily="34" charset="0"/>
              <a:buChar char="•"/>
              <a:defRPr/>
            </a:pPr>
            <a:r>
              <a:rPr lang="fr-FR" altLang="en-US" sz="2400" dirty="0"/>
              <a:t>Revenez vers les personnes qui ont des réponses à vous donner</a:t>
            </a:r>
          </a:p>
          <a:p>
            <a:pPr marL="914400" lvl="1" indent="-514350" fontAlgn="ctr">
              <a:buFont typeface="Arial" panose="020B0604020202020204" pitchFamily="34" charset="0"/>
              <a:buChar char="•"/>
              <a:defRPr/>
            </a:pPr>
            <a:r>
              <a:rPr lang="fr-FR" altLang="en-US" sz="2400" dirty="0"/>
              <a:t>Admettez vos erreurs </a:t>
            </a:r>
          </a:p>
          <a:p>
            <a:pPr marL="914400" lvl="1" indent="-514350" fontAlgn="ctr">
              <a:buFont typeface="Arial" panose="020B0604020202020204" pitchFamily="34" charset="0"/>
              <a:buChar char="•"/>
              <a:defRPr/>
            </a:pPr>
            <a:r>
              <a:rPr lang="fr-FR" altLang="en-US" sz="2400" dirty="0"/>
              <a:t>Divulguez les informations sur les risques dès que possible</a:t>
            </a:r>
          </a:p>
          <a:p>
            <a:pPr lvl="1">
              <a:defRPr/>
            </a:pPr>
            <a:endParaRPr lang="en-US" altLang="en-US" sz="2700" dirty="0"/>
          </a:p>
        </p:txBody>
      </p:sp>
      <p:sp>
        <p:nvSpPr>
          <p:cNvPr id="15363" name="Title 1">
            <a:extLst>
              <a:ext uri="{FF2B5EF4-FFF2-40B4-BE49-F238E27FC236}">
                <a16:creationId xmlns:a16="http://schemas.microsoft.com/office/drawing/2014/main" id="{E05CAF9C-8E6C-E37F-C875-A05915485730}"/>
              </a:ext>
            </a:extLst>
          </p:cNvPr>
          <p:cNvSpPr txBox="1">
            <a:spLocks/>
          </p:cNvSpPr>
          <p:nvPr/>
        </p:nvSpPr>
        <p:spPr bwMode="auto">
          <a:xfrm>
            <a:off x="2268860" y="44450"/>
            <a:ext cx="82296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 err="1">
                <a:solidFill>
                  <a:srgbClr val="000000"/>
                </a:solidFill>
              </a:rPr>
              <a:t>Approches</a:t>
            </a:r>
            <a:r>
              <a:rPr lang="en-US" altLang="en-US" sz="4400" b="1" dirty="0">
                <a:solidFill>
                  <a:srgbClr val="000000"/>
                </a:solidFill>
              </a:rPr>
              <a:t> de communication (2)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688DACDA-6875-7BD9-9A75-EFF877DA6D6E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766763" y="1520825"/>
            <a:ext cx="10658475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 fontAlgn="ctr">
              <a:buFont typeface="Calibri" panose="020F0502020204030204" pitchFamily="34" charset="0"/>
              <a:buAutoNum type="arabicPeriod" startAt="5"/>
            </a:pPr>
            <a:r>
              <a:rPr lang="fr-FR" altLang="en-US" sz="2800" dirty="0"/>
              <a:t>Coordonner et collaborer avec d'autres sources crédibles et essayer d'émettre des communications conjointement avec d'autres sources dignes de confiance telles que</a:t>
            </a:r>
          </a:p>
          <a:p>
            <a:pPr lvl="2" fontAlgn="ctr"/>
            <a:r>
              <a:rPr lang="fr-FR" altLang="en-US" dirty="0"/>
              <a:t>les organismes de réglementation</a:t>
            </a:r>
          </a:p>
          <a:p>
            <a:pPr lvl="2" fontAlgn="ctr"/>
            <a:r>
              <a:rPr lang="fr-FR" altLang="en-US" dirty="0"/>
              <a:t>les scientifiques universitaires faisant autorité</a:t>
            </a:r>
          </a:p>
          <a:p>
            <a:pPr lvl="2" fontAlgn="ctr"/>
            <a:r>
              <a:rPr lang="fr-FR" altLang="en-US" dirty="0"/>
              <a:t>les médecins  </a:t>
            </a:r>
          </a:p>
          <a:p>
            <a:pPr lvl="2" fontAlgn="ctr"/>
            <a:r>
              <a:rPr lang="fr-FR" altLang="en-US" dirty="0"/>
              <a:t>fonctionnaires locaux de confiance</a:t>
            </a:r>
          </a:p>
          <a:p>
            <a:pPr lvl="2" fontAlgn="ctr"/>
            <a:r>
              <a:rPr lang="fr-FR" altLang="en-US" dirty="0"/>
              <a:t>leaders d'opinion</a:t>
            </a:r>
          </a:p>
        </p:txBody>
      </p:sp>
      <p:sp>
        <p:nvSpPr>
          <p:cNvPr id="16387" name="Title 1">
            <a:extLst>
              <a:ext uri="{FF2B5EF4-FFF2-40B4-BE49-F238E27FC236}">
                <a16:creationId xmlns:a16="http://schemas.microsoft.com/office/drawing/2014/main" id="{96893610-04CC-B968-AF1B-5EEA16BA70DD}"/>
              </a:ext>
            </a:extLst>
          </p:cNvPr>
          <p:cNvSpPr txBox="1">
            <a:spLocks/>
          </p:cNvSpPr>
          <p:nvPr/>
        </p:nvSpPr>
        <p:spPr bwMode="auto">
          <a:xfrm>
            <a:off x="1997075" y="44450"/>
            <a:ext cx="82296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 err="1">
                <a:solidFill>
                  <a:srgbClr val="000000"/>
                </a:solidFill>
              </a:rPr>
              <a:t>Approches</a:t>
            </a:r>
            <a:r>
              <a:rPr lang="en-US" altLang="en-US" sz="4400" b="1" dirty="0">
                <a:solidFill>
                  <a:srgbClr val="000000"/>
                </a:solidFill>
              </a:rPr>
              <a:t> de communication (3)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F9A18C5C-CA16-CAC3-B52D-AD96E612EA9B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875506" y="1412874"/>
            <a:ext cx="10440988" cy="432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 fontAlgn="ctr">
              <a:buFont typeface="Calibri" panose="020F0502020204030204" pitchFamily="34" charset="0"/>
              <a:buAutoNum type="arabicPeriod" startAt="6"/>
            </a:pPr>
            <a:r>
              <a:rPr lang="fr-FR" altLang="en-GB" sz="2800" dirty="0"/>
              <a:t>Répondre aux besoins des médias</a:t>
            </a:r>
          </a:p>
          <a:p>
            <a:pPr marL="914400" lvl="1" indent="-514350" fontAlgn="ctr">
              <a:buFont typeface="Arial" panose="020B0604020202020204" pitchFamily="34" charset="0"/>
              <a:buChar char="•"/>
            </a:pPr>
            <a:r>
              <a:rPr lang="fr-FR" altLang="en-GB" sz="2400" dirty="0"/>
              <a:t>Être ouvert et accessible aux journalistes</a:t>
            </a:r>
          </a:p>
          <a:p>
            <a:pPr marL="914400" lvl="1" indent="-514350" fontAlgn="ctr">
              <a:buFont typeface="Arial" panose="020B0604020202020204" pitchFamily="34" charset="0"/>
              <a:buChar char="•"/>
            </a:pPr>
            <a:r>
              <a:rPr lang="fr-FR" altLang="en-GB" sz="2400" dirty="0"/>
              <a:t>Respecter leurs délais</a:t>
            </a:r>
          </a:p>
          <a:p>
            <a:pPr marL="914400" lvl="1" indent="-514350" fontAlgn="ctr">
              <a:buFont typeface="Arial" panose="020B0604020202020204" pitchFamily="34" charset="0"/>
              <a:buChar char="•"/>
            </a:pPr>
            <a:r>
              <a:rPr lang="fr-FR" altLang="en-GB" sz="2400" dirty="0"/>
              <a:t>Fournir des informations adaptées aux besoins de chaque type de média, telles que des graphiques et d'autres supports visuelles pour la télévision.</a:t>
            </a:r>
          </a:p>
          <a:p>
            <a:pPr marL="914400" lvl="1" indent="-514350" fontAlgn="ctr">
              <a:buFont typeface="Arial" panose="020B0604020202020204" pitchFamily="34" charset="0"/>
              <a:buChar char="•"/>
            </a:pPr>
            <a:r>
              <a:rPr lang="fr-FR" altLang="en-GB" sz="2400" dirty="0"/>
              <a:t>Fournir aux médias des documents d'information sur des questions complexes liées aux risques.</a:t>
            </a:r>
          </a:p>
          <a:p>
            <a:pPr marL="914400" lvl="1" indent="-514350" fontAlgn="ctr">
              <a:buFont typeface="Arial" panose="020B0604020202020204" pitchFamily="34" charset="0"/>
              <a:buChar char="•"/>
            </a:pPr>
            <a:r>
              <a:rPr lang="fr-FR" altLang="en-GB" sz="2400" dirty="0"/>
              <a:t>Assurer le suivi des articles en les félicitant ou en les critiquant</a:t>
            </a:r>
          </a:p>
          <a:p>
            <a:pPr marL="914400" lvl="1" indent="-514350" fontAlgn="ctr">
              <a:buFont typeface="Arial" panose="020B0604020202020204" pitchFamily="34" charset="0"/>
              <a:buChar char="•"/>
            </a:pPr>
            <a:r>
              <a:rPr lang="fr-FR" altLang="en-GB" sz="2400" dirty="0"/>
              <a:t>Essayer d'établir des relations de confiance à long terme avec les rédacteurs en chef et les journalistes. </a:t>
            </a:r>
          </a:p>
        </p:txBody>
      </p:sp>
      <p:sp>
        <p:nvSpPr>
          <p:cNvPr id="17411" name="Title 1">
            <a:extLst>
              <a:ext uri="{FF2B5EF4-FFF2-40B4-BE49-F238E27FC236}">
                <a16:creationId xmlns:a16="http://schemas.microsoft.com/office/drawing/2014/main" id="{4C43AEFD-776C-73E9-2FB3-821F1A481B40}"/>
              </a:ext>
            </a:extLst>
          </p:cNvPr>
          <p:cNvSpPr txBox="1">
            <a:spLocks/>
          </p:cNvSpPr>
          <p:nvPr/>
        </p:nvSpPr>
        <p:spPr bwMode="auto">
          <a:xfrm>
            <a:off x="1997075" y="44450"/>
            <a:ext cx="8229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 err="1">
                <a:solidFill>
                  <a:srgbClr val="000000"/>
                </a:solidFill>
              </a:rPr>
              <a:t>Approches</a:t>
            </a:r>
            <a:r>
              <a:rPr lang="en-US" altLang="en-US" sz="4400" b="1" dirty="0">
                <a:solidFill>
                  <a:srgbClr val="000000"/>
                </a:solidFill>
              </a:rPr>
              <a:t> de communication (4)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149B698-4E00-1486-EB86-46417F3E870F}"/>
              </a:ext>
            </a:extLst>
          </p:cNvPr>
          <p:cNvSpPr txBox="1">
            <a:spLocks/>
          </p:cNvSpPr>
          <p:nvPr/>
        </p:nvSpPr>
        <p:spPr bwMode="auto">
          <a:xfrm>
            <a:off x="1489870" y="44450"/>
            <a:ext cx="8229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 err="1">
                <a:solidFill>
                  <a:srgbClr val="000000"/>
                </a:solidFill>
              </a:rPr>
              <a:t>Approches</a:t>
            </a:r>
            <a:r>
              <a:rPr lang="en-US" altLang="en-US" sz="4400" b="1" dirty="0">
                <a:solidFill>
                  <a:srgbClr val="000000"/>
                </a:solidFill>
              </a:rPr>
              <a:t> de communication (5)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79983A-519D-CF08-87CE-96A7CAD8A6DA}"/>
              </a:ext>
            </a:extLst>
          </p:cNvPr>
          <p:cNvSpPr txBox="1">
            <a:spLocks/>
          </p:cNvSpPr>
          <p:nvPr/>
        </p:nvSpPr>
        <p:spPr>
          <a:xfrm>
            <a:off x="982664" y="1412875"/>
            <a:ext cx="9244012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ctr">
              <a:buFont typeface="Calibri" panose="020F0502020204030204" pitchFamily="34" charset="0"/>
              <a:buAutoNum type="arabicPeriod" startAt="7"/>
              <a:defRPr/>
            </a:pPr>
            <a:r>
              <a:rPr lang="fr-FR" altLang="en-US" sz="2800" dirty="0"/>
              <a:t>Parler clairement et avec compassion</a:t>
            </a:r>
          </a:p>
          <a:p>
            <a:pPr marL="914400" lvl="1" indent="-514350" fontAlgn="ctr">
              <a:buFont typeface="Arial" panose="020B0604020202020204" pitchFamily="34" charset="0"/>
              <a:buChar char="•"/>
              <a:defRPr/>
            </a:pPr>
            <a:r>
              <a:rPr lang="fr-FR" altLang="en-US" sz="2400" dirty="0"/>
              <a:t>Utiliser un langage simple et non technique </a:t>
            </a:r>
          </a:p>
          <a:p>
            <a:pPr marL="914400" lvl="1" indent="-514350" fontAlgn="ctr">
              <a:buFont typeface="Arial" panose="020B0604020202020204" pitchFamily="34" charset="0"/>
              <a:buChar char="•"/>
              <a:defRPr/>
            </a:pPr>
            <a:r>
              <a:rPr lang="fr-FR" altLang="en-US" sz="2400" dirty="0"/>
              <a:t>Essayez toujours d'inclure une discussion sur les actions qui sont en cours ou qui peuvent être prises</a:t>
            </a:r>
          </a:p>
          <a:p>
            <a:pPr marL="914400" lvl="1" indent="-514350" fontAlgn="ctr">
              <a:buFont typeface="Arial" panose="020B0604020202020204" pitchFamily="34" charset="0"/>
              <a:buChar char="•"/>
              <a:defRPr/>
            </a:pPr>
            <a:r>
              <a:rPr lang="fr-FR" altLang="en-US" sz="2400" dirty="0"/>
              <a:t>Ne promettez que ce que vous pouvez faire et assurez-vous de faire ce que vous promettez.</a:t>
            </a:r>
          </a:p>
          <a:p>
            <a:pPr marL="0" indent="0" fontAlgn="ctr">
              <a:buNone/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73CB73EE-A003-FAFD-69A4-AA232C32B62B}"/>
              </a:ext>
            </a:extLst>
          </p:cNvPr>
          <p:cNvSpPr txBox="1">
            <a:spLocks/>
          </p:cNvSpPr>
          <p:nvPr/>
        </p:nvSpPr>
        <p:spPr bwMode="auto">
          <a:xfrm>
            <a:off x="1837184" y="4445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rgbClr val="000000"/>
                </a:solidFill>
              </a:rPr>
              <a:t>Conclusions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30506283-3059-7843-F564-D58602FDCD69}"/>
              </a:ext>
            </a:extLst>
          </p:cNvPr>
          <p:cNvSpPr txBox="1">
            <a:spLocks/>
          </p:cNvSpPr>
          <p:nvPr/>
        </p:nvSpPr>
        <p:spPr bwMode="auto">
          <a:xfrm>
            <a:off x="623392" y="1166812"/>
            <a:ext cx="10945216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en-US" sz="2800" dirty="0"/>
              <a:t>La communication des risques et l'intégration des nouvelles connaissances justifient une grande partie des efforts et des ressources consacrés à l'</a:t>
            </a:r>
            <a:r>
              <a:rPr lang="fr-FR" altLang="en-US" sz="2800" dirty="0" err="1"/>
              <a:t>aDSM</a:t>
            </a:r>
            <a:r>
              <a:rPr lang="fr-FR" altLang="en-US" sz="2800" dirty="0"/>
              <a:t>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altLang="en-US" sz="2800" dirty="0"/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en-US" sz="2800" dirty="0"/>
              <a:t>Avant de communiquer sur un risque lié à un </a:t>
            </a:r>
            <a:r>
              <a:rPr lang="fr-FR" altLang="en-US" sz="2800" dirty="0" err="1"/>
              <a:t>medicament</a:t>
            </a:r>
            <a:r>
              <a:rPr lang="fr-FR" altLang="en-US" sz="2800" dirty="0"/>
              <a:t>, il est nécessaire de procéder à une vérification approfondie afin d'éviter de blâmer inutilement un médicament.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altLang="en-US" sz="2800" dirty="0"/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en-US" sz="2800" dirty="0"/>
              <a:t>Différentes méthodes et approches peuvent être utilisées pour communiquer clairement un message, en tirant parti de la diversité des moyens disponibles aujourd'hui.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551384" y="908720"/>
            <a:ext cx="10896872" cy="467367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4000" b="1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Remerciements</a:t>
            </a:r>
            <a:endParaRPr lang="en-US" altLang="en-US" sz="40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développement du matériel de formation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été financé par TDR dans le cadre du Partenariat 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ADP ( Access 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fr-FR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Partnership= accès et la prestation de services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avec un financement du gouvernement japonais.</a:t>
            </a:r>
          </a:p>
          <a:p>
            <a:pPr algn="l">
              <a:spcAft>
                <a:spcPts val="600"/>
              </a:spcAft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 matériel de formation a été élaboré en 2016 par le groupe de travail de l'OMS sur l'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avec les partenaires techniques KNCV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Tuberculosis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Foundation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Management Sciences for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(SIAPS), MSF, WHO GTB, et TDR. </a:t>
            </a:r>
          </a:p>
          <a:p>
            <a:pPr algn="l">
              <a:spcAft>
                <a:spcPts val="600"/>
              </a:spcAft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matériel a été mis à jour en 2022-23 par Mahamadou Bassirou Souleymane (consultant TDR) avec Marie-Eve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Raguenaud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(TDR),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Branwen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 Hennig (TDR), et Corinne Merle (TDR), et revu par Linh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Nhat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Nguyen (OMS/GTB),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Medea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Gegia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(OMS/GTB), et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Fuad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Mirzayev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(OMS/GTB).</a:t>
            </a:r>
          </a:p>
          <a:p>
            <a:pPr algn="l">
              <a:spcAft>
                <a:spcPts val="600"/>
              </a:spcAft>
            </a:pP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Nous remercions tous les membres du groupe de travail WARN/CARN-TB sur l'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qui ont contribué à l'élaboration des directives génériques sur l'</a:t>
            </a:r>
            <a:r>
              <a:rPr lang="fr-FR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aDSM</a:t>
            </a:r>
            <a:r>
              <a:rPr lang="fr-FR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ainsi que le secrétariat, en particulier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 Christ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Houessinon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Disadidi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Ambrioso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Marius,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Adomou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Jamal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Rouamba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Ruffine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Sougrimani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Koumbem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Boureima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Nsanzerugeze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Josélyne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Daniel Alphonse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Désiré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Mpaba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Minkat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Théophile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Mistral, Julie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Abessolo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Ursule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IDOKO,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Tijan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Wandifa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Kinteh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Alieu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Wurie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Mardemn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Yeasuen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Benjamin K.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Quenneh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Cheick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Oumar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Bah, Kane El Hadj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Malick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Aw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Idriss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Mamoudou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Hama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Rachida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Gagara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I. M.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Katambé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Balkissa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Seiyabatou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Saidou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Liombo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Anastasie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Lunganyu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Junior,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Kitambala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Sentime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Lula Yves 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Habimana-Mucyo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Yves,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Migambi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Patrick, dos Santos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Brigite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Castro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Vânia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Wadson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Cruz,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Gueye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Aminata,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Mukeh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Fahnbulleh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Bailor Samuel,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Manjo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Lamin, Saleh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Mahareb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Abdoulaye, Haroun Saleh Naima,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Mouhoudine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Yerima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Kpelafia</a:t>
            </a:r>
            <a:r>
              <a:rPr lang="en-US" altLang="en-US" sz="1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kern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Silifa</a:t>
            </a:r>
            <a:endParaRPr lang="en-US" altLang="en-US" sz="18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altLang="en-US" sz="1800" b="1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F91E6EA7-C713-B313-684D-A502CB9E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 b="33009"/>
          <a:stretch>
            <a:fillRect/>
          </a:stretch>
        </p:blipFill>
        <p:spPr bwMode="auto">
          <a:xfrm>
            <a:off x="2495600" y="5517232"/>
            <a:ext cx="3408726" cy="1112169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60DFB3-E82B-D312-3214-02702FC0CF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26" y="5499665"/>
            <a:ext cx="3070616" cy="111216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67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486307-C3DF-45A5-819C-164E3DB3B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5111" r="5110" b="-1"/>
          <a:stretch/>
        </p:blipFill>
        <p:spPr>
          <a:xfrm>
            <a:off x="0" y="0"/>
            <a:ext cx="12163839" cy="7015698"/>
          </a:xfrm>
          <a:prstGeom prst="rect">
            <a:avLst/>
          </a:prstGeom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33538DFE-F142-C388-8910-CBBDFD8006DF}"/>
              </a:ext>
            </a:extLst>
          </p:cNvPr>
          <p:cNvSpPr txBox="1">
            <a:spLocks/>
          </p:cNvSpPr>
          <p:nvPr/>
        </p:nvSpPr>
        <p:spPr>
          <a:xfrm>
            <a:off x="1991544" y="2132856"/>
            <a:ext cx="8712968" cy="2304256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3.4. </a:t>
            </a:r>
            <a:r>
              <a:rPr lang="fr-FR" altLang="en-US" sz="4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Vue globale de la communication sur les risques et de l'intégration des nouvelles connaissances</a:t>
            </a:r>
            <a:endParaRPr lang="en-US" altLang="en-US" sz="4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3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896D292B-1A48-9B39-ABE0-4C8EE99F5905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959768" y="188913"/>
            <a:ext cx="1027246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fr-FR" b="1" dirty="0" err="1">
                <a:latin typeface="Calibri" panose="020F0502020204030204" pitchFamily="34" charset="0"/>
                <a:cs typeface="Calibri" panose="020F0502020204030204" pitchFamily="34" charset="0"/>
              </a:rPr>
              <a:t>Objectifs</a:t>
            </a:r>
            <a:r>
              <a:rPr lang="en-GB" alt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fr-FR" b="1" dirty="0" err="1">
                <a:latin typeface="Calibri" panose="020F0502020204030204" pitchFamily="34" charset="0"/>
                <a:cs typeface="Calibri" panose="020F0502020204030204" pitchFamily="34" charset="0"/>
              </a:rPr>
              <a:t>d'apprentissage</a:t>
            </a:r>
            <a:br>
              <a:rPr lang="en-GB" altLang="fr-FR" sz="7200" b="1" dirty="0">
                <a:solidFill>
                  <a:srgbClr val="000000"/>
                </a:solidFill>
              </a:rPr>
            </a:br>
            <a:r>
              <a:rPr lang="fr-FR" altLang="fr-FR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l'issue de cette présentation, le participant devrait être en mesure de: </a:t>
            </a:r>
            <a:endParaRPr lang="en-US" altLang="en-US" dirty="0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A6553CCA-219E-466B-778E-FE0DD5160112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415480" y="2143125"/>
            <a:ext cx="95050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fr-FR" altLang="en-US" sz="2800" dirty="0"/>
              <a:t>Définir le risque lié aux médicaments antituberculeux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fr-FR" altLang="en-US" sz="2800" dirty="0"/>
              <a:t>Comprendre le rôle de l'</a:t>
            </a:r>
            <a:r>
              <a:rPr lang="fr-FR" altLang="en-US" sz="2800" dirty="0" err="1"/>
              <a:t>aDSM</a:t>
            </a:r>
            <a:r>
              <a:rPr lang="fr-FR" altLang="en-US" sz="2800" dirty="0"/>
              <a:t> dans la réduction des risques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fr-FR" altLang="en-US" sz="2800" dirty="0"/>
              <a:t>Décrire les méthodes de communication des risques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fr-FR" altLang="en-US" sz="2800" dirty="0"/>
              <a:t>Décrire la communication et l'intégration des nouvelles connaissances sur les risques liés aux médicaments </a:t>
            </a:r>
            <a:r>
              <a:rPr lang="fr-FR" altLang="en-US" sz="2800" dirty="0" err="1"/>
              <a:t>antiTB</a:t>
            </a:r>
            <a:endParaRPr lang="fr-FR" alt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75CAC06-6490-FE59-06D3-C66B9EC367EA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981200" y="0"/>
            <a:ext cx="9167812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b="1" dirty="0">
                <a:solidFill>
                  <a:srgbClr val="000000"/>
                </a:solidFill>
              </a:rPr>
              <a:t>Risque lié aux médicaments </a:t>
            </a:r>
            <a:r>
              <a:rPr lang="fr-FR" altLang="en-US" b="1" dirty="0" err="1">
                <a:solidFill>
                  <a:srgbClr val="000000"/>
                </a:solidFill>
              </a:rPr>
              <a:t>antiTB</a:t>
            </a:r>
            <a:r>
              <a:rPr lang="fr-FR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(1)</a:t>
            </a:r>
            <a:br>
              <a:rPr lang="en-US" altLang="en-US" b="1" dirty="0">
                <a:solidFill>
                  <a:srgbClr val="000000"/>
                </a:solidFill>
              </a:rPr>
            </a:br>
            <a:endParaRPr lang="en-US" altLang="en-US" sz="3200" b="1" dirty="0">
              <a:solidFill>
                <a:srgbClr val="000000"/>
              </a:solidFill>
            </a:endParaRP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0F22755E-6F0C-1F79-687C-47DBFD298EEE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042988" y="1268413"/>
            <a:ext cx="10106025" cy="4525962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en-US" sz="2800" b="1" i="1" dirty="0"/>
              <a:t>Notions de base</a:t>
            </a:r>
          </a:p>
          <a:p>
            <a:pPr>
              <a:defRPr/>
            </a:pPr>
            <a:r>
              <a:rPr lang="fr-FR" altLang="en-US" sz="2800" dirty="0"/>
              <a:t>Un risque est la probabilité qu'un événement médical non désiré ou inattendu puisse résulter d'une procédure médicale ou de l'utilisation d'un produit médical</a:t>
            </a:r>
          </a:p>
          <a:p>
            <a:pPr>
              <a:defRPr/>
            </a:pPr>
            <a:endParaRPr lang="fr-FR" altLang="en-US" sz="2800" dirty="0"/>
          </a:p>
          <a:p>
            <a:pPr>
              <a:defRPr/>
            </a:pPr>
            <a:r>
              <a:rPr lang="fr-FR" altLang="en-US" sz="2800" dirty="0"/>
              <a:t> Le risque peut être connu ou inconnu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fr-FR" altLang="en-US" sz="2400" dirty="0"/>
              <a:t>certains peuvent déjà avoir été identifiés dans le cadre d'études cliniques et d'autres peuvent ne pas avoir été identifiés avant l'approbation de l'utilisation par le public 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4E4A351-7B4E-6107-CD73-AFC3CA945C5B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1525339" y="44450"/>
            <a:ext cx="9443244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en-US" b="1" dirty="0">
                <a:solidFill>
                  <a:srgbClr val="000000"/>
                </a:solidFill>
              </a:rPr>
              <a:t>Risque lié aux médicaments </a:t>
            </a:r>
            <a:r>
              <a:rPr lang="fr-FR" altLang="en-US" b="1" dirty="0" err="1">
                <a:solidFill>
                  <a:srgbClr val="000000"/>
                </a:solidFill>
              </a:rPr>
              <a:t>antiTB</a:t>
            </a:r>
            <a:r>
              <a:rPr lang="fr-FR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(2)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C458B1D4-1ADF-B76F-7905-7974E1F4927B}"/>
              </a:ext>
            </a:extLst>
          </p:cNvPr>
          <p:cNvSpPr txBox="1">
            <a:spLocks/>
          </p:cNvSpPr>
          <p:nvPr/>
        </p:nvSpPr>
        <p:spPr bwMode="auto">
          <a:xfrm>
            <a:off x="311696" y="1484784"/>
            <a:ext cx="10656887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altLang="en-US" sz="2800" dirty="0"/>
              <a:t>Tous les médicaments antituberculeux présentent un risque inhérent pour les patients.</a:t>
            </a:r>
          </a:p>
          <a:p>
            <a:pPr marL="914400" lvl="1" indent="-45720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en-US" sz="2400" dirty="0"/>
              <a:t>certains sont évitables, d'autres non</a:t>
            </a:r>
          </a:p>
          <a:p>
            <a:pPr marL="914400" lvl="1" indent="-45720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endParaRPr lang="en-US" altLang="en-US" sz="2400" dirty="0"/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altLang="en-US" sz="2800" dirty="0"/>
              <a:t>La plupart des essais cliniques de médicaments ne sont testés que sur des populations limitées.</a:t>
            </a:r>
          </a:p>
          <a:p>
            <a:pPr marL="857250" lvl="1" indent="-45720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fr-FR" altLang="en-US" sz="2400" dirty="0"/>
              <a:t>il existe de nombreuses inconnues quant à la manière dont une population plus large (personnes âgées, enfants, femmes enceintes, patients présentant des comorbidités, variations ethniques, </a:t>
            </a:r>
            <a:r>
              <a:rPr lang="fr-FR" altLang="en-US" sz="2400" dirty="0" err="1"/>
              <a:t>etc</a:t>
            </a:r>
            <a:r>
              <a:rPr lang="fr-FR" altLang="en-US" sz="2400" dirty="0"/>
              <a:t>)) réagira au même médicament.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F6884-B663-651D-43FF-FB721258463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83432" y="1484784"/>
            <a:ext cx="10225136" cy="4525962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Programme mondial de lutte contre la tuberculose de l'OMS</a:t>
            </a:r>
          </a:p>
          <a:p>
            <a:pPr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Objectifs généraux de l'</a:t>
            </a:r>
            <a:r>
              <a:rPr lang="fr-FR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aDSM</a:t>
            </a:r>
            <a:r>
              <a:rPr lang="fr-FR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sont les suivants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Réduire les risques d'effets indésirables liés aux médicaments chez les patients qui suivent un traitement de deuxième intention contre la TB-MR.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Générer des données standardisées sur la sécurité des médicaments antituberculeux afin d'éclairer les futures mises à jour des politiques sur l'utilisation de ces médicaments.</a:t>
            </a:r>
          </a:p>
        </p:txBody>
      </p:sp>
      <p:sp>
        <p:nvSpPr>
          <p:cNvPr id="7171" name="Title 1">
            <a:extLst>
              <a:ext uri="{FF2B5EF4-FFF2-40B4-BE49-F238E27FC236}">
                <a16:creationId xmlns:a16="http://schemas.microsoft.com/office/drawing/2014/main" id="{33ECDFDC-CAE4-1424-AD17-7FEE69F92024}"/>
              </a:ext>
            </a:extLst>
          </p:cNvPr>
          <p:cNvSpPr txBox="1">
            <a:spLocks/>
          </p:cNvSpPr>
          <p:nvPr/>
        </p:nvSpPr>
        <p:spPr bwMode="auto">
          <a:xfrm>
            <a:off x="1800994" y="187796"/>
            <a:ext cx="998363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en-US" sz="4400" b="1" dirty="0" err="1">
                <a:solidFill>
                  <a:srgbClr val="000000"/>
                </a:solidFill>
              </a:rPr>
              <a:t>aDSM</a:t>
            </a:r>
            <a:r>
              <a:rPr lang="fr-FR" altLang="en-US" sz="4400" b="1" dirty="0">
                <a:solidFill>
                  <a:srgbClr val="000000"/>
                </a:solidFill>
              </a:rPr>
              <a:t> et risques liés aux médicaments </a:t>
            </a:r>
            <a:r>
              <a:rPr lang="en-US" altLang="en-US" sz="4400" b="1" dirty="0">
                <a:solidFill>
                  <a:srgbClr val="000000"/>
                </a:solidFill>
              </a:rPr>
              <a:t>(1)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0DD2B-E878-A020-4BBB-D06DE3C5B74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35075" y="1772816"/>
            <a:ext cx="9721850" cy="4525962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Programmes nationaux de lutte contre la tuberculose (PNT)</a:t>
            </a:r>
          </a:p>
          <a:p>
            <a:pPr marL="1257300" lvl="3" indent="0">
              <a:buFont typeface="Arial" panose="020B0604020202020204" pitchFamily="34" charset="0"/>
              <a:buNone/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Les objectifs de l'</a:t>
            </a:r>
            <a:r>
              <a:rPr lang="fr-FR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aDSM</a:t>
            </a:r>
            <a:r>
              <a:rPr lang="fr-F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sont les suivants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collectées, rapportées et analysées les données, et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prises de décisions sur la base des nouvelles connaissances acquises.</a:t>
            </a:r>
          </a:p>
        </p:txBody>
      </p:sp>
      <p:sp>
        <p:nvSpPr>
          <p:cNvPr id="8195" name="Title 1">
            <a:extLst>
              <a:ext uri="{FF2B5EF4-FFF2-40B4-BE49-F238E27FC236}">
                <a16:creationId xmlns:a16="http://schemas.microsoft.com/office/drawing/2014/main" id="{E5424A31-3663-4116-2189-A181E5E06EF1}"/>
              </a:ext>
            </a:extLst>
          </p:cNvPr>
          <p:cNvSpPr txBox="1">
            <a:spLocks/>
          </p:cNvSpPr>
          <p:nvPr/>
        </p:nvSpPr>
        <p:spPr bwMode="auto">
          <a:xfrm>
            <a:off x="1775520" y="0"/>
            <a:ext cx="987544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en-US" sz="4400" b="1" dirty="0" err="1">
                <a:solidFill>
                  <a:srgbClr val="000000"/>
                </a:solidFill>
              </a:rPr>
              <a:t>aDSM</a:t>
            </a:r>
            <a:r>
              <a:rPr lang="fr-FR" altLang="en-US" sz="4400" b="1" dirty="0">
                <a:solidFill>
                  <a:srgbClr val="000000"/>
                </a:solidFill>
              </a:rPr>
              <a:t> et risques liés aux médicaments </a:t>
            </a:r>
            <a:r>
              <a:rPr lang="en-US" altLang="en-US" sz="4400" b="1" dirty="0">
                <a:solidFill>
                  <a:srgbClr val="000000"/>
                </a:solidFill>
              </a:rPr>
              <a:t>(2)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B46E13EA-1377-BBED-6457-C333D3F5CAD1}"/>
              </a:ext>
            </a:extLst>
          </p:cNvPr>
          <p:cNvSpPr txBox="1">
            <a:spLocks/>
          </p:cNvSpPr>
          <p:nvPr/>
        </p:nvSpPr>
        <p:spPr bwMode="auto">
          <a:xfrm>
            <a:off x="1234952" y="188640"/>
            <a:ext cx="986497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en-US" sz="4400" b="1" dirty="0">
                <a:solidFill>
                  <a:srgbClr val="000000"/>
                </a:solidFill>
              </a:rPr>
              <a:t>Communiquer les nouvelles connaissances sur les risques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AB51A3D0-77AF-4B74-AAFE-1859DC66A850}"/>
              </a:ext>
            </a:extLst>
          </p:cNvPr>
          <p:cNvSpPr txBox="1">
            <a:spLocks/>
          </p:cNvSpPr>
          <p:nvPr/>
        </p:nvSpPr>
        <p:spPr bwMode="auto">
          <a:xfrm>
            <a:off x="695208" y="1701528"/>
            <a:ext cx="10801584" cy="41052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altLang="en-US" sz="2800" dirty="0"/>
              <a:t>Avant de communiquer un signal (par exemple, une nouvelle suspicion d'effets nocifs liés à un médicament), il est nécessaire de procéder à une vérification approfondie afin d'éviter de blâmer inutilement un médicament.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altLang="en-US" sz="2800" dirty="0"/>
              <a:t>La réputation d'un médicament ou d'un régime peut être facilement entachée si l'attribution du risque n'est pas effectuée et communiquée avec soin.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altLang="en-US" sz="2800" dirty="0"/>
              <a:t>Cela pourrait également avoir des répercussions sur l'ensemble du programme de traitement.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2AE24440-6953-24A1-57E1-D43B38C49FB2}"/>
              </a:ext>
            </a:extLst>
          </p:cNvPr>
          <p:cNvSpPr txBox="1">
            <a:spLocks/>
          </p:cNvSpPr>
          <p:nvPr/>
        </p:nvSpPr>
        <p:spPr bwMode="auto">
          <a:xfrm>
            <a:off x="1019994" y="268800"/>
            <a:ext cx="105107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en-US" sz="4400" b="1" dirty="0">
                <a:solidFill>
                  <a:srgbClr val="000000"/>
                </a:solidFill>
              </a:rPr>
              <a:t>Techniques de communication et médias </a:t>
            </a:r>
            <a:r>
              <a:rPr lang="en-US" altLang="en-US" sz="4400" b="1" dirty="0">
                <a:solidFill>
                  <a:srgbClr val="000000"/>
                </a:solidFill>
              </a:rPr>
              <a:t>(1)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294F69-E192-9D8A-6BE9-8587A9C420FF}"/>
              </a:ext>
            </a:extLst>
          </p:cNvPr>
          <p:cNvSpPr txBox="1">
            <a:spLocks/>
          </p:cNvSpPr>
          <p:nvPr/>
        </p:nvSpPr>
        <p:spPr>
          <a:xfrm>
            <a:off x="839416" y="1782763"/>
            <a:ext cx="10221491" cy="45259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fr-FR" altLang="en-US" dirty="0"/>
              <a:t>Les supports visuels tels que les tableaux, les dessins, les graphiques et les photographies peuvent être utilisés efficacement pour résumer les informations et ajouter un aspect visuel à un rapport écrit ou à une présentation orale.</a:t>
            </a:r>
          </a:p>
          <a:p>
            <a:pPr marL="896938" lvl="1" indent="-439738">
              <a:buFont typeface="Courier New" panose="02070309020205020404" pitchFamily="49" charset="0"/>
              <a:buChar char="o"/>
              <a:defRPr/>
            </a:pPr>
            <a:r>
              <a:rPr lang="fr-FR" altLang="en-US" sz="2400" dirty="0"/>
              <a:t>Mettre à jour les politiques et les procédures</a:t>
            </a:r>
          </a:p>
          <a:p>
            <a:pPr marL="896938" lvl="1" indent="-439738">
              <a:buFont typeface="Courier New" panose="02070309020205020404" pitchFamily="49" charset="0"/>
              <a:buChar char="o"/>
              <a:defRPr/>
            </a:pPr>
            <a:r>
              <a:rPr lang="fr-FR" altLang="en-US" sz="2400" dirty="0"/>
              <a:t>Assurer l'éducation et la formation aux politiques et procédures mises à jour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1489</Words>
  <Application>Microsoft Office PowerPoint</Application>
  <PresentationFormat>Widescreen</PresentationFormat>
  <Paragraphs>117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Courier New</vt:lpstr>
      <vt:lpstr>Office Theme</vt:lpstr>
      <vt:lpstr>PowerPoint Presentation</vt:lpstr>
      <vt:lpstr>PowerPoint Presentation</vt:lpstr>
      <vt:lpstr>Objectifs d'apprentissage À l'issue de cette présentation, le participant devrait être en mesure de: </vt:lpstr>
      <vt:lpstr>Risque lié aux médicaments antiTB (1) </vt:lpstr>
      <vt:lpstr>Risque lié aux médicaments antiTB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Médecins Sans Frontières Suisse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Nathalie LACHENAL</dc:creator>
  <cp:lastModifiedBy>Bassirou soul</cp:lastModifiedBy>
  <cp:revision>120</cp:revision>
  <dcterms:created xsi:type="dcterms:W3CDTF">2016-06-29T12:53:41Z</dcterms:created>
  <dcterms:modified xsi:type="dcterms:W3CDTF">2023-05-19T08:57:04Z</dcterms:modified>
</cp:coreProperties>
</file>