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566" r:id="rId2"/>
    <p:sldId id="564" r:id="rId3"/>
    <p:sldId id="554" r:id="rId4"/>
    <p:sldId id="555" r:id="rId5"/>
    <p:sldId id="549" r:id="rId6"/>
    <p:sldId id="556" r:id="rId7"/>
    <p:sldId id="558" r:id="rId8"/>
    <p:sldId id="560" r:id="rId9"/>
    <p:sldId id="559" r:id="rId10"/>
    <p:sldId id="561" r:id="rId11"/>
    <p:sldId id="562" r:id="rId12"/>
    <p:sldId id="957" r:id="rId13"/>
    <p:sldId id="958" r:id="rId14"/>
    <p:sldId id="955" r:id="rId15"/>
    <p:sldId id="563" r:id="rId16"/>
    <p:sldId id="567" r:id="rId17"/>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5" autoAdjust="0"/>
    <p:restoredTop sz="96327" autoAdjust="0"/>
  </p:normalViewPr>
  <p:slideViewPr>
    <p:cSldViewPr>
      <p:cViewPr varScale="1">
        <p:scale>
          <a:sx n="68" d="100"/>
          <a:sy n="68" d="100"/>
        </p:scale>
        <p:origin x="372" y="3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352535-CE3F-1951-B867-665C689B9F9E}"/>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5AB39A03-8518-1FCA-24A4-38E82ED4342D}"/>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10DD6160-3F30-AC41-BCE0-3B72C31592A7}" type="datetimeFigureOut">
              <a:rPr lang="en-GB"/>
              <a:pPr>
                <a:defRPr/>
              </a:pPr>
              <a:t>19/05/2023</a:t>
            </a:fld>
            <a:endParaRPr lang="en-GB"/>
          </a:p>
        </p:txBody>
      </p:sp>
      <p:sp>
        <p:nvSpPr>
          <p:cNvPr id="4" name="Footer Placeholder 3">
            <a:extLst>
              <a:ext uri="{FF2B5EF4-FFF2-40B4-BE49-F238E27FC236}">
                <a16:creationId xmlns:a16="http://schemas.microsoft.com/office/drawing/2014/main" id="{A5383943-0FDA-715B-FCAE-E5141B26C289}"/>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8D676746-B334-44F0-2A14-ED8D740C51AA}"/>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564F7850-F146-5E4B-98D7-62B151766D27}"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CE1225D-93B3-7DF0-D682-AB51CAE5FA9A}"/>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E7FD1444-4F00-B70D-564E-FEC020DEF37E}"/>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0072136E-5D5D-5979-E210-0C48DCD62BE2}"/>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494D0592-EBDE-69DD-0F75-BB3F6B192C28}"/>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6762C0E3-1C4E-A311-9AD2-070F57FAFCA4}"/>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BCEE5FFF-EABB-28DD-8F0A-48040BB232E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174B2570-1287-614A-994D-8CAF9E2F7745}"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F8BBC9-8853-836D-5BBA-2BD678E81A5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6F434CE-D47A-30BD-4C4E-2E158AFDB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4A4C70B2-705C-EAED-3B34-DBD0FF602F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8350" indent="-295275">
              <a:spcBef>
                <a:spcPct val="30000"/>
              </a:spcBef>
              <a:defRPr sz="1200">
                <a:solidFill>
                  <a:schemeClr val="tx1"/>
                </a:solidFill>
                <a:latin typeface="Arial" panose="020B0604020202020204" pitchFamily="34" charset="0"/>
              </a:defRPr>
            </a:lvl2pPr>
            <a:lvl3pPr marL="1182688" indent="-236538">
              <a:spcBef>
                <a:spcPct val="30000"/>
              </a:spcBef>
              <a:defRPr sz="1200">
                <a:solidFill>
                  <a:schemeClr val="tx1"/>
                </a:solidFill>
                <a:latin typeface="Arial" panose="020B0604020202020204" pitchFamily="34" charset="0"/>
              </a:defRPr>
            </a:lvl3pPr>
            <a:lvl4pPr marL="1655763" indent="-236538">
              <a:spcBef>
                <a:spcPct val="30000"/>
              </a:spcBef>
              <a:defRPr sz="1200">
                <a:solidFill>
                  <a:schemeClr val="tx1"/>
                </a:solidFill>
                <a:latin typeface="Arial" panose="020B0604020202020204" pitchFamily="34" charset="0"/>
              </a:defRPr>
            </a:lvl4pPr>
            <a:lvl5pPr marL="2128838" indent="-236538">
              <a:spcBef>
                <a:spcPct val="30000"/>
              </a:spcBef>
              <a:defRPr sz="1200">
                <a:solidFill>
                  <a:schemeClr val="tx1"/>
                </a:solidFill>
                <a:latin typeface="Arial" panose="020B0604020202020204" pitchFamily="34" charset="0"/>
              </a:defRPr>
            </a:lvl5pPr>
            <a:lvl6pPr marL="2586038" indent="-236538" eaLnBrk="0" fontAlgn="base" hangingPunct="0">
              <a:spcBef>
                <a:spcPct val="30000"/>
              </a:spcBef>
              <a:spcAft>
                <a:spcPct val="0"/>
              </a:spcAft>
              <a:defRPr sz="1200">
                <a:solidFill>
                  <a:schemeClr val="tx1"/>
                </a:solidFill>
                <a:latin typeface="Arial" panose="020B0604020202020204" pitchFamily="34" charset="0"/>
              </a:defRPr>
            </a:lvl6pPr>
            <a:lvl7pPr marL="3043238" indent="-236538" eaLnBrk="0" fontAlgn="base" hangingPunct="0">
              <a:spcBef>
                <a:spcPct val="30000"/>
              </a:spcBef>
              <a:spcAft>
                <a:spcPct val="0"/>
              </a:spcAft>
              <a:defRPr sz="1200">
                <a:solidFill>
                  <a:schemeClr val="tx1"/>
                </a:solidFill>
                <a:latin typeface="Arial" panose="020B0604020202020204" pitchFamily="34" charset="0"/>
              </a:defRPr>
            </a:lvl7pPr>
            <a:lvl8pPr marL="3500438" indent="-236538" eaLnBrk="0" fontAlgn="base" hangingPunct="0">
              <a:spcBef>
                <a:spcPct val="30000"/>
              </a:spcBef>
              <a:spcAft>
                <a:spcPct val="0"/>
              </a:spcAft>
              <a:defRPr sz="1200">
                <a:solidFill>
                  <a:schemeClr val="tx1"/>
                </a:solidFill>
                <a:latin typeface="Arial" panose="020B0604020202020204" pitchFamily="34" charset="0"/>
              </a:defRPr>
            </a:lvl8pPr>
            <a:lvl9pPr marL="3957638"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F5F6A-8771-3440-BF41-E95B795BC8EF}" type="slidenum">
              <a:rPr lang="fr-CH" altLang="en-US" smtClean="0"/>
              <a:pPr>
                <a:spcBef>
                  <a:spcPct val="0"/>
                </a:spcBef>
              </a:pPr>
              <a:t>12</a:t>
            </a:fld>
            <a:endParaRPr lang="fr-CH" altLang="en-US"/>
          </a:p>
        </p:txBody>
      </p:sp>
    </p:spTree>
    <p:extLst>
      <p:ext uri="{BB962C8B-B14F-4D97-AF65-F5344CB8AC3E}">
        <p14:creationId xmlns:p14="http://schemas.microsoft.com/office/powerpoint/2010/main" val="296609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F8BBC9-8853-836D-5BBA-2BD678E81A5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6F434CE-D47A-30BD-4C4E-2E158AFDB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4A4C70B2-705C-EAED-3B34-DBD0FF602F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8350" indent="-295275">
              <a:spcBef>
                <a:spcPct val="30000"/>
              </a:spcBef>
              <a:defRPr sz="1200">
                <a:solidFill>
                  <a:schemeClr val="tx1"/>
                </a:solidFill>
                <a:latin typeface="Arial" panose="020B0604020202020204" pitchFamily="34" charset="0"/>
              </a:defRPr>
            </a:lvl2pPr>
            <a:lvl3pPr marL="1182688" indent="-236538">
              <a:spcBef>
                <a:spcPct val="30000"/>
              </a:spcBef>
              <a:defRPr sz="1200">
                <a:solidFill>
                  <a:schemeClr val="tx1"/>
                </a:solidFill>
                <a:latin typeface="Arial" panose="020B0604020202020204" pitchFamily="34" charset="0"/>
              </a:defRPr>
            </a:lvl3pPr>
            <a:lvl4pPr marL="1655763" indent="-236538">
              <a:spcBef>
                <a:spcPct val="30000"/>
              </a:spcBef>
              <a:defRPr sz="1200">
                <a:solidFill>
                  <a:schemeClr val="tx1"/>
                </a:solidFill>
                <a:latin typeface="Arial" panose="020B0604020202020204" pitchFamily="34" charset="0"/>
              </a:defRPr>
            </a:lvl4pPr>
            <a:lvl5pPr marL="2128838" indent="-236538">
              <a:spcBef>
                <a:spcPct val="30000"/>
              </a:spcBef>
              <a:defRPr sz="1200">
                <a:solidFill>
                  <a:schemeClr val="tx1"/>
                </a:solidFill>
                <a:latin typeface="Arial" panose="020B0604020202020204" pitchFamily="34" charset="0"/>
              </a:defRPr>
            </a:lvl5pPr>
            <a:lvl6pPr marL="2586038" indent="-236538" eaLnBrk="0" fontAlgn="base" hangingPunct="0">
              <a:spcBef>
                <a:spcPct val="30000"/>
              </a:spcBef>
              <a:spcAft>
                <a:spcPct val="0"/>
              </a:spcAft>
              <a:defRPr sz="1200">
                <a:solidFill>
                  <a:schemeClr val="tx1"/>
                </a:solidFill>
                <a:latin typeface="Arial" panose="020B0604020202020204" pitchFamily="34" charset="0"/>
              </a:defRPr>
            </a:lvl6pPr>
            <a:lvl7pPr marL="3043238" indent="-236538" eaLnBrk="0" fontAlgn="base" hangingPunct="0">
              <a:spcBef>
                <a:spcPct val="30000"/>
              </a:spcBef>
              <a:spcAft>
                <a:spcPct val="0"/>
              </a:spcAft>
              <a:defRPr sz="1200">
                <a:solidFill>
                  <a:schemeClr val="tx1"/>
                </a:solidFill>
                <a:latin typeface="Arial" panose="020B0604020202020204" pitchFamily="34" charset="0"/>
              </a:defRPr>
            </a:lvl7pPr>
            <a:lvl8pPr marL="3500438" indent="-236538" eaLnBrk="0" fontAlgn="base" hangingPunct="0">
              <a:spcBef>
                <a:spcPct val="30000"/>
              </a:spcBef>
              <a:spcAft>
                <a:spcPct val="0"/>
              </a:spcAft>
              <a:defRPr sz="1200">
                <a:solidFill>
                  <a:schemeClr val="tx1"/>
                </a:solidFill>
                <a:latin typeface="Arial" panose="020B0604020202020204" pitchFamily="34" charset="0"/>
              </a:defRPr>
            </a:lvl8pPr>
            <a:lvl9pPr marL="3957638"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F5F6A-8771-3440-BF41-E95B795BC8EF}" type="slidenum">
              <a:rPr lang="fr-CH" altLang="en-US" smtClean="0"/>
              <a:pPr>
                <a:spcBef>
                  <a:spcPct val="0"/>
                </a:spcBef>
              </a:pPr>
              <a:t>13</a:t>
            </a:fld>
            <a:endParaRPr lang="fr-CH" altLang="en-US"/>
          </a:p>
        </p:txBody>
      </p:sp>
    </p:spTree>
    <p:extLst>
      <p:ext uri="{BB962C8B-B14F-4D97-AF65-F5344CB8AC3E}">
        <p14:creationId xmlns:p14="http://schemas.microsoft.com/office/powerpoint/2010/main" val="259767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1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361097-465E-4AFC-7560-25E314DF4D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309320"/>
            <a:ext cx="931644" cy="337439"/>
          </a:xfrm>
          <a:prstGeom prst="rect">
            <a:avLst/>
          </a:prstGeom>
        </p:spPr>
      </p:pic>
      <p:pic>
        <p:nvPicPr>
          <p:cNvPr id="3" name="Picture 10">
            <a:extLst>
              <a:ext uri="{FF2B5EF4-FFF2-40B4-BE49-F238E27FC236}">
                <a16:creationId xmlns:a16="http://schemas.microsoft.com/office/drawing/2014/main" id="{A458908E-D079-4DFB-3367-33BE9A415C6B}"/>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476466" y="6232878"/>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44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4" r:id="rId1"/>
    <p:sldLayoutId id="214748381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14080" y="1484784"/>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altLang="en-US" sz="4000" b="1" kern="0" dirty="0">
                <a:latin typeface="Calibri" panose="020F0502020204030204" pitchFamily="34" charset="0"/>
                <a:cs typeface="Calibri" panose="020F0502020204030204" pitchFamily="34" charset="0"/>
              </a:rPr>
              <a:t>Supports de formation sur la surveillance active et la gestion des évènements indésirables des médicaments antituberculeux (</a:t>
            </a:r>
            <a:r>
              <a:rPr lang="fr-FR" altLang="en-US" sz="4000" b="1" kern="0" dirty="0" err="1">
                <a:latin typeface="Calibri" panose="020F0502020204030204" pitchFamily="34" charset="0"/>
                <a:cs typeface="Calibri" panose="020F0502020204030204" pitchFamily="34" charset="0"/>
              </a:rPr>
              <a:t>aDSM</a:t>
            </a:r>
            <a:r>
              <a:rPr lang="fr-FR" altLang="en-US" sz="4000" b="1" kern="0" dirty="0">
                <a:latin typeface="Calibri" panose="020F0502020204030204" pitchFamily="34" charset="0"/>
                <a:cs typeface="Calibri" panose="020F0502020204030204" pitchFamily="34" charset="0"/>
              </a:rPr>
              <a:t>)</a:t>
            </a:r>
          </a:p>
          <a:p>
            <a:r>
              <a:rPr lang="fr-FR" altLang="en-US" sz="4000" kern="0" dirty="0">
                <a:latin typeface="Calibri" panose="020F0502020204030204" pitchFamily="34" charset="0"/>
                <a:cs typeface="Calibri" panose="020F0502020204030204" pitchFamily="34" charset="0"/>
              </a:rPr>
              <a:t>2023</a:t>
            </a:r>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323949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6FB8FF2-90CF-47B8-EEDF-AB31106C776A}"/>
              </a:ext>
            </a:extLst>
          </p:cNvPr>
          <p:cNvSpPr>
            <a:spLocks noChangeArrowheads="1"/>
          </p:cNvSpPr>
          <p:nvPr/>
        </p:nvSpPr>
        <p:spPr bwMode="auto">
          <a:xfrm>
            <a:off x="1298575" y="1557338"/>
            <a:ext cx="9575800" cy="261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Évaluation clinique des événements individuels </a:t>
            </a:r>
          </a:p>
          <a:p>
            <a:pPr eaLnBrk="1" hangingPunct="1">
              <a:lnSpc>
                <a:spcPct val="150000"/>
              </a:lnSpc>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Examen clinique des événements rassemblés </a:t>
            </a:r>
          </a:p>
          <a:p>
            <a:pPr eaLnBrk="1" hangingPunct="1">
              <a:lnSpc>
                <a:spcPct val="150000"/>
              </a:lnSpc>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Mise en relation des enregistrements (couplage)</a:t>
            </a:r>
          </a:p>
          <a:p>
            <a:pPr eaLnBrk="1" hangingPunct="1">
              <a:lnSpc>
                <a:spcPct val="150000"/>
              </a:lnSpc>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Détection automatisée des signaux</a:t>
            </a:r>
          </a:p>
        </p:txBody>
      </p:sp>
      <p:sp>
        <p:nvSpPr>
          <p:cNvPr id="12291" name="Rectangle 2">
            <a:extLst>
              <a:ext uri="{FF2B5EF4-FFF2-40B4-BE49-F238E27FC236}">
                <a16:creationId xmlns:a16="http://schemas.microsoft.com/office/drawing/2014/main" id="{B6E74156-A6D5-40E4-CB1A-037FE1267D78}"/>
              </a:ext>
            </a:extLst>
          </p:cNvPr>
          <p:cNvSpPr txBox="1">
            <a:spLocks noChangeArrowheads="1"/>
          </p:cNvSpPr>
          <p:nvPr/>
        </p:nvSpPr>
        <p:spPr bwMode="auto">
          <a:xfrm>
            <a:off x="1298575" y="188640"/>
            <a:ext cx="95758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err="1">
                <a:solidFill>
                  <a:srgbClr val="000000"/>
                </a:solidFill>
                <a:latin typeface="Calibri" panose="020F0502020204030204" pitchFamily="34" charset="0"/>
                <a:cs typeface="Calibri" panose="020F0502020204030204" pitchFamily="34" charset="0"/>
              </a:rPr>
              <a:t>Méthodes</a:t>
            </a:r>
            <a:r>
              <a:rPr lang="en-US" altLang="en-US" sz="4400" b="1" dirty="0">
                <a:solidFill>
                  <a:srgbClr val="000000"/>
                </a:solidFill>
                <a:latin typeface="Calibri" panose="020F0502020204030204" pitchFamily="34" charset="0"/>
                <a:cs typeface="Calibri" panose="020F0502020204030204" pitchFamily="34" charset="0"/>
              </a:rPr>
              <a:t> </a:t>
            </a:r>
            <a:r>
              <a:rPr lang="en-US" altLang="en-US" sz="4400" b="1" dirty="0" err="1">
                <a:solidFill>
                  <a:srgbClr val="000000"/>
                </a:solidFill>
                <a:latin typeface="Calibri" panose="020F0502020204030204" pitchFamily="34" charset="0"/>
                <a:cs typeface="Calibri" panose="020F0502020204030204" pitchFamily="34" charset="0"/>
              </a:rPr>
              <a:t>d'identification</a:t>
            </a:r>
            <a:r>
              <a:rPr lang="en-US" altLang="en-US" sz="4400" b="1" dirty="0">
                <a:solidFill>
                  <a:srgbClr val="000000"/>
                </a:solidFill>
                <a:latin typeface="Calibri" panose="020F0502020204030204" pitchFamily="34" charset="0"/>
                <a:cs typeface="Calibri" panose="020F0502020204030204" pitchFamily="34" charset="0"/>
              </a:rPr>
              <a:t> des </a:t>
            </a:r>
            <a:r>
              <a:rPr lang="en-US" altLang="en-US" sz="4400" b="1" dirty="0" err="1">
                <a:solidFill>
                  <a:srgbClr val="000000"/>
                </a:solidFill>
                <a:latin typeface="Calibri" panose="020F0502020204030204" pitchFamily="34" charset="0"/>
                <a:cs typeface="Calibri" panose="020F0502020204030204" pitchFamily="34" charset="0"/>
              </a:rPr>
              <a:t>signaux</a:t>
            </a:r>
            <a:endParaRPr lang="en-US" altLang="en-US" sz="4400" b="1" dirty="0">
              <a:solidFill>
                <a:srgbClr val="000000"/>
              </a:solidFill>
              <a:latin typeface="Calibri" panose="020F0502020204030204" pitchFamily="34" charset="0"/>
              <a:cs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89D8C0-BF27-2F79-20E6-267AB88509CB}"/>
              </a:ext>
            </a:extLst>
          </p:cNvPr>
          <p:cNvSpPr txBox="1">
            <a:spLocks noChangeArrowheads="1"/>
          </p:cNvSpPr>
          <p:nvPr/>
        </p:nvSpPr>
        <p:spPr bwMode="auto">
          <a:xfrm>
            <a:off x="1992312" y="44450"/>
            <a:ext cx="8994997"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dirty="0">
                <a:solidFill>
                  <a:srgbClr val="000000"/>
                </a:solidFill>
                <a:latin typeface="Calibri" panose="020F0502020204030204" pitchFamily="34" charset="0"/>
                <a:ea typeface="+mn-ea"/>
                <a:cs typeface="Calibri" panose="020F0502020204030204" pitchFamily="34" charset="0"/>
              </a:rPr>
              <a:t>Profil de sécurité du médicament </a:t>
            </a:r>
            <a:r>
              <a:rPr lang="en-US" altLang="en-US" b="1" dirty="0">
                <a:solidFill>
                  <a:srgbClr val="000000"/>
                </a:solidFill>
                <a:latin typeface="Calibri" panose="020F0502020204030204" pitchFamily="34" charset="0"/>
                <a:ea typeface="+mn-ea"/>
                <a:cs typeface="Calibri" panose="020F0502020204030204" pitchFamily="34" charset="0"/>
              </a:rPr>
              <a:t>(1)</a:t>
            </a:r>
          </a:p>
          <a:p>
            <a:pPr eaLnBrk="1" hangingPunct="1">
              <a:defRPr/>
            </a:pPr>
            <a:r>
              <a:rPr lang="en-US" altLang="en-US" sz="2400" i="1" dirty="0" err="1">
                <a:solidFill>
                  <a:srgbClr val="FF0000"/>
                </a:solidFill>
                <a:latin typeface="Calibri" panose="020F0502020204030204" pitchFamily="34" charset="0"/>
                <a:cs typeface="Calibri" panose="020F0502020204030204" pitchFamily="34" charset="0"/>
              </a:rPr>
              <a:t>définition</a:t>
            </a:r>
            <a:endParaRPr lang="en-US" altLang="en-US" sz="2400" i="1" dirty="0">
              <a:solidFill>
                <a:srgbClr val="FF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00236B5-7F29-A641-A1BA-72FF477CEDA4}"/>
              </a:ext>
            </a:extLst>
          </p:cNvPr>
          <p:cNvSpPr/>
          <p:nvPr/>
        </p:nvSpPr>
        <p:spPr>
          <a:xfrm>
            <a:off x="1204689" y="1988840"/>
            <a:ext cx="10147895" cy="3108543"/>
          </a:xfrm>
          <a:prstGeom prst="rect">
            <a:avLst/>
          </a:prstGeom>
        </p:spPr>
        <p:txBody>
          <a:bodyPr wrap="square">
            <a:spAutoFit/>
          </a:bodyPr>
          <a:lstStyle/>
          <a:p>
            <a:pPr>
              <a:defRPr/>
            </a:pPr>
            <a:r>
              <a:rPr lang="fr-FR" sz="2800" dirty="0">
                <a:solidFill>
                  <a:srgbClr val="FF0000"/>
                </a:solidFill>
                <a:latin typeface="Calibri" panose="020F0502020204030204" pitchFamily="34" charset="0"/>
                <a:cs typeface="Calibri" panose="020F0502020204030204" pitchFamily="34" charset="0"/>
              </a:rPr>
              <a:t>Profil de sécurité du médicament : </a:t>
            </a:r>
          </a:p>
          <a:p>
            <a:pPr>
              <a:defRPr/>
            </a:pPr>
            <a:r>
              <a:rPr lang="fr-FR" sz="2800" dirty="0">
                <a:solidFill>
                  <a:schemeClr val="tx1">
                    <a:lumMod val="95000"/>
                    <a:lumOff val="5000"/>
                  </a:schemeClr>
                </a:solidFill>
                <a:latin typeface="Calibri" panose="020F0502020204030204" pitchFamily="34" charset="0"/>
                <a:cs typeface="Calibri" panose="020F0502020204030204" pitchFamily="34" charset="0"/>
              </a:rPr>
              <a:t>Une description des avantages, des risques et de la toxicité d'un médicament ou d'un traitement antituberculeux donné, précisant les problèmes de sécurité connus ou probables, les contre-indications, les mises en garde, les mesures préventives et les autres caractéristiques que l'utilisateur doit connaître pour protéger la santé d'un patient tuberculeux.</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635966A-DE4B-01C8-7C9A-308DAE77EAB9}"/>
              </a:ext>
            </a:extLst>
          </p:cNvPr>
          <p:cNvSpPr>
            <a:spLocks noGrp="1" noChangeArrowheads="1"/>
          </p:cNvSpPr>
          <p:nvPr>
            <p:ph type="title" idx="4294967295"/>
          </p:nvPr>
        </p:nvSpPr>
        <p:spPr bwMode="auto">
          <a:xfrm>
            <a:off x="1199457" y="116632"/>
            <a:ext cx="9793088" cy="1440160"/>
          </a:xfrm>
          <a:prstGeom prst="rect">
            <a:avLst/>
          </a:prstGeom>
        </p:spPr>
        <p:txBody>
          <a:bodyPr lIns="92075" tIns="46038" rIns="92075" bIns="46038"/>
          <a:lstStyle/>
          <a:p>
            <a:pPr eaLnBrk="1" hangingPunct="1">
              <a:defRPr/>
            </a:pPr>
            <a:r>
              <a:rPr lang="fr-FR" altLang="en-US" b="1" dirty="0">
                <a:solidFill>
                  <a:srgbClr val="000000"/>
                </a:solidFill>
                <a:latin typeface="Calibri" panose="020F0502020204030204" pitchFamily="34" charset="0"/>
                <a:ea typeface="+mn-ea"/>
                <a:cs typeface="Calibri" panose="020F0502020204030204" pitchFamily="34" charset="0"/>
              </a:rPr>
              <a:t>Profil de sécurité du médicament </a:t>
            </a:r>
            <a:r>
              <a:rPr lang="fr-CH" altLang="en-US" b="1" kern="1200" dirty="0">
                <a:solidFill>
                  <a:srgbClr val="000000"/>
                </a:solidFill>
                <a:latin typeface="Calibri" panose="020F0502020204030204" pitchFamily="34" charset="0"/>
                <a:ea typeface="+mn-ea"/>
                <a:cs typeface="Calibri" panose="020F0502020204030204" pitchFamily="34" charset="0"/>
              </a:rPr>
              <a:t>(2)</a:t>
            </a:r>
            <a:br>
              <a:rPr lang="fr-CH" altLang="en-US" b="1" kern="1200" dirty="0">
                <a:solidFill>
                  <a:srgbClr val="000000"/>
                </a:solidFill>
                <a:latin typeface="Calibri" panose="020F0502020204030204" pitchFamily="34" charset="0"/>
                <a:ea typeface="+mn-ea"/>
                <a:cs typeface="Calibri" panose="020F0502020204030204" pitchFamily="34" charset="0"/>
              </a:rPr>
            </a:br>
            <a:r>
              <a:rPr lang="fr-FR" altLang="en-US" sz="2400" i="1" dirty="0">
                <a:solidFill>
                  <a:srgbClr val="FF0000"/>
                </a:solidFill>
                <a:latin typeface="Calibri" pitchFamily="34" charset="0"/>
                <a:cs typeface="Calibri" pitchFamily="34" charset="0"/>
              </a:rPr>
              <a:t>ajout de nouvelles connaissances sur les avantages et les inconvénients</a:t>
            </a:r>
            <a:endParaRPr lang="en-US" altLang="en-US" sz="4000" b="1" i="1" dirty="0">
              <a:solidFill>
                <a:srgbClr val="FF0000"/>
              </a:solidFill>
              <a:latin typeface="Calibri" pitchFamily="34" charset="0"/>
              <a:cs typeface="Calibri" pitchFamily="34" charset="0"/>
            </a:endParaRPr>
          </a:p>
        </p:txBody>
      </p:sp>
      <p:graphicFrame>
        <p:nvGraphicFramePr>
          <p:cNvPr id="2" name="Table 2">
            <a:extLst>
              <a:ext uri="{FF2B5EF4-FFF2-40B4-BE49-F238E27FC236}">
                <a16:creationId xmlns:a16="http://schemas.microsoft.com/office/drawing/2014/main" id="{D2A473BF-818D-E1CD-AF31-BA2EB7D5B3A4}"/>
              </a:ext>
            </a:extLst>
          </p:cNvPr>
          <p:cNvGraphicFramePr>
            <a:graphicFrameLocks noGrp="1"/>
          </p:cNvGraphicFramePr>
          <p:nvPr>
            <p:extLst>
              <p:ext uri="{D42A27DB-BD31-4B8C-83A1-F6EECF244321}">
                <p14:modId xmlns:p14="http://schemas.microsoft.com/office/powerpoint/2010/main" val="1374048810"/>
              </p:ext>
            </p:extLst>
          </p:nvPr>
        </p:nvGraphicFramePr>
        <p:xfrm>
          <a:off x="551384" y="1268760"/>
          <a:ext cx="11089232" cy="498259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137918848"/>
                    </a:ext>
                  </a:extLst>
                </a:gridCol>
                <a:gridCol w="8928992">
                  <a:extLst>
                    <a:ext uri="{9D8B030D-6E8A-4147-A177-3AD203B41FA5}">
                      <a16:colId xmlns:a16="http://schemas.microsoft.com/office/drawing/2014/main" val="621700339"/>
                    </a:ext>
                  </a:extLst>
                </a:gridCol>
              </a:tblGrid>
              <a:tr h="386064">
                <a:tc>
                  <a:txBody>
                    <a:bodyPr/>
                    <a:lstStyle/>
                    <a:p>
                      <a:r>
                        <a:rPr lang="en-GB" sz="1600" dirty="0">
                          <a:solidFill>
                            <a:srgbClr val="CC3399"/>
                          </a:solidFill>
                        </a:rPr>
                        <a:t>DIMENSION</a:t>
                      </a:r>
                      <a:endParaRPr lang="en-CM" sz="1600" dirty="0">
                        <a:solidFill>
                          <a:srgbClr val="CC33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rgbClr val="CC3399"/>
                          </a:solidFill>
                        </a:rPr>
                        <a:t>NOTES ADDITIONELLES</a:t>
                      </a:r>
                      <a:endParaRPr lang="en-CM" sz="1600" dirty="0">
                        <a:solidFill>
                          <a:srgbClr val="CC33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6251513"/>
                  </a:ext>
                </a:extLst>
              </a:tr>
              <a:tr h="1764864">
                <a:tc>
                  <a:txBody>
                    <a:bodyPr/>
                    <a:lstStyle/>
                    <a:p>
                      <a:r>
                        <a:rPr lang="en-GB" sz="1600" dirty="0">
                          <a:solidFill>
                            <a:schemeClr val="tx1"/>
                          </a:solidFill>
                        </a:rPr>
                        <a:t>Le benefice: Profile de </a:t>
                      </a:r>
                      <a:r>
                        <a:rPr lang="en-GB" sz="1600" dirty="0" err="1">
                          <a:solidFill>
                            <a:schemeClr val="tx1"/>
                          </a:solidFill>
                        </a:rPr>
                        <a:t>toxicité</a:t>
                      </a:r>
                      <a:r>
                        <a:rPr lang="en-GB" sz="1600" dirty="0">
                          <a:solidFill>
                            <a:schemeClr val="tx1"/>
                          </a:solidFill>
                        </a:rPr>
                        <a:t> du regime TB-MR de base</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dirty="0">
                          <a:solidFill>
                            <a:schemeClr val="tx1"/>
                          </a:solidFill>
                        </a:rPr>
                        <a:t>Le traitement TB-MR qui constitue la norme de soins la plus largement utilisée est décrit en termes d'efficacité et d'inconvénients associés. </a:t>
                      </a:r>
                    </a:p>
                    <a:p>
                      <a:r>
                        <a:rPr lang="fr-FR" sz="1600" dirty="0">
                          <a:solidFill>
                            <a:schemeClr val="tx1"/>
                          </a:solidFill>
                        </a:rPr>
                        <a:t>Cette dimension du profil utilise des informations provenant de la littérature publiée : essais (non publiés/publiés) ; études d'observation et cohortes (y compris les études cas-témoins imbriquées) ; données prospectives de la SEC et également d'autres résultats de la PV basés sur la déclaration spontanée.</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6758409"/>
                  </a:ext>
                </a:extLst>
              </a:tr>
              <a:tr h="1764864">
                <a:tc>
                  <a:txBody>
                    <a:bodyPr/>
                    <a:lstStyle/>
                    <a:p>
                      <a:r>
                        <a:rPr lang="en-GB" sz="1600" dirty="0" err="1">
                          <a:solidFill>
                            <a:schemeClr val="tx1"/>
                          </a:solidFill>
                        </a:rPr>
                        <a:t>Problèmes</a:t>
                      </a:r>
                      <a:r>
                        <a:rPr lang="en-GB" sz="1600" dirty="0">
                          <a:solidFill>
                            <a:schemeClr val="tx1"/>
                          </a:solidFill>
                        </a:rPr>
                        <a:t> </a:t>
                      </a:r>
                      <a:r>
                        <a:rPr lang="en-GB" sz="1600" dirty="0" err="1">
                          <a:solidFill>
                            <a:schemeClr val="tx1"/>
                          </a:solidFill>
                        </a:rPr>
                        <a:t>d’inocuité</a:t>
                      </a:r>
                      <a:r>
                        <a:rPr lang="en-GB" sz="1600" dirty="0">
                          <a:solidFill>
                            <a:schemeClr val="tx1"/>
                          </a:solidFill>
                        </a:rPr>
                        <a:t> </a:t>
                      </a:r>
                      <a:r>
                        <a:rPr lang="en-GB" sz="1600" dirty="0" err="1">
                          <a:solidFill>
                            <a:schemeClr val="tx1"/>
                          </a:solidFill>
                        </a:rPr>
                        <a:t>associés</a:t>
                      </a:r>
                      <a:r>
                        <a:rPr lang="en-GB" sz="1600" dirty="0">
                          <a:solidFill>
                            <a:schemeClr val="tx1"/>
                          </a:solidFill>
                        </a:rPr>
                        <a:t> a un medicament </a:t>
                      </a:r>
                      <a:r>
                        <a:rPr lang="en-GB" sz="1600" dirty="0" err="1">
                          <a:solidFill>
                            <a:schemeClr val="tx1"/>
                          </a:solidFill>
                        </a:rPr>
                        <a:t>ou</a:t>
                      </a:r>
                      <a:r>
                        <a:rPr lang="en-GB" sz="1600" dirty="0">
                          <a:solidFill>
                            <a:schemeClr val="tx1"/>
                          </a:solidFill>
                        </a:rPr>
                        <a:t> regime </a:t>
                      </a:r>
                      <a:r>
                        <a:rPr lang="en-GB" sz="1600" dirty="0" err="1">
                          <a:solidFill>
                            <a:schemeClr val="tx1"/>
                          </a:solidFill>
                        </a:rPr>
                        <a:t>spécifique</a:t>
                      </a:r>
                      <a:r>
                        <a:rPr lang="en-GB" sz="1600" dirty="0">
                          <a:solidFill>
                            <a:schemeClr val="tx1"/>
                          </a:solidFill>
                        </a:rPr>
                        <a:t>.</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dirty="0">
                          <a:solidFill>
                            <a:schemeClr val="tx1"/>
                          </a:solidFill>
                        </a:rPr>
                        <a:t>Les caractéristiques (classe d'organe), le risque, la gravité, les interactions médicamenteuses (IM) et les autres problèmes de sécurité sont résumés à partir de la littérature ainsi que des données locales (y compris la SEC). </a:t>
                      </a:r>
                    </a:p>
                    <a:p>
                      <a:r>
                        <a:rPr lang="fr-FR" sz="1600" dirty="0">
                          <a:solidFill>
                            <a:schemeClr val="tx1"/>
                          </a:solidFill>
                        </a:rPr>
                        <a:t>Les problèmes connus sont décrits, tels que l'augmentation de la mortalité ou l'allongement de l'intervalle </a:t>
                      </a:r>
                      <a:r>
                        <a:rPr lang="fr-FR" sz="1600" dirty="0" err="1">
                          <a:solidFill>
                            <a:schemeClr val="tx1"/>
                          </a:solidFill>
                        </a:rPr>
                        <a:t>QTc</a:t>
                      </a:r>
                      <a:r>
                        <a:rPr lang="fr-FR" sz="1600" dirty="0">
                          <a:solidFill>
                            <a:schemeClr val="tx1"/>
                          </a:solidFill>
                        </a:rPr>
                        <a:t> chez les patients sous </a:t>
                      </a:r>
                      <a:r>
                        <a:rPr lang="fr-FR" sz="1600" dirty="0" err="1">
                          <a:solidFill>
                            <a:schemeClr val="tx1"/>
                          </a:solidFill>
                        </a:rPr>
                        <a:t>Bdq</a:t>
                      </a:r>
                      <a:r>
                        <a:rPr lang="fr-FR" sz="1600" dirty="0">
                          <a:solidFill>
                            <a:schemeClr val="tx1"/>
                          </a:solidFill>
                        </a:rPr>
                        <a:t> ; les raisons suspectées du manque d'efficacité telles la résistance ou les problèmes de qualité du médicament.</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755207"/>
                  </a:ext>
                </a:extLst>
              </a:tr>
              <a:tr h="980083">
                <a:tc>
                  <a:txBody>
                    <a:bodyPr/>
                    <a:lstStyle/>
                    <a:p>
                      <a:r>
                        <a:rPr lang="en-GB" sz="1600" dirty="0">
                          <a:solidFill>
                            <a:schemeClr val="tx1"/>
                          </a:solidFill>
                        </a:rPr>
                        <a:t>Quantifier les </a:t>
                      </a:r>
                      <a:r>
                        <a:rPr lang="en-GB" sz="1600" dirty="0" err="1">
                          <a:solidFill>
                            <a:schemeClr val="tx1"/>
                          </a:solidFill>
                        </a:rPr>
                        <a:t>risques</a:t>
                      </a:r>
                      <a:r>
                        <a:rPr lang="en-GB" sz="1600" dirty="0">
                          <a:solidFill>
                            <a:schemeClr val="tx1"/>
                          </a:solidFill>
                        </a:rPr>
                        <a:t> &amp; les benefices</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dirty="0">
                          <a:solidFill>
                            <a:schemeClr val="tx1"/>
                          </a:solidFill>
                        </a:rPr>
                        <a:t>Dans la mesure du possible, les préoccupations en matière de sécurité sont également exprimées en termes de risque, par exemple pour 100 ou 1000 expositions, et en tant que risques relatifs. </a:t>
                      </a:r>
                    </a:p>
                    <a:p>
                      <a:r>
                        <a:rPr lang="fr-FR" sz="1600" dirty="0">
                          <a:solidFill>
                            <a:schemeClr val="tx1"/>
                          </a:solidFill>
                        </a:rPr>
                        <a:t>L'efficacité est généralement exprimée en termes de % de succès ou de guérison.</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5032843"/>
                  </a:ext>
                </a:extLst>
              </a:tr>
            </a:tbl>
          </a:graphicData>
        </a:graphic>
      </p:graphicFrame>
    </p:spTree>
    <p:extLst>
      <p:ext uri="{BB962C8B-B14F-4D97-AF65-F5344CB8AC3E}">
        <p14:creationId xmlns:p14="http://schemas.microsoft.com/office/powerpoint/2010/main" val="25419606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635966A-DE4B-01C8-7C9A-308DAE77EAB9}"/>
              </a:ext>
            </a:extLst>
          </p:cNvPr>
          <p:cNvSpPr>
            <a:spLocks noGrp="1" noChangeArrowheads="1"/>
          </p:cNvSpPr>
          <p:nvPr>
            <p:ph type="title" idx="4294967295"/>
          </p:nvPr>
        </p:nvSpPr>
        <p:spPr bwMode="auto">
          <a:xfrm>
            <a:off x="1199457" y="116632"/>
            <a:ext cx="9793088" cy="1440160"/>
          </a:xfrm>
          <a:prstGeom prst="rect">
            <a:avLst/>
          </a:prstGeom>
        </p:spPr>
        <p:txBody>
          <a:bodyPr lIns="92075" tIns="46038" rIns="92075" bIns="46038"/>
          <a:lstStyle/>
          <a:p>
            <a:pPr eaLnBrk="1" hangingPunct="1">
              <a:defRPr/>
            </a:pPr>
            <a:r>
              <a:rPr lang="fr-FR" altLang="en-US" b="1" dirty="0">
                <a:solidFill>
                  <a:srgbClr val="000000"/>
                </a:solidFill>
                <a:latin typeface="Calibri" panose="020F0502020204030204" pitchFamily="34" charset="0"/>
                <a:ea typeface="+mn-ea"/>
                <a:cs typeface="Calibri" panose="020F0502020204030204" pitchFamily="34" charset="0"/>
              </a:rPr>
              <a:t>Profil de sécurité du médicament </a:t>
            </a:r>
            <a:r>
              <a:rPr lang="fr-CH" altLang="en-US" b="1" kern="1200" dirty="0">
                <a:solidFill>
                  <a:srgbClr val="000000"/>
                </a:solidFill>
                <a:latin typeface="Calibri" panose="020F0502020204030204" pitchFamily="34" charset="0"/>
                <a:ea typeface="+mn-ea"/>
                <a:cs typeface="Calibri" panose="020F0502020204030204" pitchFamily="34" charset="0"/>
              </a:rPr>
              <a:t>(2)</a:t>
            </a:r>
            <a:br>
              <a:rPr lang="fr-CH" altLang="en-US" b="1" kern="1200" dirty="0">
                <a:solidFill>
                  <a:srgbClr val="000000"/>
                </a:solidFill>
                <a:latin typeface="Calibri" panose="020F0502020204030204" pitchFamily="34" charset="0"/>
                <a:ea typeface="+mn-ea"/>
                <a:cs typeface="Calibri" panose="020F0502020204030204" pitchFamily="34" charset="0"/>
              </a:rPr>
            </a:br>
            <a:r>
              <a:rPr lang="fr-FR" altLang="en-US" sz="2400" i="1" dirty="0">
                <a:solidFill>
                  <a:srgbClr val="FF0000"/>
                </a:solidFill>
                <a:latin typeface="Calibri" pitchFamily="34" charset="0"/>
                <a:cs typeface="Calibri" pitchFamily="34" charset="0"/>
              </a:rPr>
              <a:t>ajout de nouvelles connaissances sur les avantages et les inconvénients</a:t>
            </a:r>
            <a:endParaRPr lang="en-US" altLang="en-US" sz="4000" b="1" i="1" dirty="0">
              <a:solidFill>
                <a:srgbClr val="FF0000"/>
              </a:solidFill>
              <a:latin typeface="Calibri" pitchFamily="34" charset="0"/>
              <a:cs typeface="Calibri" pitchFamily="34" charset="0"/>
            </a:endParaRPr>
          </a:p>
        </p:txBody>
      </p:sp>
      <p:graphicFrame>
        <p:nvGraphicFramePr>
          <p:cNvPr id="2" name="Table 2">
            <a:extLst>
              <a:ext uri="{FF2B5EF4-FFF2-40B4-BE49-F238E27FC236}">
                <a16:creationId xmlns:a16="http://schemas.microsoft.com/office/drawing/2014/main" id="{D2A473BF-818D-E1CD-AF31-BA2EB7D5B3A4}"/>
              </a:ext>
            </a:extLst>
          </p:cNvPr>
          <p:cNvGraphicFramePr>
            <a:graphicFrameLocks noGrp="1"/>
          </p:cNvGraphicFramePr>
          <p:nvPr>
            <p:extLst>
              <p:ext uri="{D42A27DB-BD31-4B8C-83A1-F6EECF244321}">
                <p14:modId xmlns:p14="http://schemas.microsoft.com/office/powerpoint/2010/main" val="1377048949"/>
              </p:ext>
            </p:extLst>
          </p:nvPr>
        </p:nvGraphicFramePr>
        <p:xfrm>
          <a:off x="767408" y="1665367"/>
          <a:ext cx="11043860" cy="3527266"/>
        </p:xfrm>
        <a:graphic>
          <a:graphicData uri="http://schemas.openxmlformats.org/drawingml/2006/table">
            <a:tbl>
              <a:tblPr firstRow="1" bandRow="1">
                <a:tableStyleId>{5C22544A-7EE6-4342-B048-85BDC9FD1C3A}</a:tableStyleId>
              </a:tblPr>
              <a:tblGrid>
                <a:gridCol w="2114868">
                  <a:extLst>
                    <a:ext uri="{9D8B030D-6E8A-4147-A177-3AD203B41FA5}">
                      <a16:colId xmlns:a16="http://schemas.microsoft.com/office/drawing/2014/main" val="2137918848"/>
                    </a:ext>
                  </a:extLst>
                </a:gridCol>
                <a:gridCol w="8928992">
                  <a:extLst>
                    <a:ext uri="{9D8B030D-6E8A-4147-A177-3AD203B41FA5}">
                      <a16:colId xmlns:a16="http://schemas.microsoft.com/office/drawing/2014/main" val="621700339"/>
                    </a:ext>
                  </a:extLst>
                </a:gridCol>
              </a:tblGrid>
              <a:tr h="281974">
                <a:tc>
                  <a:txBody>
                    <a:bodyPr/>
                    <a:lstStyle/>
                    <a:p>
                      <a:r>
                        <a:rPr lang="en-GB" sz="1600" dirty="0">
                          <a:solidFill>
                            <a:srgbClr val="CC3399"/>
                          </a:solidFill>
                        </a:rPr>
                        <a:t>DIMENSION</a:t>
                      </a:r>
                      <a:endParaRPr lang="en-CM" sz="1600" dirty="0">
                        <a:solidFill>
                          <a:srgbClr val="CC33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rgbClr val="CC3399"/>
                          </a:solidFill>
                        </a:rPr>
                        <a:t>NOTES ADDITIONELLES</a:t>
                      </a:r>
                      <a:endParaRPr lang="en-CM" sz="1600" dirty="0">
                        <a:solidFill>
                          <a:srgbClr val="CC33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6251513"/>
                  </a:ext>
                </a:extLst>
              </a:tr>
              <a:tr h="814546">
                <a:tc>
                  <a:txBody>
                    <a:bodyPr/>
                    <a:lstStyle/>
                    <a:p>
                      <a:r>
                        <a:rPr lang="en-GB" sz="1600" dirty="0" err="1">
                          <a:solidFill>
                            <a:schemeClr val="tx1"/>
                          </a:solidFill>
                        </a:rPr>
                        <a:t>Facteurs</a:t>
                      </a:r>
                      <a:r>
                        <a:rPr lang="en-GB" sz="1600" dirty="0">
                          <a:solidFill>
                            <a:schemeClr val="tx1"/>
                          </a:solidFill>
                        </a:rPr>
                        <a:t> de </a:t>
                      </a:r>
                      <a:r>
                        <a:rPr lang="en-GB" sz="1600" dirty="0" err="1">
                          <a:solidFill>
                            <a:schemeClr val="tx1"/>
                          </a:solidFill>
                        </a:rPr>
                        <a:t>risques</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dirty="0">
                          <a:solidFill>
                            <a:schemeClr val="tx1"/>
                          </a:solidFill>
                        </a:rPr>
                        <a:t>Il s'agit notamment des prédispositions de l'hôte aux méfaits, comme les comorbidités, la gravité de la tuberculose, les sous-populations (groupe d'âge/sexe). </a:t>
                      </a:r>
                    </a:p>
                    <a:p>
                      <a:r>
                        <a:rPr lang="fr-FR" sz="1600" dirty="0">
                          <a:solidFill>
                            <a:schemeClr val="tx1"/>
                          </a:solidFill>
                        </a:rPr>
                        <a:t>Ces éléments pourraient constituer la base de contre-indications ou de précautions dans l'utilisation du régime ou du médicament.</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538910"/>
                  </a:ext>
                </a:extLst>
              </a:tr>
              <a:tr h="814546">
                <a:tc>
                  <a:txBody>
                    <a:bodyPr/>
                    <a:lstStyle/>
                    <a:p>
                      <a:r>
                        <a:rPr lang="en-GB" sz="1600" b="0" dirty="0">
                          <a:solidFill>
                            <a:schemeClr val="tx1"/>
                          </a:solidFill>
                        </a:rPr>
                        <a:t>Detection du Signal</a:t>
                      </a:r>
                      <a:endParaRPr lang="en-CM"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600" b="0" dirty="0">
                          <a:solidFill>
                            <a:schemeClr val="tx1"/>
                          </a:solidFill>
                        </a:rPr>
                        <a:t>La procédure suivie pour l'évaluation de l'association ou de la causalité et la détection de signal dans une cohorte est décrite et chaque déviation de la méthodologie est validée. </a:t>
                      </a:r>
                    </a:p>
                    <a:p>
                      <a:r>
                        <a:rPr lang="fr-FR" sz="1600" b="0" dirty="0">
                          <a:solidFill>
                            <a:schemeClr val="tx1"/>
                          </a:solidFill>
                        </a:rPr>
                        <a:t>La détection de signal est réalisée au niveau national et supranational. </a:t>
                      </a:r>
                    </a:p>
                    <a:p>
                      <a:r>
                        <a:rPr lang="fr-FR" sz="1600" b="0" dirty="0">
                          <a:solidFill>
                            <a:schemeClr val="tx1"/>
                          </a:solidFill>
                        </a:rPr>
                        <a:t>Tous les signaux préliminaires sont échangés avec les régulateurs et le fabricant avant une communication au public.</a:t>
                      </a:r>
                      <a:endParaRPr lang="en-GB"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070280"/>
                  </a:ext>
                </a:extLst>
              </a:tr>
              <a:tr h="814546">
                <a:tc>
                  <a:txBody>
                    <a:bodyPr/>
                    <a:lstStyle/>
                    <a:p>
                      <a:r>
                        <a:rPr lang="en-GB" sz="1600" dirty="0" err="1">
                          <a:solidFill>
                            <a:schemeClr val="tx1"/>
                          </a:solidFill>
                        </a:rPr>
                        <a:t>Mesures</a:t>
                      </a:r>
                      <a:r>
                        <a:rPr lang="en-GB" sz="1600" dirty="0">
                          <a:solidFill>
                            <a:schemeClr val="tx1"/>
                          </a:solidFill>
                        </a:rPr>
                        <a:t> </a:t>
                      </a:r>
                      <a:r>
                        <a:rPr lang="en-GB" sz="1600" dirty="0" err="1">
                          <a:solidFill>
                            <a:schemeClr val="tx1"/>
                          </a:solidFill>
                        </a:rPr>
                        <a:t>préventives</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a:solidFill>
                            <a:schemeClr val="tx1"/>
                          </a:solidFill>
                        </a:rPr>
                        <a:t>Avis pour </a:t>
                      </a:r>
                      <a:r>
                        <a:rPr lang="en-GB" sz="1600" dirty="0" err="1">
                          <a:solidFill>
                            <a:schemeClr val="tx1"/>
                          </a:solidFill>
                        </a:rPr>
                        <a:t>éviter</a:t>
                      </a:r>
                      <a:r>
                        <a:rPr lang="en-GB" sz="1600" dirty="0">
                          <a:solidFill>
                            <a:schemeClr val="tx1"/>
                          </a:solidFill>
                        </a:rPr>
                        <a:t> le </a:t>
                      </a:r>
                      <a:r>
                        <a:rPr lang="en-GB" sz="1600" dirty="0" err="1">
                          <a:solidFill>
                            <a:schemeClr val="tx1"/>
                          </a:solidFill>
                        </a:rPr>
                        <a:t>dommage</a:t>
                      </a:r>
                      <a:r>
                        <a:rPr lang="en-GB" sz="1600" dirty="0">
                          <a:solidFill>
                            <a:schemeClr val="tx1"/>
                          </a:solidFill>
                        </a:rPr>
                        <a:t>/</a:t>
                      </a:r>
                      <a:r>
                        <a:rPr lang="en-GB" sz="1600" dirty="0" err="1">
                          <a:solidFill>
                            <a:schemeClr val="tx1"/>
                          </a:solidFill>
                        </a:rPr>
                        <a:t>toxicité</a:t>
                      </a:r>
                      <a:r>
                        <a:rPr lang="en-GB" sz="1600" dirty="0">
                          <a:solidFill>
                            <a:schemeClr val="tx1"/>
                          </a:solidFill>
                        </a:rPr>
                        <a:t>, </a:t>
                      </a:r>
                      <a:r>
                        <a:rPr lang="en-GB" sz="1600" dirty="0" err="1">
                          <a:solidFill>
                            <a:schemeClr val="tx1"/>
                          </a:solidFill>
                        </a:rPr>
                        <a:t>précautions</a:t>
                      </a:r>
                      <a:r>
                        <a:rPr lang="en-GB" sz="1600" dirty="0">
                          <a:solidFill>
                            <a:schemeClr val="tx1"/>
                          </a:solidFill>
                        </a:rPr>
                        <a:t>, </a:t>
                      </a:r>
                      <a:r>
                        <a:rPr lang="en-GB" sz="1600" dirty="0" err="1">
                          <a:solidFill>
                            <a:schemeClr val="tx1"/>
                          </a:solidFill>
                        </a:rPr>
                        <a:t>contre</a:t>
                      </a:r>
                      <a:r>
                        <a:rPr lang="en-GB" sz="1600" dirty="0">
                          <a:solidFill>
                            <a:schemeClr val="tx1"/>
                          </a:solidFill>
                        </a:rPr>
                        <a:t>-indications</a:t>
                      </a:r>
                      <a:endParaRPr lang="en-CM"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2467162"/>
                  </a:ext>
                </a:extLst>
              </a:tr>
            </a:tbl>
          </a:graphicData>
        </a:graphic>
      </p:graphicFrame>
    </p:spTree>
    <p:extLst>
      <p:ext uri="{BB962C8B-B14F-4D97-AF65-F5344CB8AC3E}">
        <p14:creationId xmlns:p14="http://schemas.microsoft.com/office/powerpoint/2010/main" val="23491868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7142C4-BB13-D73F-0F10-765D05E233CC}"/>
              </a:ext>
            </a:extLst>
          </p:cNvPr>
          <p:cNvSpPr/>
          <p:nvPr/>
        </p:nvSpPr>
        <p:spPr>
          <a:xfrm>
            <a:off x="1847528" y="1412776"/>
            <a:ext cx="5143491" cy="3771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lnSpc>
                <a:spcPct val="107000"/>
              </a:lnSpc>
              <a:spcBef>
                <a:spcPts val="0"/>
              </a:spcBef>
              <a:spcAft>
                <a:spcPts val="0"/>
              </a:spcAft>
            </a:pPr>
            <a:endParaRPr lang="fr-FR" sz="1350" b="1" dirty="0">
              <a:solidFill>
                <a:srgbClr val="000000"/>
              </a:solidFill>
              <a:latin typeface="Arial" panose="020B0604020202020204" pitchFamily="34" charset="0"/>
              <a:cs typeface="Arial" panose="020B0604020202020204" pitchFamily="34" charset="0"/>
            </a:endParaRPr>
          </a:p>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Programme national de lutte contre la tuberculose (PNT)  </a:t>
            </a:r>
            <a:endParaRPr lang="en-BE" sz="1350" dirty="0">
              <a:latin typeface="Arial" panose="020B0604020202020204" pitchFamily="34" charset="0"/>
            </a:endParaRPr>
          </a:p>
          <a:p>
            <a:pP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 </a:t>
            </a:r>
            <a:endParaRPr lang="en-BE" sz="1350" dirty="0">
              <a:latin typeface="Arial" panose="020B0604020202020204" pitchFamily="34" charset="0"/>
            </a:endParaRPr>
          </a:p>
        </p:txBody>
      </p:sp>
      <p:cxnSp>
        <p:nvCxnSpPr>
          <p:cNvPr id="3" name="Straight Connector 2">
            <a:extLst>
              <a:ext uri="{FF2B5EF4-FFF2-40B4-BE49-F238E27FC236}">
                <a16:creationId xmlns:a16="http://schemas.microsoft.com/office/drawing/2014/main" id="{FF40180B-75F0-6DC5-FF1A-C335C03511FD}"/>
              </a:ext>
            </a:extLst>
          </p:cNvPr>
          <p:cNvCxnSpPr>
            <a:cxnSpLocks/>
          </p:cNvCxnSpPr>
          <p:nvPr/>
        </p:nvCxnSpPr>
        <p:spPr>
          <a:xfrm>
            <a:off x="7241678" y="2159685"/>
            <a:ext cx="0" cy="321791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1CC3C0-45E1-39DD-0430-669C7E848A50}"/>
              </a:ext>
            </a:extLst>
          </p:cNvPr>
          <p:cNvSpPr txBox="1"/>
          <p:nvPr/>
        </p:nvSpPr>
        <p:spPr>
          <a:xfrm>
            <a:off x="1090997" y="2825430"/>
            <a:ext cx="2046682" cy="275653"/>
          </a:xfrm>
          <a:prstGeom prst="rect">
            <a:avLst/>
          </a:prstGeom>
          <a:noFill/>
        </p:spPr>
        <p:txBody>
          <a:bodyPr wrap="square">
            <a:spAutoFit/>
          </a:bodyPr>
          <a:lstStyle/>
          <a:p>
            <a:pPr algn="ctr">
              <a:lnSpc>
                <a:spcPct val="107000"/>
              </a:lnSpc>
              <a:spcAft>
                <a:spcPts val="0"/>
              </a:spcAft>
            </a:pPr>
            <a:r>
              <a:rPr lang="fr-FR" sz="1200" dirty="0">
                <a:latin typeface="Arial" panose="020B0604020202020204" pitchFamily="34" charset="0"/>
                <a:cs typeface="Arial" panose="020B0604020202020204" pitchFamily="34" charset="0"/>
              </a:rPr>
              <a:t>Unité de traitement TB-MR</a:t>
            </a:r>
            <a:endParaRPr lang="fr-FR" sz="12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4A59FDD-3347-FFEC-1F12-AF0215FA2862}"/>
              </a:ext>
            </a:extLst>
          </p:cNvPr>
          <p:cNvPicPr>
            <a:picLocks noChangeAspect="1"/>
          </p:cNvPicPr>
          <p:nvPr/>
        </p:nvPicPr>
        <p:blipFill>
          <a:blip r:embed="rId2"/>
          <a:stretch>
            <a:fillRect/>
          </a:stretch>
        </p:blipFill>
        <p:spPr>
          <a:xfrm>
            <a:off x="1459614" y="2029996"/>
            <a:ext cx="859394" cy="787578"/>
          </a:xfrm>
          <a:prstGeom prst="rect">
            <a:avLst/>
          </a:prstGeom>
        </p:spPr>
      </p:pic>
      <p:sp>
        <p:nvSpPr>
          <p:cNvPr id="6" name="TextBox 5">
            <a:extLst>
              <a:ext uri="{FF2B5EF4-FFF2-40B4-BE49-F238E27FC236}">
                <a16:creationId xmlns:a16="http://schemas.microsoft.com/office/drawing/2014/main" id="{C36FA36B-E13E-5DE3-45CD-21BC283C26BF}"/>
              </a:ext>
            </a:extLst>
          </p:cNvPr>
          <p:cNvSpPr txBox="1"/>
          <p:nvPr/>
        </p:nvSpPr>
        <p:spPr>
          <a:xfrm>
            <a:off x="1154756" y="3465689"/>
            <a:ext cx="1851659" cy="598369"/>
          </a:xfrm>
          <a:prstGeom prst="rect">
            <a:avLst/>
          </a:prstGeom>
          <a:noFill/>
          <a:ln>
            <a:solidFill>
              <a:schemeClr val="accent1"/>
            </a:solidFill>
          </a:ln>
        </p:spPr>
        <p:txBody>
          <a:bodyPr wrap="square">
            <a:spAutoFit/>
          </a:bodyPr>
          <a:lstStyle/>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Délivrance du traitement</a:t>
            </a:r>
          </a:p>
          <a:p>
            <a:pPr marL="214313" indent="-214313">
              <a:lnSpc>
                <a:spcPct val="107000"/>
              </a:lnSpc>
              <a:spcAft>
                <a:spcPts val="0"/>
              </a:spcAft>
              <a:buFont typeface="Arial" panose="020B0604020202020204" pitchFamily="34" charset="0"/>
              <a:buChar char="•"/>
            </a:pPr>
            <a:r>
              <a:rPr lang="fr-FR" sz="1050" dirty="0">
                <a:latin typeface="Arial" panose="020B0604020202020204" pitchFamily="34" charset="0"/>
                <a:cs typeface="Arial" panose="020B0604020202020204" pitchFamily="34" charset="0"/>
              </a:rPr>
              <a:t>Gestion des réactions indésirables</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9FA8F057-B915-A954-7042-D67CDBAAB906}"/>
              </a:ext>
            </a:extLst>
          </p:cNvPr>
          <p:cNvCxnSpPr>
            <a:cxnSpLocks/>
          </p:cNvCxnSpPr>
          <p:nvPr/>
        </p:nvCxnSpPr>
        <p:spPr>
          <a:xfrm flipH="1">
            <a:off x="1889310" y="312296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58496F-A79B-7F0B-E20E-C231A1D44D34}"/>
              </a:ext>
            </a:extLst>
          </p:cNvPr>
          <p:cNvSpPr txBox="1"/>
          <p:nvPr/>
        </p:nvSpPr>
        <p:spPr>
          <a:xfrm>
            <a:off x="911423" y="5361381"/>
            <a:ext cx="2571837" cy="1200329"/>
          </a:xfrm>
          <a:prstGeom prst="rect">
            <a:avLst/>
          </a:prstGeom>
          <a:noFill/>
          <a:ln>
            <a:solidFill>
              <a:schemeClr val="accent1"/>
            </a:solidFill>
          </a:ln>
        </p:spPr>
        <p:txBody>
          <a:bodyPr wrap="square">
            <a:spAutoFit/>
          </a:bodyPr>
          <a:lstStyle/>
          <a:p>
            <a:r>
              <a:rPr lang="fr-FR" sz="1200" b="1" dirty="0">
                <a:solidFill>
                  <a:srgbClr val="C00000"/>
                </a:solidFill>
                <a:latin typeface="Arial" panose="020B0604020202020204" pitchFamily="34" charset="0"/>
                <a:cs typeface="Arial" panose="020B0604020202020204" pitchFamily="34" charset="0"/>
              </a:rPr>
              <a:t>Informer de la mise à jour de la</a:t>
            </a:r>
          </a:p>
          <a:p>
            <a:r>
              <a:rPr lang="fr-FR" sz="1200" b="1" dirty="0">
                <a:solidFill>
                  <a:srgbClr val="C00000"/>
                </a:solidFill>
                <a:latin typeface="Arial" panose="020B0604020202020204" pitchFamily="34" charset="0"/>
                <a:cs typeface="Arial" panose="020B0604020202020204" pitchFamily="34" charset="0"/>
              </a:rPr>
              <a:t>politique de traitement et des soins aux patients (conformément aux orientations de la prise en charge programmatique de TB-MR)</a:t>
            </a:r>
          </a:p>
        </p:txBody>
      </p:sp>
      <p:cxnSp>
        <p:nvCxnSpPr>
          <p:cNvPr id="9" name="Straight Arrow Connector 8">
            <a:extLst>
              <a:ext uri="{FF2B5EF4-FFF2-40B4-BE49-F238E27FC236}">
                <a16:creationId xmlns:a16="http://schemas.microsoft.com/office/drawing/2014/main" id="{C9F46937-E8F3-9FC6-4731-113C311CDB71}"/>
              </a:ext>
            </a:extLst>
          </p:cNvPr>
          <p:cNvCxnSpPr>
            <a:cxnSpLocks/>
          </p:cNvCxnSpPr>
          <p:nvPr/>
        </p:nvCxnSpPr>
        <p:spPr>
          <a:xfrm>
            <a:off x="1889310" y="4097559"/>
            <a:ext cx="0" cy="11708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9708B7-5FFD-699A-D44E-7FA0ADDC5F75}"/>
              </a:ext>
            </a:extLst>
          </p:cNvPr>
          <p:cNvSpPr txBox="1"/>
          <p:nvPr/>
        </p:nvSpPr>
        <p:spPr>
          <a:xfrm>
            <a:off x="3547702" y="2573265"/>
            <a:ext cx="2977514" cy="473271"/>
          </a:xfrm>
          <a:prstGeom prst="rect">
            <a:avLst/>
          </a:prstGeom>
          <a:noFill/>
        </p:spPr>
        <p:txBody>
          <a:bodyPr wrap="square">
            <a:spAutoFit/>
          </a:bodyPr>
          <a:lstStyle/>
          <a:p>
            <a:pPr algn="ctr">
              <a:lnSpc>
                <a:spcPct val="107000"/>
              </a:lnSpc>
            </a:pPr>
            <a:r>
              <a:rPr lang="fr-FR" sz="1200" b="1" dirty="0">
                <a:latin typeface="Arial" panose="020B0604020202020204" pitchFamily="34" charset="0"/>
                <a:cs typeface="Arial" panose="020B0604020202020204" pitchFamily="34" charset="0"/>
              </a:rPr>
              <a:t>Surveillance active et gestion des EI des antituberculeux (</a:t>
            </a:r>
            <a:r>
              <a:rPr lang="fr-FR" sz="1200" b="1" dirty="0" err="1">
                <a:latin typeface="Arial" panose="020B0604020202020204" pitchFamily="34" charset="0"/>
                <a:cs typeface="Arial" panose="020B0604020202020204" pitchFamily="34" charset="0"/>
              </a:rPr>
              <a:t>SaGEIM</a:t>
            </a:r>
            <a:r>
              <a:rPr lang="fr-FR" sz="1200" b="1"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22812737-C5AA-ED74-CBE5-588822F4455B}"/>
              </a:ext>
            </a:extLst>
          </p:cNvPr>
          <p:cNvPicPr>
            <a:picLocks noChangeAspect="1"/>
          </p:cNvPicPr>
          <p:nvPr/>
        </p:nvPicPr>
        <p:blipFill>
          <a:blip r:embed="rId3"/>
          <a:stretch>
            <a:fillRect/>
          </a:stretch>
        </p:blipFill>
        <p:spPr>
          <a:xfrm>
            <a:off x="4608311" y="1917535"/>
            <a:ext cx="619363" cy="610438"/>
          </a:xfrm>
          <a:prstGeom prst="rect">
            <a:avLst/>
          </a:prstGeom>
        </p:spPr>
      </p:pic>
      <p:sp>
        <p:nvSpPr>
          <p:cNvPr id="12" name="Rectangle: Rounded Corners 11">
            <a:extLst>
              <a:ext uri="{FF2B5EF4-FFF2-40B4-BE49-F238E27FC236}">
                <a16:creationId xmlns:a16="http://schemas.microsoft.com/office/drawing/2014/main" id="{A22E9AB2-3BAB-D75D-CD70-D7CD4F200338}"/>
              </a:ext>
            </a:extLst>
          </p:cNvPr>
          <p:cNvSpPr/>
          <p:nvPr/>
        </p:nvSpPr>
        <p:spPr>
          <a:xfrm>
            <a:off x="7899350" y="1412776"/>
            <a:ext cx="1920595" cy="6172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7000"/>
              </a:lnSpc>
              <a:spcBef>
                <a:spcPts val="0"/>
              </a:spcBef>
              <a:spcAft>
                <a:spcPts val="0"/>
              </a:spcAft>
            </a:pPr>
            <a:r>
              <a:rPr lang="fr-FR" sz="1350" b="1" dirty="0">
                <a:solidFill>
                  <a:srgbClr val="000000"/>
                </a:solidFill>
                <a:latin typeface="Arial" panose="020B0604020202020204" pitchFamily="34" charset="0"/>
                <a:cs typeface="Arial" panose="020B0604020202020204" pitchFamily="34" charset="0"/>
              </a:rPr>
              <a:t>Système national de pharmacovigilance (SNPV)</a:t>
            </a:r>
            <a:endParaRPr lang="en-BE" sz="1350" dirty="0">
              <a:latin typeface="Arial" panose="020B0604020202020204" pitchFamily="34" charset="0"/>
            </a:endParaRPr>
          </a:p>
        </p:txBody>
      </p:sp>
      <p:pic>
        <p:nvPicPr>
          <p:cNvPr id="13" name="Picture 12">
            <a:extLst>
              <a:ext uri="{FF2B5EF4-FFF2-40B4-BE49-F238E27FC236}">
                <a16:creationId xmlns:a16="http://schemas.microsoft.com/office/drawing/2014/main" id="{3EE96D8F-8DAF-2105-53D1-EB1133FA4855}"/>
              </a:ext>
            </a:extLst>
          </p:cNvPr>
          <p:cNvPicPr>
            <a:picLocks noChangeAspect="1"/>
          </p:cNvPicPr>
          <p:nvPr/>
        </p:nvPicPr>
        <p:blipFill>
          <a:blip r:embed="rId4"/>
          <a:stretch>
            <a:fillRect/>
          </a:stretch>
        </p:blipFill>
        <p:spPr>
          <a:xfrm>
            <a:off x="7171042" y="1445804"/>
            <a:ext cx="615567" cy="610437"/>
          </a:xfrm>
          <a:prstGeom prst="rect">
            <a:avLst/>
          </a:prstGeom>
        </p:spPr>
      </p:pic>
      <p:sp>
        <p:nvSpPr>
          <p:cNvPr id="14" name="TextBox 13">
            <a:extLst>
              <a:ext uri="{FF2B5EF4-FFF2-40B4-BE49-F238E27FC236}">
                <a16:creationId xmlns:a16="http://schemas.microsoft.com/office/drawing/2014/main" id="{5349C081-AE80-ED9A-1766-29B62ECC798A}"/>
              </a:ext>
            </a:extLst>
          </p:cNvPr>
          <p:cNvSpPr txBox="1"/>
          <p:nvPr/>
        </p:nvSpPr>
        <p:spPr>
          <a:xfrm>
            <a:off x="7716293" y="2616520"/>
            <a:ext cx="235153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b="1" dirty="0">
                <a:latin typeface="Arial" panose="020B0604020202020204" pitchFamily="34" charset="0"/>
                <a:cs typeface="Arial" panose="020B0604020202020204" pitchFamily="34" charset="0"/>
              </a:rPr>
              <a:t>Nouvelles analyses en vue de la détection des signaux/évaluation de la causalité et communication</a:t>
            </a:r>
            <a:endParaRPr lang="fr-FR" sz="1050" b="1" dirty="0">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10F7D08F-8300-6AE8-7E80-9940E722660E}"/>
              </a:ext>
            </a:extLst>
          </p:cNvPr>
          <p:cNvCxnSpPr>
            <a:cxnSpLocks/>
          </p:cNvCxnSpPr>
          <p:nvPr/>
        </p:nvCxnSpPr>
        <p:spPr>
          <a:xfrm flipH="1">
            <a:off x="4817184" y="3586997"/>
            <a:ext cx="4286" cy="3159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51BCF8-2EC2-C8C8-DA83-28FFFB4545D6}"/>
              </a:ext>
            </a:extLst>
          </p:cNvPr>
          <p:cNvCxnSpPr>
            <a:cxnSpLocks/>
          </p:cNvCxnSpPr>
          <p:nvPr/>
        </p:nvCxnSpPr>
        <p:spPr>
          <a:xfrm>
            <a:off x="3078026" y="3704584"/>
            <a:ext cx="4052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053F166-BA0D-E315-1741-0D4C8F861098}"/>
              </a:ext>
            </a:extLst>
          </p:cNvPr>
          <p:cNvSpPr/>
          <p:nvPr/>
        </p:nvSpPr>
        <p:spPr>
          <a:xfrm>
            <a:off x="5903467" y="5327150"/>
            <a:ext cx="1941589" cy="91636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fr-FR" sz="1600" b="1" dirty="0">
                <a:solidFill>
                  <a:srgbClr val="FF0000"/>
                </a:solidFill>
                <a:latin typeface="Arial" panose="020B0604020202020204" pitchFamily="34" charset="0"/>
                <a:cs typeface="Arial" panose="020B0604020202020204" pitchFamily="34" charset="0"/>
              </a:rPr>
              <a:t>Nouvelles évidence</a:t>
            </a:r>
          </a:p>
        </p:txBody>
      </p:sp>
      <p:cxnSp>
        <p:nvCxnSpPr>
          <p:cNvPr id="18" name="Straight Arrow Connector 17">
            <a:extLst>
              <a:ext uri="{FF2B5EF4-FFF2-40B4-BE49-F238E27FC236}">
                <a16:creationId xmlns:a16="http://schemas.microsoft.com/office/drawing/2014/main" id="{BF4E2E49-87CA-EA2A-9EC7-EE0BA65EEB4E}"/>
              </a:ext>
            </a:extLst>
          </p:cNvPr>
          <p:cNvCxnSpPr>
            <a:cxnSpLocks/>
          </p:cNvCxnSpPr>
          <p:nvPr/>
        </p:nvCxnSpPr>
        <p:spPr>
          <a:xfrm>
            <a:off x="7573950" y="2029996"/>
            <a:ext cx="3254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36A1749-5D46-EE5D-0D9E-330C3C80E976}"/>
              </a:ext>
            </a:extLst>
          </p:cNvPr>
          <p:cNvCxnSpPr>
            <a:cxnSpLocks/>
          </p:cNvCxnSpPr>
          <p:nvPr/>
        </p:nvCxnSpPr>
        <p:spPr>
          <a:xfrm flipH="1">
            <a:off x="7035477" y="1505811"/>
            <a:ext cx="3418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0BF6A6-D4CB-2B86-DE1D-E30A4E72BD0B}"/>
              </a:ext>
            </a:extLst>
          </p:cNvPr>
          <p:cNvCxnSpPr>
            <a:cxnSpLocks/>
            <a:stCxn id="32" idx="2"/>
          </p:cNvCxnSpPr>
          <p:nvPr/>
        </p:nvCxnSpPr>
        <p:spPr>
          <a:xfrm>
            <a:off x="4996162" y="5024069"/>
            <a:ext cx="907305" cy="5637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1087DDB-B151-676F-2F02-261E5E0E9BD2}"/>
              </a:ext>
            </a:extLst>
          </p:cNvPr>
          <p:cNvCxnSpPr>
            <a:cxnSpLocks/>
            <a:stCxn id="17" idx="2"/>
          </p:cNvCxnSpPr>
          <p:nvPr/>
        </p:nvCxnSpPr>
        <p:spPr>
          <a:xfrm flipH="1">
            <a:off x="3547702" y="5785331"/>
            <a:ext cx="2355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A87864-E4C9-8173-7ED8-93A19FA7C306}"/>
              </a:ext>
            </a:extLst>
          </p:cNvPr>
          <p:cNvCxnSpPr>
            <a:cxnSpLocks/>
            <a:stCxn id="17" idx="6"/>
          </p:cNvCxnSpPr>
          <p:nvPr/>
        </p:nvCxnSpPr>
        <p:spPr>
          <a:xfrm flipV="1">
            <a:off x="7845056" y="5377595"/>
            <a:ext cx="1169073" cy="407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DC89187-9CD0-BBF3-744A-AD6E147C357F}"/>
              </a:ext>
            </a:extLst>
          </p:cNvPr>
          <p:cNvPicPr>
            <a:picLocks noChangeAspect="1"/>
          </p:cNvPicPr>
          <p:nvPr/>
        </p:nvPicPr>
        <p:blipFill>
          <a:blip r:embed="rId5"/>
          <a:stretch>
            <a:fillRect/>
          </a:stretch>
        </p:blipFill>
        <p:spPr>
          <a:xfrm>
            <a:off x="6706029" y="3262224"/>
            <a:ext cx="674804" cy="340595"/>
          </a:xfrm>
          <a:prstGeom prst="rect">
            <a:avLst/>
          </a:prstGeom>
        </p:spPr>
      </p:pic>
      <p:pic>
        <p:nvPicPr>
          <p:cNvPr id="24" name="Picture 23">
            <a:extLst>
              <a:ext uri="{FF2B5EF4-FFF2-40B4-BE49-F238E27FC236}">
                <a16:creationId xmlns:a16="http://schemas.microsoft.com/office/drawing/2014/main" id="{2CBA1810-3F24-1A44-7F1D-C50362F0C0AF}"/>
              </a:ext>
            </a:extLst>
          </p:cNvPr>
          <p:cNvPicPr>
            <a:picLocks noChangeAspect="1"/>
          </p:cNvPicPr>
          <p:nvPr/>
        </p:nvPicPr>
        <p:blipFill>
          <a:blip r:embed="rId6"/>
          <a:stretch>
            <a:fillRect/>
          </a:stretch>
        </p:blipFill>
        <p:spPr>
          <a:xfrm rot="18899563">
            <a:off x="6749193" y="3951676"/>
            <a:ext cx="693410" cy="693410"/>
          </a:xfrm>
          <a:prstGeom prst="rect">
            <a:avLst/>
          </a:prstGeom>
        </p:spPr>
      </p:pic>
      <p:pic>
        <p:nvPicPr>
          <p:cNvPr id="25" name="Picture 24">
            <a:extLst>
              <a:ext uri="{FF2B5EF4-FFF2-40B4-BE49-F238E27FC236}">
                <a16:creationId xmlns:a16="http://schemas.microsoft.com/office/drawing/2014/main" id="{76730DB0-4BD1-28EC-90B3-811DB71A3ABB}"/>
              </a:ext>
            </a:extLst>
          </p:cNvPr>
          <p:cNvPicPr>
            <a:picLocks noChangeAspect="1"/>
          </p:cNvPicPr>
          <p:nvPr/>
        </p:nvPicPr>
        <p:blipFill>
          <a:blip r:embed="rId7"/>
          <a:stretch>
            <a:fillRect/>
          </a:stretch>
        </p:blipFill>
        <p:spPr>
          <a:xfrm>
            <a:off x="6954404" y="4147679"/>
            <a:ext cx="325745" cy="312602"/>
          </a:xfrm>
          <a:prstGeom prst="rect">
            <a:avLst/>
          </a:prstGeom>
        </p:spPr>
      </p:pic>
      <p:sp>
        <p:nvSpPr>
          <p:cNvPr id="26" name="TextBox 25">
            <a:extLst>
              <a:ext uri="{FF2B5EF4-FFF2-40B4-BE49-F238E27FC236}">
                <a16:creationId xmlns:a16="http://schemas.microsoft.com/office/drawing/2014/main" id="{956FB393-6BCC-0B14-2A42-60BBD05D7CF0}"/>
              </a:ext>
            </a:extLst>
          </p:cNvPr>
          <p:cNvSpPr txBox="1"/>
          <p:nvPr/>
        </p:nvSpPr>
        <p:spPr>
          <a:xfrm>
            <a:off x="6395363" y="4460281"/>
            <a:ext cx="1449692"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Appui à la détection de signaux</a:t>
            </a:r>
            <a:endParaRPr lang="fr-FR" sz="1050" dirty="0">
              <a:latin typeface="Arial" panose="020B0604020202020204" pitchFamily="34" charset="0"/>
              <a:ea typeface="Calibri" panose="020F050202020403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0ADB2538-DDB4-9A0C-2DF3-98DB22E76817}"/>
              </a:ext>
            </a:extLst>
          </p:cNvPr>
          <p:cNvPicPr>
            <a:picLocks noChangeAspect="1"/>
          </p:cNvPicPr>
          <p:nvPr/>
        </p:nvPicPr>
        <p:blipFill>
          <a:blip r:embed="rId6"/>
          <a:stretch>
            <a:fillRect/>
          </a:stretch>
        </p:blipFill>
        <p:spPr>
          <a:xfrm rot="18899563">
            <a:off x="6902323" y="3042597"/>
            <a:ext cx="607962" cy="607962"/>
          </a:xfrm>
          <a:prstGeom prst="rect">
            <a:avLst/>
          </a:prstGeom>
        </p:spPr>
      </p:pic>
      <p:pic>
        <p:nvPicPr>
          <p:cNvPr id="28" name="Picture 27">
            <a:extLst>
              <a:ext uri="{FF2B5EF4-FFF2-40B4-BE49-F238E27FC236}">
                <a16:creationId xmlns:a16="http://schemas.microsoft.com/office/drawing/2014/main" id="{4829AE87-CBE7-F59F-66F5-0C2BDE4A6993}"/>
              </a:ext>
            </a:extLst>
          </p:cNvPr>
          <p:cNvPicPr>
            <a:picLocks noChangeAspect="1"/>
          </p:cNvPicPr>
          <p:nvPr/>
        </p:nvPicPr>
        <p:blipFill>
          <a:blip r:embed="rId5"/>
          <a:stretch>
            <a:fillRect/>
          </a:stretch>
        </p:blipFill>
        <p:spPr>
          <a:xfrm>
            <a:off x="6645146" y="3181843"/>
            <a:ext cx="715775" cy="361275"/>
          </a:xfrm>
          <a:prstGeom prst="rect">
            <a:avLst/>
          </a:prstGeom>
        </p:spPr>
      </p:pic>
      <p:sp>
        <p:nvSpPr>
          <p:cNvPr id="29" name="TextBox 28">
            <a:extLst>
              <a:ext uri="{FF2B5EF4-FFF2-40B4-BE49-F238E27FC236}">
                <a16:creationId xmlns:a16="http://schemas.microsoft.com/office/drawing/2014/main" id="{3207C643-61F2-9454-60D7-46414A6B2D73}"/>
              </a:ext>
            </a:extLst>
          </p:cNvPr>
          <p:cNvSpPr txBox="1"/>
          <p:nvPr/>
        </p:nvSpPr>
        <p:spPr>
          <a:xfrm>
            <a:off x="6548487" y="3508240"/>
            <a:ext cx="1244621" cy="425501"/>
          </a:xfrm>
          <a:prstGeom prst="rect">
            <a:avLst/>
          </a:prstGeom>
          <a:solidFill>
            <a:schemeClr val="bg1"/>
          </a:solidFill>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Circuit de notification local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069AD638-A944-A838-D5ED-0508C2F29384}"/>
              </a:ext>
            </a:extLst>
          </p:cNvPr>
          <p:cNvCxnSpPr>
            <a:cxnSpLocks/>
            <a:stCxn id="14" idx="2"/>
          </p:cNvCxnSpPr>
          <p:nvPr/>
        </p:nvCxnSpPr>
        <p:spPr>
          <a:xfrm flipH="1">
            <a:off x="7248176" y="3214889"/>
            <a:ext cx="1643887" cy="21122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F1CA8DA-E96E-5488-A6EE-5B8CA4ECD81A}"/>
              </a:ext>
            </a:extLst>
          </p:cNvPr>
          <p:cNvSpPr txBox="1"/>
          <p:nvPr/>
        </p:nvSpPr>
        <p:spPr>
          <a:xfrm>
            <a:off x="7793108" y="4736905"/>
            <a:ext cx="2295079" cy="598369"/>
          </a:xfrm>
          <a:prstGeom prst="rect">
            <a:avLst/>
          </a:prstGeom>
          <a:noFill/>
          <a:ln>
            <a:solidFill>
              <a:schemeClr val="accent1"/>
            </a:solidFill>
          </a:ln>
        </p:spPr>
        <p:txBody>
          <a:bodyPr wrap="square">
            <a:spAutoFit/>
          </a:bodyPr>
          <a:lstStyle/>
          <a:p>
            <a:pPr algn="ctr">
              <a:lnSpc>
                <a:spcPct val="107000"/>
              </a:lnSpc>
              <a:spcAft>
                <a:spcPts val="0"/>
              </a:spcAft>
            </a:pPr>
            <a:r>
              <a:rPr lang="fr-FR" sz="1050" dirty="0">
                <a:latin typeface="Arial" panose="020B0604020202020204" pitchFamily="34" charset="0"/>
                <a:cs typeface="Arial" panose="020B0604020202020204" pitchFamily="34" charset="0"/>
              </a:rPr>
              <a:t>Mises à jour du profil de sécurité des médicaments au niveau national et mondial</a:t>
            </a:r>
            <a:endParaRPr lang="fr-FR" sz="1050" dirty="0">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C67585-0B55-C634-23E9-2C8F7F09F02B}"/>
              </a:ext>
            </a:extLst>
          </p:cNvPr>
          <p:cNvSpPr txBox="1"/>
          <p:nvPr/>
        </p:nvSpPr>
        <p:spPr>
          <a:xfrm>
            <a:off x="3593635" y="3042757"/>
            <a:ext cx="2805054" cy="1981312"/>
          </a:xfrm>
          <a:prstGeom prst="rect">
            <a:avLst/>
          </a:prstGeom>
          <a:noFill/>
          <a:ln>
            <a:solidFill>
              <a:schemeClr val="accent1"/>
            </a:solidFill>
          </a:ln>
        </p:spPr>
        <p:txBody>
          <a:bodyPr wrap="square">
            <a:spAutoFit/>
          </a:bodyPr>
          <a:lstStyle/>
          <a:p>
            <a:pPr>
              <a:lnSpc>
                <a:spcPct val="107000"/>
              </a:lnSpc>
            </a:pPr>
            <a:r>
              <a:rPr lang="fr-FR" sz="1050" dirty="0">
                <a:latin typeface="Arial" panose="020B0604020202020204" pitchFamily="34" charset="0"/>
                <a:cs typeface="Arial" panose="020B0604020202020204" pitchFamily="34" charset="0"/>
              </a:rPr>
              <a:t>Suivi des patients par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recherche active des symptômes </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examens systématiques de suivi des EI</a:t>
            </a: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endParaRPr lang="fr-FR" sz="1050" dirty="0">
              <a:latin typeface="Arial" panose="020B0604020202020204" pitchFamily="34" charset="0"/>
              <a:cs typeface="Arial" panose="020B0604020202020204" pitchFamily="34" charset="0"/>
            </a:endParaRP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notification toutes les EIG dans une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nationale</a:t>
            </a:r>
          </a:p>
          <a:p>
            <a:pPr marL="557213" lvl="1"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base de données mondiale</a:t>
            </a:r>
          </a:p>
          <a:p>
            <a:pPr marL="214313" indent="-214313">
              <a:lnSpc>
                <a:spcPct val="107000"/>
              </a:lnSpc>
              <a:buFont typeface="Arial" panose="020B0604020202020204" pitchFamily="34" charset="0"/>
              <a:buChar char="•"/>
            </a:pPr>
            <a:r>
              <a:rPr lang="fr-FR" sz="1050" dirty="0">
                <a:latin typeface="Arial" panose="020B0604020202020204" pitchFamily="34" charset="0"/>
                <a:cs typeface="Arial" panose="020B0604020202020204" pitchFamily="34" charset="0"/>
              </a:rPr>
              <a:t>détection des signaux/évaluation de la causalité par le PNT</a:t>
            </a:r>
            <a:r>
              <a:rPr lang="fr-FR" sz="1050" i="1" dirty="0">
                <a:latin typeface="Arial" panose="020B0604020202020204" pitchFamily="34" charset="0"/>
                <a:cs typeface="Arial" panose="020B0604020202020204" pitchFamily="34" charset="0"/>
              </a:rPr>
              <a:t>(si capacités limitées par le SNPV)</a:t>
            </a:r>
            <a:endParaRPr lang="fr-FR" sz="1050" i="1" dirty="0">
              <a:latin typeface="Arial" panose="020B0604020202020204" pitchFamily="34" charset="0"/>
              <a:ea typeface="Calibri" panose="020F0502020204030204" pitchFamily="34" charset="0"/>
              <a:cs typeface="Arial" panose="020B0604020202020204" pitchFamily="34" charset="0"/>
            </a:endParaRPr>
          </a:p>
        </p:txBody>
      </p:sp>
      <p:sp>
        <p:nvSpPr>
          <p:cNvPr id="33" name="Rectangle 2">
            <a:extLst>
              <a:ext uri="{FF2B5EF4-FFF2-40B4-BE49-F238E27FC236}">
                <a16:creationId xmlns:a16="http://schemas.microsoft.com/office/drawing/2014/main" id="{746ED59C-E72C-A51F-3CED-7F682F86C485}"/>
              </a:ext>
            </a:extLst>
          </p:cNvPr>
          <p:cNvSpPr txBox="1">
            <a:spLocks noChangeArrowheads="1"/>
          </p:cNvSpPr>
          <p:nvPr/>
        </p:nvSpPr>
        <p:spPr bwMode="auto">
          <a:xfrm>
            <a:off x="191344" y="150813"/>
            <a:ext cx="11809312" cy="1081087"/>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Créer</a:t>
            </a:r>
            <a:r>
              <a:rPr lang="en-US" altLang="en-US" b="1" dirty="0">
                <a:solidFill>
                  <a:srgbClr val="000000"/>
                </a:solidFill>
                <a:latin typeface="Calibri" panose="020F0502020204030204" pitchFamily="34" charset="0"/>
                <a:ea typeface="+mn-ea"/>
                <a:cs typeface="Calibri" panose="020F0502020204030204" pitchFamily="34" charset="0"/>
              </a:rPr>
              <a:t> de </a:t>
            </a:r>
            <a:r>
              <a:rPr lang="en-US" altLang="en-US" b="1" dirty="0" err="1">
                <a:solidFill>
                  <a:srgbClr val="000000"/>
                </a:solidFill>
                <a:latin typeface="Calibri" panose="020F0502020204030204" pitchFamily="34" charset="0"/>
                <a:ea typeface="+mn-ea"/>
                <a:cs typeface="Calibri" panose="020F0502020204030204" pitchFamily="34" charset="0"/>
              </a:rPr>
              <a:t>nouvelles</a:t>
            </a:r>
            <a:r>
              <a:rPr lang="en-US" altLang="en-US" b="1" dirty="0">
                <a:solidFill>
                  <a:srgbClr val="000000"/>
                </a:solidFill>
                <a:latin typeface="Calibri" panose="020F0502020204030204" pitchFamily="34" charset="0"/>
                <a:ea typeface="+mn-ea"/>
                <a:cs typeface="Calibri" panose="020F0502020204030204" pitchFamily="34" charset="0"/>
              </a:rPr>
              <a:t> </a:t>
            </a:r>
            <a:r>
              <a:rPr lang="en-US" altLang="en-US" b="1" dirty="0" err="1">
                <a:solidFill>
                  <a:srgbClr val="000000"/>
                </a:solidFill>
                <a:latin typeface="Calibri" panose="020F0502020204030204" pitchFamily="34" charset="0"/>
                <a:ea typeface="+mn-ea"/>
                <a:cs typeface="Calibri" panose="020F0502020204030204" pitchFamily="34" charset="0"/>
              </a:rPr>
              <a:t>connaissances</a:t>
            </a:r>
            <a:endParaRPr lang="en-US" altLang="en-US" b="1" dirty="0">
              <a:solidFill>
                <a:srgbClr val="0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6752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3651DA-C78C-5C7F-E9E3-B787460038B9}"/>
              </a:ext>
            </a:extLst>
          </p:cNvPr>
          <p:cNvSpPr>
            <a:spLocks noGrp="1"/>
          </p:cNvSpPr>
          <p:nvPr>
            <p:ph type="title" idx="4294967295"/>
          </p:nvPr>
        </p:nvSpPr>
        <p:spPr>
          <a:xfrm>
            <a:off x="1703387" y="130968"/>
            <a:ext cx="8785225" cy="769938"/>
          </a:xfrm>
          <a:prstGeom prst="rect">
            <a:avLst/>
          </a:prstGeom>
        </p:spPr>
        <p:txBody>
          <a:bodyPr>
            <a:spAutoFit/>
          </a:bodyPr>
          <a:lstStyle/>
          <a:p>
            <a:pPr eaLnBrk="1" hangingPunct="1">
              <a:defRPr/>
            </a:pPr>
            <a:r>
              <a:rPr lang="en-GB" altLang="fr-FR" b="1" kern="1200" dirty="0">
                <a:solidFill>
                  <a:srgbClr val="000000"/>
                </a:solidFill>
                <a:latin typeface="Calibri" panose="020F0502020204030204" pitchFamily="34" charset="0"/>
                <a:ea typeface="+mn-ea"/>
                <a:cs typeface="Calibri" panose="020F0502020204030204" pitchFamily="34" charset="0"/>
              </a:rPr>
              <a:t>Conclusions</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
        <p:nvSpPr>
          <p:cNvPr id="18435" name="Content Placeholder 2">
            <a:extLst>
              <a:ext uri="{FF2B5EF4-FFF2-40B4-BE49-F238E27FC236}">
                <a16:creationId xmlns:a16="http://schemas.microsoft.com/office/drawing/2014/main" id="{28E626F1-4542-62BF-4E99-93E60FDCF5EB}"/>
              </a:ext>
            </a:extLst>
          </p:cNvPr>
          <p:cNvSpPr>
            <a:spLocks noGrp="1"/>
          </p:cNvSpPr>
          <p:nvPr>
            <p:ph idx="4294967295"/>
          </p:nvPr>
        </p:nvSpPr>
        <p:spPr bwMode="auto">
          <a:xfrm>
            <a:off x="623391" y="1166018"/>
            <a:ext cx="10945216"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Arial" panose="020B0604020202020204" pitchFamily="34" charset="0"/>
              <a:buChar char="•"/>
            </a:pPr>
            <a:r>
              <a:rPr lang="fr-FR" altLang="fr-FR" dirty="0">
                <a:latin typeface="Calibri" panose="020F0502020204030204" pitchFamily="34" charset="0"/>
                <a:cs typeface="Calibri" panose="020F0502020204030204" pitchFamily="34" charset="0"/>
              </a:rPr>
              <a:t>La détection des signaux est un processus important pour améliorer les connaissances sur les nouveaux médicaments </a:t>
            </a:r>
            <a:r>
              <a:rPr lang="fr-FR" altLang="fr-FR" dirty="0" err="1">
                <a:latin typeface="Calibri" panose="020F0502020204030204" pitchFamily="34" charset="0"/>
                <a:cs typeface="Calibri" panose="020F0502020204030204" pitchFamily="34" charset="0"/>
              </a:rPr>
              <a:t>antiTB</a:t>
            </a:r>
            <a:r>
              <a:rPr lang="fr-FR" altLang="fr-FR" dirty="0">
                <a:latin typeface="Calibri" panose="020F0502020204030204" pitchFamily="34" charset="0"/>
                <a:cs typeface="Calibri" panose="020F0502020204030204" pitchFamily="34" charset="0"/>
              </a:rPr>
              <a:t> et compléter le profil de sécurité d'un nouveau médicament.</a:t>
            </a:r>
          </a:p>
          <a:p>
            <a:pPr marL="714375" lvl="1" indent="-539750">
              <a:buFont typeface="Arial" panose="020B0604020202020204" pitchFamily="34" charset="0"/>
              <a:buChar char="•"/>
            </a:pPr>
            <a:r>
              <a:rPr lang="fr-FR" altLang="fr-FR" dirty="0">
                <a:latin typeface="Calibri" panose="020F0502020204030204" pitchFamily="34" charset="0"/>
                <a:cs typeface="Calibri" panose="020F0502020204030204" pitchFamily="34" charset="0"/>
              </a:rPr>
              <a:t>Lors de la surveillance des effets indésirables, il est important d'aller au-delà des réactions indésirables et des voies biologiques déjà liées à des médicaments particuliers : des associations rares ou inconnues auparavant peuvent se produire, en particulier pour les médicaments récemment mis sur le marché.</a:t>
            </a:r>
          </a:p>
          <a:p>
            <a:pPr marL="714375" lvl="1" indent="-539750">
              <a:buFont typeface="Arial" panose="020B0604020202020204" pitchFamily="34" charset="0"/>
              <a:buChar char="•"/>
            </a:pPr>
            <a:r>
              <a:rPr lang="fr-FR" altLang="fr-FR" dirty="0">
                <a:latin typeface="Calibri" panose="020F0502020204030204" pitchFamily="34" charset="0"/>
                <a:cs typeface="Calibri" panose="020F0502020204030204" pitchFamily="34" charset="0"/>
              </a:rPr>
              <a:t>La notification des effets indésirables à la base de données mondiale </a:t>
            </a:r>
            <a:r>
              <a:rPr lang="fr-FR" altLang="fr-FR" dirty="0" err="1">
                <a:latin typeface="Calibri" panose="020F0502020204030204" pitchFamily="34" charset="0"/>
                <a:cs typeface="Calibri" panose="020F0502020204030204" pitchFamily="34" charset="0"/>
              </a:rPr>
              <a:t>aDSM</a:t>
            </a:r>
            <a:r>
              <a:rPr lang="fr-FR" altLang="fr-FR" dirty="0">
                <a:latin typeface="Calibri" panose="020F0502020204030204" pitchFamily="34" charset="0"/>
                <a:cs typeface="Calibri" panose="020F0502020204030204" pitchFamily="34" charset="0"/>
              </a:rPr>
              <a:t> devrait améliorer la probabilité de détecter des signaux.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err="1">
                <a:solidFill>
                  <a:schemeClr val="tx1"/>
                </a:solidFill>
                <a:latin typeface="Calibri" panose="020F0502020204030204" pitchFamily="34" charset="0"/>
                <a:cs typeface="Calibri" panose="020F0502020204030204" pitchFamily="34" charset="0"/>
              </a:rPr>
              <a:t>Remerciements</a:t>
            </a:r>
            <a:endParaRPr lang="en-US" altLang="en-US" sz="4000" b="1" kern="0" dirty="0">
              <a:solidFill>
                <a:schemeClr val="tx1"/>
              </a:solidFill>
              <a:latin typeface="Calibri" panose="020F0502020204030204" pitchFamily="34" charset="0"/>
              <a:cs typeface="Calibri" panose="020F0502020204030204" pitchFamily="34" charset="0"/>
            </a:endParaRP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développement du matériel de formation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été financé par TDR dans le cadre du Partenariat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ADP ( Access </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rPr>
              <a:t>Delivery Partnership= accès et la prestation de services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un financement du gouvernement japonais.</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Ce matériel de formation a été élaboré en 2016 par le groupe de travail de l'OMS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avec les partenaires techniques KNCV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Tuberculosis</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Foundation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Management Sciences for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Health</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(SIAPS), MSF, WHO GTB, et TDR. </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matériel a été mis à jour en 2022-23 par Mahamadou Bassirou Souleymane (consultant TDR) avec Marie-Eve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Raguenaud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(TDR),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Branwen</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J Hennig (TDR), et Corinne Merle (TDR), et revu par Linh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Nhat</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Nguyen (OMS/GTB),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Medea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Gegia</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 et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Fuad</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Mirzayev</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(OMS/GTB).</a:t>
            </a:r>
          </a:p>
          <a:p>
            <a:pPr algn="l">
              <a:spcAft>
                <a:spcPts val="600"/>
              </a:spcAft>
            </a:pP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Nous remercions tous les membres du groupe de travail WARN/CARN-TB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qui ont contribué à l'élaboration des directives génériques sur l'</a:t>
            </a:r>
            <a:r>
              <a:rPr lang="fr-F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fr-F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ainsi que le secrétariat, en particulier</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119467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3.3. </a:t>
            </a:r>
            <a:r>
              <a:rPr lang="fr-FR" altLang="en-US" sz="4000" b="1" kern="0" dirty="0">
                <a:latin typeface="Calibri" panose="020F0502020204030204" pitchFamily="34" charset="0"/>
                <a:cs typeface="Calibri" panose="020F0502020204030204" pitchFamily="34" charset="0"/>
              </a:rPr>
              <a:t>Introduction à la détection des signaux</a:t>
            </a:r>
            <a:endParaRPr lang="en-US" altLang="en-US" sz="4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567C49-65B0-C062-9766-AE19A4A62CFD}"/>
              </a:ext>
            </a:extLst>
          </p:cNvPr>
          <p:cNvSpPr>
            <a:spLocks noGrp="1"/>
          </p:cNvSpPr>
          <p:nvPr>
            <p:ph type="title" idx="4294967295"/>
          </p:nvPr>
        </p:nvSpPr>
        <p:spPr>
          <a:xfrm>
            <a:off x="1524000" y="188640"/>
            <a:ext cx="9144000" cy="1138238"/>
          </a:xfrm>
          <a:prstGeom prst="rect">
            <a:avLst/>
          </a:prstGeom>
        </p:spPr>
        <p:txBody>
          <a:bodyPr>
            <a:spAutoFit/>
          </a:bodyPr>
          <a:lstStyle/>
          <a:p>
            <a:pPr eaLnBrk="1" hangingPunct="1">
              <a:defRPr/>
            </a:pPr>
            <a:r>
              <a:rPr lang="en-GB" altLang="fr-FR" b="1" kern="1200" dirty="0" err="1">
                <a:solidFill>
                  <a:srgbClr val="000000"/>
                </a:solidFill>
                <a:latin typeface="Calibri" panose="020F0502020204030204" pitchFamily="34" charset="0"/>
                <a:ea typeface="+mn-ea"/>
                <a:cs typeface="Calibri" panose="020F0502020204030204" pitchFamily="34" charset="0"/>
              </a:rPr>
              <a:t>Objectifs</a:t>
            </a:r>
            <a:r>
              <a:rPr lang="en-GB" altLang="fr-FR" b="1" kern="1200" dirty="0">
                <a:solidFill>
                  <a:srgbClr val="000000"/>
                </a:solidFill>
                <a:latin typeface="Calibri" panose="020F0502020204030204" pitchFamily="34" charset="0"/>
                <a:ea typeface="+mn-ea"/>
                <a:cs typeface="Calibri" panose="020F0502020204030204" pitchFamily="34" charset="0"/>
              </a:rPr>
              <a:t> </a:t>
            </a:r>
            <a:r>
              <a:rPr lang="en-GB" altLang="fr-FR" b="1" kern="1200" dirty="0" err="1">
                <a:solidFill>
                  <a:srgbClr val="000000"/>
                </a:solidFill>
                <a:latin typeface="Calibri" panose="020F0502020204030204" pitchFamily="34" charset="0"/>
                <a:ea typeface="+mn-ea"/>
                <a:cs typeface="Calibri" panose="020F0502020204030204" pitchFamily="34" charset="0"/>
              </a:rPr>
              <a:t>d'apprentissage</a:t>
            </a:r>
            <a:br>
              <a:rPr lang="en-GB" altLang="fr-FR" b="1" kern="1200" dirty="0">
                <a:solidFill>
                  <a:srgbClr val="000000"/>
                </a:solidFill>
                <a:latin typeface="Calibri" panose="020F0502020204030204" pitchFamily="34" charset="0"/>
                <a:ea typeface="+mn-ea"/>
                <a:cs typeface="Calibri" panose="020F0502020204030204" pitchFamily="34" charset="0"/>
              </a:rPr>
            </a:br>
            <a:r>
              <a:rPr lang="fr-FR" altLang="fr-FR" sz="2400" i="1" kern="1200" dirty="0">
                <a:solidFill>
                  <a:srgbClr val="FF0000"/>
                </a:solidFill>
                <a:latin typeface="Calibri" panose="020F0502020204030204" pitchFamily="34" charset="0"/>
                <a:ea typeface="+mn-ea"/>
                <a:cs typeface="Calibri" panose="020F0502020204030204" pitchFamily="34" charset="0"/>
              </a:rPr>
              <a:t>A l'issue de cette présentation, le participant devrait être capable de :</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
        <p:nvSpPr>
          <p:cNvPr id="5123" name="Content Placeholder 2">
            <a:extLst>
              <a:ext uri="{FF2B5EF4-FFF2-40B4-BE49-F238E27FC236}">
                <a16:creationId xmlns:a16="http://schemas.microsoft.com/office/drawing/2014/main" id="{2C42BAE6-F6B4-D74B-8E27-C6008132CC33}"/>
              </a:ext>
            </a:extLst>
          </p:cNvPr>
          <p:cNvSpPr>
            <a:spLocks noGrp="1"/>
          </p:cNvSpPr>
          <p:nvPr>
            <p:ph idx="4294967295"/>
          </p:nvPr>
        </p:nvSpPr>
        <p:spPr bwMode="auto">
          <a:xfrm>
            <a:off x="983432" y="1772816"/>
            <a:ext cx="10513168"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Décrire les principaux objectifs et principes de la détection des signaux</a:t>
            </a:r>
          </a:p>
          <a:p>
            <a:pPr marL="714375" lvl="1" indent="-539750">
              <a:buFont typeface="Calibri" panose="020F0502020204030204" pitchFamily="34" charset="0"/>
              <a:buAutoNum type="arabicPeriod"/>
            </a:pPr>
            <a:endParaRPr lang="fr-FR" altLang="fr-FR" dirty="0">
              <a:latin typeface="Calibri" panose="020F0502020204030204" pitchFamily="34" charset="0"/>
              <a:cs typeface="Calibri" panose="020F0502020204030204" pitchFamily="34" charset="0"/>
            </a:endParaRPr>
          </a:p>
          <a:p>
            <a:pPr marL="714375" lvl="1" indent="-539750">
              <a:buFont typeface="Calibri" panose="020F0502020204030204" pitchFamily="34" charset="0"/>
              <a:buAutoNum type="arabicPeriod"/>
            </a:pPr>
            <a:r>
              <a:rPr lang="fr-FR" altLang="fr-FR" dirty="0">
                <a:latin typeface="Calibri" panose="020F0502020204030204" pitchFamily="34" charset="0"/>
                <a:cs typeface="Calibri" panose="020F0502020204030204" pitchFamily="34" charset="0"/>
              </a:rPr>
              <a:t>Décrire la réalisation des profils de sécurité pour les nouveaux médicaments et schémas thérapeutiques contre la tuberculose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05F635B-6175-2C11-77CC-A67C85327629}"/>
              </a:ext>
            </a:extLst>
          </p:cNvPr>
          <p:cNvSpPr>
            <a:spLocks noChangeArrowheads="1"/>
          </p:cNvSpPr>
          <p:nvPr/>
        </p:nvSpPr>
        <p:spPr bwMode="auto">
          <a:xfrm>
            <a:off x="1266825" y="2420938"/>
            <a:ext cx="9869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4000" i="1" dirty="0">
                <a:latin typeface="Calibri" panose="020F0502020204030204" pitchFamily="34" charset="0"/>
                <a:cs typeface="Calibri" panose="020F0502020204030204" pitchFamily="34" charset="0"/>
              </a:rPr>
              <a:t>L'une des principales raisons pour lesquelles nous collectons des données </a:t>
            </a:r>
            <a:r>
              <a:rPr lang="fr-FR" altLang="en-US" sz="4000" i="1" dirty="0" err="1">
                <a:latin typeface="Calibri" panose="020F0502020204030204" pitchFamily="34" charset="0"/>
                <a:cs typeface="Calibri" panose="020F0502020204030204" pitchFamily="34" charset="0"/>
              </a:rPr>
              <a:t>aDSM</a:t>
            </a:r>
            <a:endParaRPr lang="fr-FR" altLang="en-US" sz="4000" i="1" dirty="0">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F7B33A8C-CA01-BF5A-C3BC-D998C38DC9D5}"/>
              </a:ext>
            </a:extLst>
          </p:cNvPr>
          <p:cNvSpPr txBox="1">
            <a:spLocks noChangeArrowheads="1"/>
          </p:cNvSpPr>
          <p:nvPr/>
        </p:nvSpPr>
        <p:spPr bwMode="auto">
          <a:xfrm>
            <a:off x="1919536" y="260648"/>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Détection</a:t>
            </a:r>
            <a:r>
              <a:rPr lang="en-US" altLang="en-US" b="1" dirty="0">
                <a:solidFill>
                  <a:srgbClr val="000000"/>
                </a:solidFill>
                <a:latin typeface="Calibri" panose="020F0502020204030204" pitchFamily="34" charset="0"/>
                <a:ea typeface="+mn-ea"/>
                <a:cs typeface="Calibri" panose="020F0502020204030204" pitchFamily="34" charset="0"/>
              </a:rPr>
              <a:t> du signal (1)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09AA9-32CE-0F03-4F77-D23C5733D1D0}"/>
              </a:ext>
            </a:extLst>
          </p:cNvPr>
          <p:cNvSpPr/>
          <p:nvPr/>
        </p:nvSpPr>
        <p:spPr>
          <a:xfrm>
            <a:off x="550863" y="1989138"/>
            <a:ext cx="11090275" cy="3884140"/>
          </a:xfrm>
          <a:prstGeom prst="rect">
            <a:avLst/>
          </a:prstGeom>
        </p:spPr>
        <p:txBody>
          <a:bodyPr>
            <a:spAutoFit/>
          </a:bodyPr>
          <a:lstStyle/>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Informations sur une</a:t>
            </a:r>
            <a:r>
              <a:rPr lang="fr-FR" sz="2800" i="1" dirty="0">
                <a:latin typeface="Calibri" pitchFamily="34" charset="0"/>
                <a:cs typeface="Calibri" pitchFamily="34" charset="0"/>
              </a:rPr>
              <a:t> </a:t>
            </a:r>
            <a:r>
              <a:rPr lang="fr-FR" sz="2800" i="1" dirty="0">
                <a:solidFill>
                  <a:srgbClr val="FF0000"/>
                </a:solidFill>
                <a:latin typeface="Calibri" pitchFamily="34" charset="0"/>
                <a:cs typeface="Calibri" pitchFamily="34" charset="0"/>
              </a:rPr>
              <a:t>éventuelle</a:t>
            </a:r>
            <a:r>
              <a:rPr lang="fr-FR" sz="2800" i="1" dirty="0">
                <a:latin typeface="Calibri" pitchFamily="34" charset="0"/>
                <a:cs typeface="Calibri" pitchFamily="34" charset="0"/>
              </a:rPr>
              <a:t> </a:t>
            </a:r>
            <a:r>
              <a:rPr lang="fr-FR" sz="2800" dirty="0">
                <a:latin typeface="Calibri" pitchFamily="34" charset="0"/>
                <a:cs typeface="Calibri" pitchFamily="34" charset="0"/>
              </a:rPr>
              <a:t>relation de cause à effet entre un EI et un médicament antituberculeux</a:t>
            </a:r>
          </a:p>
          <a:p>
            <a:pPr marL="514350" indent="-514350">
              <a:spcBef>
                <a:spcPct val="20000"/>
              </a:spcBef>
              <a:buFont typeface="Arial" panose="020B0604020202020204" pitchFamily="34" charset="0"/>
              <a:buChar char="•"/>
              <a:defRPr/>
            </a:pPr>
            <a:endParaRPr lang="fr-FR" sz="2800" dirty="0">
              <a:latin typeface="Calibri" pitchFamily="34" charset="0"/>
              <a:cs typeface="Calibri" pitchFamily="34" charset="0"/>
            </a:endParaRPr>
          </a:p>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La relation était </a:t>
            </a:r>
            <a:r>
              <a:rPr lang="fr-FR" sz="2800" i="1" dirty="0">
                <a:solidFill>
                  <a:srgbClr val="FF0000"/>
                </a:solidFill>
                <a:latin typeface="Calibri" pitchFamily="34" charset="0"/>
                <a:cs typeface="Calibri" pitchFamily="34" charset="0"/>
              </a:rPr>
              <a:t>auparavant inconnue ou incomplètement documentée </a:t>
            </a:r>
            <a:r>
              <a:rPr lang="fr-FR" sz="2800" dirty="0">
                <a:latin typeface="Calibri" pitchFamily="34" charset="0"/>
                <a:cs typeface="Calibri" pitchFamily="34" charset="0"/>
              </a:rPr>
              <a:t>(par exemple, un nouvel aspect d'une association connue).</a:t>
            </a:r>
          </a:p>
          <a:p>
            <a:pPr marL="514350" indent="-514350">
              <a:spcBef>
                <a:spcPct val="20000"/>
              </a:spcBef>
              <a:buFont typeface="Arial" panose="020B0604020202020204" pitchFamily="34" charset="0"/>
              <a:buChar char="•"/>
              <a:defRPr/>
            </a:pPr>
            <a:endParaRPr lang="fr-FR" sz="2800" dirty="0">
              <a:latin typeface="Calibri" pitchFamily="34" charset="0"/>
              <a:cs typeface="Calibri" pitchFamily="34" charset="0"/>
            </a:endParaRPr>
          </a:p>
          <a:p>
            <a:pPr marL="514350" indent="-514350">
              <a:spcBef>
                <a:spcPct val="20000"/>
              </a:spcBef>
              <a:buFont typeface="Arial" panose="020B0604020202020204" pitchFamily="34" charset="0"/>
              <a:buChar char="•"/>
              <a:defRPr/>
            </a:pPr>
            <a:r>
              <a:rPr lang="fr-FR" sz="2800" dirty="0">
                <a:latin typeface="Calibri" pitchFamily="34" charset="0"/>
                <a:cs typeface="Calibri" pitchFamily="34" charset="0"/>
              </a:rPr>
              <a:t>La détection du signal est basée sur l'analyse de plusieurs sources de données.</a:t>
            </a:r>
          </a:p>
        </p:txBody>
      </p:sp>
      <p:sp>
        <p:nvSpPr>
          <p:cNvPr id="7171" name="Rectangle 2">
            <a:extLst>
              <a:ext uri="{FF2B5EF4-FFF2-40B4-BE49-F238E27FC236}">
                <a16:creationId xmlns:a16="http://schemas.microsoft.com/office/drawing/2014/main" id="{363BCF19-0F0F-B281-66A5-91BB62DCA69B}"/>
              </a:ext>
            </a:extLst>
          </p:cNvPr>
          <p:cNvSpPr txBox="1">
            <a:spLocks noChangeArrowheads="1"/>
          </p:cNvSpPr>
          <p:nvPr/>
        </p:nvSpPr>
        <p:spPr bwMode="auto">
          <a:xfrm>
            <a:off x="1909763" y="260350"/>
            <a:ext cx="8372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err="1">
                <a:solidFill>
                  <a:srgbClr val="000000"/>
                </a:solidFill>
                <a:latin typeface="Calibri" panose="020F0502020204030204" pitchFamily="34" charset="0"/>
                <a:cs typeface="Calibri" panose="020F0502020204030204" pitchFamily="34" charset="0"/>
              </a:rPr>
              <a:t>Définition</a:t>
            </a:r>
            <a:r>
              <a:rPr lang="en-US" altLang="en-US" sz="4400" b="1" dirty="0">
                <a:solidFill>
                  <a:srgbClr val="000000"/>
                </a:solidFill>
                <a:latin typeface="Calibri" panose="020F0502020204030204" pitchFamily="34" charset="0"/>
                <a:cs typeface="Calibri" panose="020F0502020204030204" pitchFamily="34" charset="0"/>
              </a:rPr>
              <a:t> du signal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8E924AC-7499-DD3C-3B81-7127088FA0DE}"/>
              </a:ext>
            </a:extLst>
          </p:cNvPr>
          <p:cNvSpPr txBox="1">
            <a:spLocks noChangeArrowheads="1"/>
          </p:cNvSpPr>
          <p:nvPr/>
        </p:nvSpPr>
        <p:spPr bwMode="auto">
          <a:xfrm>
            <a:off x="1970088" y="4445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Signalement</a:t>
            </a:r>
            <a:r>
              <a:rPr lang="en-US" altLang="en-US" b="1" dirty="0">
                <a:solidFill>
                  <a:srgbClr val="000000"/>
                </a:solidFill>
                <a:latin typeface="Calibri" panose="020F0502020204030204" pitchFamily="34" charset="0"/>
                <a:ea typeface="+mn-ea"/>
                <a:cs typeface="Calibri" panose="020F0502020204030204" pitchFamily="34" charset="0"/>
              </a:rPr>
              <a:t> - Notification (1)</a:t>
            </a:r>
          </a:p>
        </p:txBody>
      </p:sp>
      <p:sp>
        <p:nvSpPr>
          <p:cNvPr id="6" name="Text Placeholder 3">
            <a:extLst>
              <a:ext uri="{FF2B5EF4-FFF2-40B4-BE49-F238E27FC236}">
                <a16:creationId xmlns:a16="http://schemas.microsoft.com/office/drawing/2014/main" id="{2039A5C1-3AB6-0F1E-F909-E0EF423C19B0}"/>
              </a:ext>
            </a:extLst>
          </p:cNvPr>
          <p:cNvSpPr txBox="1">
            <a:spLocks/>
          </p:cNvSpPr>
          <p:nvPr/>
        </p:nvSpPr>
        <p:spPr>
          <a:xfrm>
            <a:off x="911225" y="1576388"/>
            <a:ext cx="10225088" cy="46609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La détection des signaux est une activité continue </a:t>
            </a:r>
          </a:p>
          <a:p>
            <a:pPr marL="457200" lvl="1"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Analyse pour: </a:t>
            </a:r>
          </a:p>
          <a:p>
            <a:pPr marL="857250" lvl="2"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l'exhaustivité</a:t>
            </a:r>
          </a:p>
          <a:p>
            <a:pPr marL="857250" lvl="2"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La cohérence</a:t>
            </a:r>
          </a:p>
          <a:p>
            <a:pPr marL="857250" lvl="2"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Le respect des délais</a:t>
            </a:r>
          </a:p>
          <a:p>
            <a:pPr marL="857250" lvl="2"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le nombre et le type d'événements par établissement et à l'échelle nationale</a:t>
            </a:r>
          </a:p>
          <a:p>
            <a:pPr marL="857250" lvl="2"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tendances dans le temps et l'espace</a:t>
            </a:r>
          </a:p>
          <a:p>
            <a:pPr marL="457200" lvl="1" indent="-457200">
              <a:buFont typeface="Arial" panose="020B0604020202020204" pitchFamily="34" charset="0"/>
              <a:buChar char="•"/>
              <a:defRPr/>
            </a:pPr>
            <a:r>
              <a:rPr lang="fr-FR" kern="0" dirty="0">
                <a:latin typeface="Calibri" panose="020F0502020204030204" pitchFamily="34" charset="0"/>
                <a:cs typeface="Calibri" panose="020F0502020204030204" pitchFamily="34" charset="0"/>
              </a:rPr>
              <a:t>En rapport avec le nombre de patients exposés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8458E0-CB09-5C3F-0BC7-504A786147B4}"/>
              </a:ext>
            </a:extLst>
          </p:cNvPr>
          <p:cNvSpPr txBox="1">
            <a:spLocks noChangeArrowheads="1"/>
          </p:cNvSpPr>
          <p:nvPr/>
        </p:nvSpPr>
        <p:spPr bwMode="auto">
          <a:xfrm>
            <a:off x="1992313" y="4445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Signalement</a:t>
            </a:r>
            <a:r>
              <a:rPr lang="en-US" altLang="en-US" b="1" dirty="0">
                <a:solidFill>
                  <a:srgbClr val="000000"/>
                </a:solidFill>
                <a:latin typeface="Calibri" panose="020F0502020204030204" pitchFamily="34" charset="0"/>
                <a:ea typeface="+mn-ea"/>
                <a:cs typeface="Calibri" panose="020F0502020204030204" pitchFamily="34" charset="0"/>
              </a:rPr>
              <a:t> - Notification (2)</a:t>
            </a:r>
          </a:p>
        </p:txBody>
      </p:sp>
      <p:sp>
        <p:nvSpPr>
          <p:cNvPr id="6" name="Text Placeholder 3">
            <a:extLst>
              <a:ext uri="{FF2B5EF4-FFF2-40B4-BE49-F238E27FC236}">
                <a16:creationId xmlns:a16="http://schemas.microsoft.com/office/drawing/2014/main" id="{F7037E66-5CCA-E552-D2C7-3D076D36A963}"/>
              </a:ext>
            </a:extLst>
          </p:cNvPr>
          <p:cNvSpPr txBox="1">
            <a:spLocks/>
          </p:cNvSpPr>
          <p:nvPr/>
        </p:nvSpPr>
        <p:spPr>
          <a:xfrm>
            <a:off x="839788" y="1504950"/>
            <a:ext cx="8784604" cy="46609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fr-FR" sz="2800" kern="0" dirty="0">
                <a:latin typeface="Calibri" panose="020F0502020204030204" pitchFamily="34" charset="0"/>
                <a:cs typeface="Calibri" panose="020F0502020204030204" pitchFamily="34" charset="0"/>
              </a:rPr>
              <a:t>Construction du profil de risque </a:t>
            </a:r>
          </a:p>
          <a:p>
            <a:pPr lvl="1">
              <a:defRPr/>
            </a:pPr>
            <a:r>
              <a:rPr lang="fr-FR" sz="2400" kern="0" dirty="0">
                <a:latin typeface="Calibri" panose="020F0502020204030204" pitchFamily="34" charset="0"/>
                <a:cs typeface="Calibri" panose="020F0502020204030204" pitchFamily="34" charset="0"/>
              </a:rPr>
              <a:t>Relation certaine, probable et possible</a:t>
            </a:r>
          </a:p>
          <a:p>
            <a:pPr lvl="1">
              <a:defRPr/>
            </a:pPr>
            <a:r>
              <a:rPr lang="fr-FR" sz="2400" kern="0" dirty="0">
                <a:latin typeface="Calibri" panose="020F0502020204030204" pitchFamily="34" charset="0"/>
                <a:cs typeface="Calibri" panose="020F0502020204030204" pitchFamily="34" charset="0"/>
              </a:rPr>
              <a:t>Communication au PNT et à toutes les structures de lutte contre la tuberculose.</a:t>
            </a:r>
          </a:p>
          <a:p>
            <a:pPr>
              <a:defRPr/>
            </a:pPr>
            <a:endParaRPr lang="fr-FR" sz="2800" kern="0" dirty="0">
              <a:latin typeface="Calibri" panose="020F0502020204030204" pitchFamily="34" charset="0"/>
              <a:cs typeface="Calibri" panose="020F0502020204030204" pitchFamily="34" charset="0"/>
            </a:endParaRPr>
          </a:p>
          <a:p>
            <a:pPr>
              <a:defRPr/>
            </a:pPr>
            <a:r>
              <a:rPr lang="fr-FR" sz="2800" kern="0" dirty="0">
                <a:latin typeface="Calibri" panose="020F0502020204030204" pitchFamily="34" charset="0"/>
                <a:cs typeface="Calibri" panose="020F0502020204030204" pitchFamily="34" charset="0"/>
              </a:rPr>
              <a:t>La meilleure façon de détecter un signal est de le faire à partir d'un grand nombre d'observations.</a:t>
            </a:r>
          </a:p>
          <a:p>
            <a:pPr lvl="1">
              <a:defRPr/>
            </a:pPr>
            <a:endParaRPr lang="en-US" kern="0" dirty="0">
              <a:latin typeface="Calibri" panose="020F0502020204030204" pitchFamily="34" charset="0"/>
              <a:cs typeface="Calibri" panose="020F0502020204030204" pitchFamily="34" charset="0"/>
            </a:endParaRPr>
          </a:p>
          <a:p>
            <a:pPr lvl="1">
              <a:defRPr/>
            </a:pPr>
            <a:endParaRPr lang="en-US" kern="0" dirty="0">
              <a:latin typeface="Calibri" panose="020F0502020204030204" pitchFamily="34" charset="0"/>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D49634E-DE1F-BF59-1944-4AF104C55E90}"/>
              </a:ext>
            </a:extLst>
          </p:cNvPr>
          <p:cNvSpPr>
            <a:spLocks noChangeArrowheads="1"/>
          </p:cNvSpPr>
          <p:nvPr/>
        </p:nvSpPr>
        <p:spPr bwMode="auto">
          <a:xfrm>
            <a:off x="947735" y="1772816"/>
            <a:ext cx="102965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La qualité des données est fiable</a:t>
            </a:r>
          </a:p>
          <a:p>
            <a:pPr eaLnBrk="1" hangingPunct="1">
              <a:buFont typeface="Arial" panose="020B0604020202020204" pitchFamily="34" charset="0"/>
              <a:buChar char="•"/>
            </a:pPr>
            <a:endParaRPr lang="fr-FR"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Plusieurs signalements font état d'une relation crédible et forte entre l'événement et le médicament</a:t>
            </a:r>
          </a:p>
          <a:p>
            <a:pPr lvl="1"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L'événement est d'une importance ou d'un intérêt suffisant : </a:t>
            </a:r>
          </a:p>
          <a:p>
            <a:pPr lvl="1" eaLnBrk="1" hangingPunct="1">
              <a:buFont typeface="Calibri" panose="020F0502020204030204" pitchFamily="34" charset="0"/>
              <a:buChar char="—"/>
            </a:pPr>
            <a:r>
              <a:rPr lang="fr-FR" altLang="en-US" sz="2400" dirty="0">
                <a:latin typeface="Calibri" panose="020F0502020204030204" pitchFamily="34" charset="0"/>
                <a:cs typeface="Calibri" panose="020F0502020204030204" pitchFamily="34" charset="0"/>
              </a:rPr>
              <a:t>pour exiger des mesures réglementaires</a:t>
            </a:r>
          </a:p>
          <a:p>
            <a:pPr lvl="1" eaLnBrk="1" hangingPunct="1">
              <a:buFont typeface="Calibri" panose="020F0502020204030204" pitchFamily="34" charset="0"/>
              <a:buChar char="—"/>
            </a:pPr>
            <a:r>
              <a:rPr lang="fr-FR" altLang="en-US" sz="2400" dirty="0">
                <a:latin typeface="Calibri" panose="020F0502020204030204" pitchFamily="34" charset="0"/>
                <a:cs typeface="Calibri" panose="020F0502020204030204" pitchFamily="34" charset="0"/>
              </a:rPr>
              <a:t>pour demander des conseils aux prescripteurs </a:t>
            </a:r>
          </a:p>
          <a:p>
            <a:pPr lvl="1" eaLnBrk="1" hangingPunct="1">
              <a:buFont typeface="Calibri" panose="020F0502020204030204" pitchFamily="34" charset="0"/>
              <a:buChar char="—"/>
            </a:pPr>
            <a:r>
              <a:rPr lang="fr-FR" altLang="en-US" sz="2400" dirty="0">
                <a:latin typeface="Calibri" panose="020F0502020204030204" pitchFamily="34" charset="0"/>
                <a:cs typeface="Calibri" panose="020F0502020204030204" pitchFamily="34" charset="0"/>
              </a:rPr>
              <a:t>à des fins scientifiques/cliniques</a:t>
            </a:r>
          </a:p>
        </p:txBody>
      </p:sp>
      <p:sp>
        <p:nvSpPr>
          <p:cNvPr id="4" name="Rectangle 2">
            <a:extLst>
              <a:ext uri="{FF2B5EF4-FFF2-40B4-BE49-F238E27FC236}">
                <a16:creationId xmlns:a16="http://schemas.microsoft.com/office/drawing/2014/main" id="{95693D09-6374-F0BA-2F11-68C1BFF94294}"/>
              </a:ext>
            </a:extLst>
          </p:cNvPr>
          <p:cNvSpPr txBox="1">
            <a:spLocks noChangeArrowheads="1"/>
          </p:cNvSpPr>
          <p:nvPr/>
        </p:nvSpPr>
        <p:spPr bwMode="auto">
          <a:xfrm>
            <a:off x="1909761" y="18864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fr-FR" altLang="en-US" b="1" dirty="0">
                <a:solidFill>
                  <a:srgbClr val="000000"/>
                </a:solidFill>
                <a:latin typeface="Calibri" panose="020F0502020204030204" pitchFamily="34" charset="0"/>
                <a:ea typeface="+mn-ea"/>
                <a:cs typeface="Calibri" panose="020F0502020204030204" pitchFamily="34" charset="0"/>
              </a:rPr>
              <a:t>indications pour savoir quand mener une enquête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3B6D0171-7A90-0F71-AE1B-599A8160B450}"/>
              </a:ext>
            </a:extLst>
          </p:cNvPr>
          <p:cNvSpPr>
            <a:spLocks noChangeArrowheads="1"/>
          </p:cNvSpPr>
          <p:nvPr/>
        </p:nvSpPr>
        <p:spPr bwMode="auto">
          <a:xfrm>
            <a:off x="695399" y="1228397"/>
            <a:ext cx="10801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tabLst>
                <a:tab pos="179388" algn="l"/>
              </a:tabLst>
              <a:defRPr>
                <a:solidFill>
                  <a:schemeClr val="tx1"/>
                </a:solidFill>
                <a:latin typeface="Arial" panose="020B0604020202020204" pitchFamily="34" charset="0"/>
              </a:defRPr>
            </a:lvl1pPr>
            <a:lvl2pPr marL="742950" indent="-285750">
              <a:tabLst>
                <a:tab pos="179388" algn="l"/>
              </a:tabLst>
              <a:defRPr>
                <a:solidFill>
                  <a:schemeClr val="tx1"/>
                </a:solidFill>
                <a:latin typeface="Arial" panose="020B0604020202020204" pitchFamily="34" charset="0"/>
              </a:defRPr>
            </a:lvl2pPr>
            <a:lvl3pPr marL="1143000" indent="-228600">
              <a:tabLst>
                <a:tab pos="179388" algn="l"/>
              </a:tabLst>
              <a:defRPr>
                <a:solidFill>
                  <a:schemeClr val="tx1"/>
                </a:solidFill>
                <a:latin typeface="Arial" panose="020B0604020202020204" pitchFamily="34" charset="0"/>
              </a:defRPr>
            </a:lvl3pPr>
            <a:lvl4pPr marL="1600200" indent="-228600">
              <a:tabLst>
                <a:tab pos="179388" algn="l"/>
              </a:tabLst>
              <a:defRPr>
                <a:solidFill>
                  <a:schemeClr val="tx1"/>
                </a:solidFill>
                <a:latin typeface="Arial" panose="020B0604020202020204" pitchFamily="34" charset="0"/>
              </a:defRPr>
            </a:lvl4pPr>
            <a:lvl5pPr marL="2057400" indent="-228600">
              <a:tabLst>
                <a:tab pos="179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Généralement + d’un événement ont une relation similaire et forte avec un médicament ("certain" ou "probable").  Les événements codés comme "possibles" peuvent être utilisés comme preuves à l'appui.</a:t>
            </a:r>
          </a:p>
          <a:p>
            <a:pPr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Un groupe de décès inattendus codés comme "possibles" constitue une exception à cette règle générale et doit être pris au sérieux.</a:t>
            </a:r>
          </a:p>
          <a:p>
            <a:pPr eaLnBrk="1" hangingPunct="1">
              <a:buFont typeface="Arial" panose="020B0604020202020204" pitchFamily="34" charset="0"/>
              <a:buChar char="•"/>
            </a:pPr>
            <a:endParaRPr lang="fr-FR"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fr-FR" altLang="en-US" sz="2800" dirty="0">
                <a:latin typeface="Calibri" panose="020F0502020204030204" pitchFamily="34" charset="0"/>
                <a:cs typeface="Calibri" panose="020F0502020204030204" pitchFamily="34" charset="0"/>
              </a:rPr>
              <a:t>Occasionnellement, un événement unique ("certain" ou "probable") - remarquable par sa sévérité, sa gravité ou son caractère distinctif - peut être considéré comme un signal.</a:t>
            </a:r>
          </a:p>
        </p:txBody>
      </p:sp>
      <p:sp>
        <p:nvSpPr>
          <p:cNvPr id="5" name="Rectangle 2">
            <a:extLst>
              <a:ext uri="{FF2B5EF4-FFF2-40B4-BE49-F238E27FC236}">
                <a16:creationId xmlns:a16="http://schemas.microsoft.com/office/drawing/2014/main" id="{92287626-EDAA-1F1E-86B2-798F11BE420A}"/>
              </a:ext>
            </a:extLst>
          </p:cNvPr>
          <p:cNvSpPr txBox="1">
            <a:spLocks noChangeArrowheads="1"/>
          </p:cNvSpPr>
          <p:nvPr/>
        </p:nvSpPr>
        <p:spPr bwMode="auto">
          <a:xfrm>
            <a:off x="1909762" y="116632"/>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err="1">
                <a:solidFill>
                  <a:srgbClr val="000000"/>
                </a:solidFill>
                <a:latin typeface="Calibri" panose="020F0502020204030204" pitchFamily="34" charset="0"/>
                <a:ea typeface="+mn-ea"/>
                <a:cs typeface="Calibri" panose="020F0502020204030204" pitchFamily="34" charset="0"/>
              </a:rPr>
              <a:t>Caractéristiques</a:t>
            </a:r>
            <a:endParaRPr lang="en-US" altLang="en-US" b="1" dirty="0">
              <a:solidFill>
                <a:srgbClr val="000000"/>
              </a:solidFill>
              <a:latin typeface="Calibri" panose="020F0502020204030204" pitchFamily="34" charset="0"/>
              <a:ea typeface="+mn-ea"/>
              <a:cs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1463</Words>
  <Application>Microsoft Office PowerPoint</Application>
  <PresentationFormat>Widescreen</PresentationFormat>
  <Paragraphs>115</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1_Modèle par défaut</vt:lpstr>
      <vt:lpstr>PowerPoint Presentation</vt:lpstr>
      <vt:lpstr>PowerPoint Presentation</vt:lpstr>
      <vt:lpstr>Objectifs d'apprentissage A l'issue de cette présentation, le participant devrait être capable 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Profil de sécurité du médicament (2) ajout de nouvelles connaissances sur les avantages et les inconvénients</vt:lpstr>
      <vt:lpstr>Profil de sécurité du médicament (2) ajout de nouvelles connaissances sur les avantages et les inconvénients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Bassirou soul</cp:lastModifiedBy>
  <cp:revision>882</cp:revision>
  <cp:lastPrinted>2015-08-06T08:53:30Z</cp:lastPrinted>
  <dcterms:created xsi:type="dcterms:W3CDTF">2009-05-24T17:19:01Z</dcterms:created>
  <dcterms:modified xsi:type="dcterms:W3CDTF">2023-05-19T08:55:21Z</dcterms:modified>
</cp:coreProperties>
</file>