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handoutMasterIdLst>
    <p:handoutMasterId r:id="rId20"/>
  </p:handoutMasterIdLst>
  <p:sldIdLst>
    <p:sldId id="957" r:id="rId2"/>
    <p:sldId id="955" r:id="rId3"/>
    <p:sldId id="552" r:id="rId4"/>
    <p:sldId id="554" r:id="rId5"/>
    <p:sldId id="569" r:id="rId6"/>
    <p:sldId id="556" r:id="rId7"/>
    <p:sldId id="557" r:id="rId8"/>
    <p:sldId id="558" r:id="rId9"/>
    <p:sldId id="559" r:id="rId10"/>
    <p:sldId id="561" r:id="rId11"/>
    <p:sldId id="564" r:id="rId12"/>
    <p:sldId id="565" r:id="rId13"/>
    <p:sldId id="567" r:id="rId14"/>
    <p:sldId id="566" r:id="rId15"/>
    <p:sldId id="960" r:id="rId16"/>
    <p:sldId id="568" r:id="rId17"/>
    <p:sldId id="958" r:id="rId18"/>
  </p:sldIdLst>
  <p:sldSz cx="12192000" cy="6858000"/>
  <p:notesSz cx="10234613" cy="70993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237">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24" autoAdjust="0"/>
    <p:restoredTop sz="62104" autoAdjust="0"/>
  </p:normalViewPr>
  <p:slideViewPr>
    <p:cSldViewPr>
      <p:cViewPr varScale="1">
        <p:scale>
          <a:sx n="68" d="100"/>
          <a:sy n="68" d="100"/>
        </p:scale>
        <p:origin x="440" y="68"/>
      </p:cViewPr>
      <p:guideLst>
        <p:guide orient="horz" pos="2160"/>
        <p:guide pos="3840"/>
      </p:guideLst>
    </p:cSldViewPr>
  </p:slideViewPr>
  <p:notesTextViewPr>
    <p:cViewPr>
      <p:scale>
        <a:sx n="100" d="100"/>
        <a:sy n="100" d="100"/>
      </p:scale>
      <p:origin x="0" y="0"/>
    </p:cViewPr>
  </p:notesTextViewPr>
  <p:notesViewPr>
    <p:cSldViewPr>
      <p:cViewPr varScale="1">
        <p:scale>
          <a:sx n="79" d="100"/>
          <a:sy n="79" d="100"/>
        </p:scale>
        <p:origin x="-3132" y="-90"/>
      </p:cViewPr>
      <p:guideLst>
        <p:guide orient="horz" pos="2237"/>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A76E12-83C1-7F50-014B-238A224F2B75}"/>
              </a:ext>
            </a:extLst>
          </p:cNvPr>
          <p:cNvSpPr>
            <a:spLocks noGrp="1"/>
          </p:cNvSpPr>
          <p:nvPr>
            <p:ph type="hdr" sz="quarter"/>
          </p:nvPr>
        </p:nvSpPr>
        <p:spPr>
          <a:xfrm>
            <a:off x="0" y="0"/>
            <a:ext cx="4435475" cy="354013"/>
          </a:xfrm>
          <a:prstGeom prst="rect">
            <a:avLst/>
          </a:prstGeom>
        </p:spPr>
        <p:txBody>
          <a:bodyPr vert="horz" lIns="94650" tIns="47325" rIns="94650" bIns="47325" rtlCol="0"/>
          <a:lstStyle>
            <a:lvl1pPr algn="l" eaLnBrk="1" hangingPunct="1">
              <a:defRPr sz="1200">
                <a:latin typeface="Arial" pitchFamily="34" charset="0"/>
              </a:defRPr>
            </a:lvl1pPr>
          </a:lstStyle>
          <a:p>
            <a:pPr>
              <a:defRPr/>
            </a:pPr>
            <a:endParaRPr lang="en-GB"/>
          </a:p>
        </p:txBody>
      </p:sp>
      <p:sp>
        <p:nvSpPr>
          <p:cNvPr id="3" name="Date Placeholder 2">
            <a:extLst>
              <a:ext uri="{FF2B5EF4-FFF2-40B4-BE49-F238E27FC236}">
                <a16:creationId xmlns:a16="http://schemas.microsoft.com/office/drawing/2014/main" id="{CBEA1345-BDE1-E63B-D9D9-B7B72B846012}"/>
              </a:ext>
            </a:extLst>
          </p:cNvPr>
          <p:cNvSpPr>
            <a:spLocks noGrp="1"/>
          </p:cNvSpPr>
          <p:nvPr>
            <p:ph type="dt" sz="quarter" idx="1"/>
          </p:nvPr>
        </p:nvSpPr>
        <p:spPr>
          <a:xfrm>
            <a:off x="5795963" y="0"/>
            <a:ext cx="4437062" cy="354013"/>
          </a:xfrm>
          <a:prstGeom prst="rect">
            <a:avLst/>
          </a:prstGeom>
        </p:spPr>
        <p:txBody>
          <a:bodyPr vert="horz" lIns="94650" tIns="47325" rIns="94650" bIns="47325" rtlCol="0"/>
          <a:lstStyle>
            <a:lvl1pPr algn="r" eaLnBrk="1" hangingPunct="1">
              <a:defRPr sz="1200">
                <a:latin typeface="Arial" pitchFamily="34" charset="0"/>
              </a:defRPr>
            </a:lvl1pPr>
          </a:lstStyle>
          <a:p>
            <a:pPr>
              <a:defRPr/>
            </a:pPr>
            <a:fld id="{0CFA6EAE-2A5B-FA40-9F0D-1D4F1658D488}" type="datetimeFigureOut">
              <a:rPr lang="en-GB"/>
              <a:pPr>
                <a:defRPr/>
              </a:pPr>
              <a:t>07/05/2023</a:t>
            </a:fld>
            <a:endParaRPr lang="en-GB"/>
          </a:p>
        </p:txBody>
      </p:sp>
      <p:sp>
        <p:nvSpPr>
          <p:cNvPr id="4" name="Footer Placeholder 3">
            <a:extLst>
              <a:ext uri="{FF2B5EF4-FFF2-40B4-BE49-F238E27FC236}">
                <a16:creationId xmlns:a16="http://schemas.microsoft.com/office/drawing/2014/main" id="{A006DF09-1286-E350-7BCD-297C2022185C}"/>
              </a:ext>
            </a:extLst>
          </p:cNvPr>
          <p:cNvSpPr>
            <a:spLocks noGrp="1"/>
          </p:cNvSpPr>
          <p:nvPr>
            <p:ph type="ftr" sz="quarter" idx="2"/>
          </p:nvPr>
        </p:nvSpPr>
        <p:spPr>
          <a:xfrm>
            <a:off x="0" y="6743700"/>
            <a:ext cx="4435475" cy="354013"/>
          </a:xfrm>
          <a:prstGeom prst="rect">
            <a:avLst/>
          </a:prstGeom>
        </p:spPr>
        <p:txBody>
          <a:bodyPr vert="horz" lIns="94650" tIns="47325" rIns="94650" bIns="47325" rtlCol="0" anchor="b"/>
          <a:lstStyle>
            <a:lvl1pPr algn="l" eaLnBrk="1" hangingPunct="1">
              <a:defRPr sz="1200">
                <a:latin typeface="Arial" pitchFamily="34" charset="0"/>
              </a:defRPr>
            </a:lvl1pPr>
          </a:lstStyle>
          <a:p>
            <a:pPr>
              <a:defRPr/>
            </a:pPr>
            <a:endParaRPr lang="en-GB"/>
          </a:p>
        </p:txBody>
      </p:sp>
      <p:sp>
        <p:nvSpPr>
          <p:cNvPr id="5" name="Slide Number Placeholder 4">
            <a:extLst>
              <a:ext uri="{FF2B5EF4-FFF2-40B4-BE49-F238E27FC236}">
                <a16:creationId xmlns:a16="http://schemas.microsoft.com/office/drawing/2014/main" id="{D500B8C5-C4F3-87CD-A7A8-62D2E6455F88}"/>
              </a:ext>
            </a:extLst>
          </p:cNvPr>
          <p:cNvSpPr>
            <a:spLocks noGrp="1"/>
          </p:cNvSpPr>
          <p:nvPr>
            <p:ph type="sldNum" sz="quarter" idx="3"/>
          </p:nvPr>
        </p:nvSpPr>
        <p:spPr>
          <a:xfrm>
            <a:off x="5795963" y="6743700"/>
            <a:ext cx="4437062" cy="354013"/>
          </a:xfrm>
          <a:prstGeom prst="rect">
            <a:avLst/>
          </a:prstGeom>
        </p:spPr>
        <p:txBody>
          <a:bodyPr vert="horz" wrap="square" lIns="94650" tIns="47325" rIns="94650" bIns="47325" numCol="1" anchor="b" anchorCtr="0" compatLnSpc="1">
            <a:prstTxWarp prst="textNoShape">
              <a:avLst/>
            </a:prstTxWarp>
          </a:bodyPr>
          <a:lstStyle>
            <a:lvl1pPr algn="r" eaLnBrk="1" hangingPunct="1">
              <a:defRPr sz="1200"/>
            </a:lvl1pPr>
          </a:lstStyle>
          <a:p>
            <a:pPr>
              <a:defRPr/>
            </a:pPr>
            <a:fld id="{20C9824D-E07D-9D41-8B04-5611A72C9716}" type="slidenum">
              <a:rPr lang="en-GB" altLang="nl-NL"/>
              <a:pPr>
                <a:defRPr/>
              </a:pPr>
              <a:t>‹#›</a:t>
            </a:fld>
            <a:endParaRPr lang="en-GB"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878DDC0-555C-BC73-3B4D-04DF1C249204}"/>
              </a:ext>
            </a:extLst>
          </p:cNvPr>
          <p:cNvSpPr>
            <a:spLocks noGrp="1" noChangeArrowheads="1"/>
          </p:cNvSpPr>
          <p:nvPr>
            <p:ph type="hdr" sz="quarter"/>
          </p:nvPr>
        </p:nvSpPr>
        <p:spPr bwMode="auto">
          <a:xfrm>
            <a:off x="0" y="0"/>
            <a:ext cx="4435475" cy="354013"/>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lvl1pPr eaLnBrk="1" hangingPunct="1">
              <a:defRPr sz="1200">
                <a:latin typeface="Arial" pitchFamily="34" charset="0"/>
              </a:defRPr>
            </a:lvl1pPr>
          </a:lstStyle>
          <a:p>
            <a:pPr>
              <a:defRPr/>
            </a:pPr>
            <a:endParaRPr lang="fr-CH"/>
          </a:p>
        </p:txBody>
      </p:sp>
      <p:sp>
        <p:nvSpPr>
          <p:cNvPr id="60419" name="Rectangle 3">
            <a:extLst>
              <a:ext uri="{FF2B5EF4-FFF2-40B4-BE49-F238E27FC236}">
                <a16:creationId xmlns:a16="http://schemas.microsoft.com/office/drawing/2014/main" id="{8A10BC20-2CD0-917C-7E8E-78757B703428}"/>
              </a:ext>
            </a:extLst>
          </p:cNvPr>
          <p:cNvSpPr>
            <a:spLocks noGrp="1" noChangeArrowheads="1"/>
          </p:cNvSpPr>
          <p:nvPr>
            <p:ph type="dt" idx="1"/>
          </p:nvPr>
        </p:nvSpPr>
        <p:spPr bwMode="auto">
          <a:xfrm>
            <a:off x="5795963" y="0"/>
            <a:ext cx="4437062" cy="354013"/>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lvl1pPr algn="r" eaLnBrk="1" hangingPunct="1">
              <a:defRPr sz="1200">
                <a:latin typeface="Arial" pitchFamily="34" charset="0"/>
              </a:defRPr>
            </a:lvl1pPr>
          </a:lstStyle>
          <a:p>
            <a:pPr>
              <a:defRPr/>
            </a:pPr>
            <a:endParaRPr lang="fr-CH"/>
          </a:p>
        </p:txBody>
      </p:sp>
      <p:sp>
        <p:nvSpPr>
          <p:cNvPr id="1028" name="Rectangle 4">
            <a:extLst>
              <a:ext uri="{FF2B5EF4-FFF2-40B4-BE49-F238E27FC236}">
                <a16:creationId xmlns:a16="http://schemas.microsoft.com/office/drawing/2014/main" id="{D839E9A2-2815-58BC-43C9-649A264C2702}"/>
              </a:ext>
            </a:extLst>
          </p:cNvPr>
          <p:cNvSpPr>
            <a:spLocks noGrp="1" noRot="1" noChangeAspect="1" noChangeArrowheads="1" noTextEdit="1"/>
          </p:cNvSpPr>
          <p:nvPr>
            <p:ph type="sldImg" idx="2"/>
          </p:nvPr>
        </p:nvSpPr>
        <p:spPr bwMode="auto">
          <a:xfrm>
            <a:off x="2754313" y="533400"/>
            <a:ext cx="4729162" cy="266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a:extLst>
              <a:ext uri="{FF2B5EF4-FFF2-40B4-BE49-F238E27FC236}">
                <a16:creationId xmlns:a16="http://schemas.microsoft.com/office/drawing/2014/main" id="{0920DA29-2DDB-5416-4000-5534FC70902B}"/>
              </a:ext>
            </a:extLst>
          </p:cNvPr>
          <p:cNvSpPr>
            <a:spLocks noGrp="1" noChangeArrowheads="1"/>
          </p:cNvSpPr>
          <p:nvPr>
            <p:ph type="body" sz="quarter" idx="3"/>
          </p:nvPr>
        </p:nvSpPr>
        <p:spPr bwMode="auto">
          <a:xfrm>
            <a:off x="1023938" y="3371850"/>
            <a:ext cx="8186737" cy="3194050"/>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p>
            <a:pPr lvl="0"/>
            <a:r>
              <a:rPr lang="fr-CH" noProof="0"/>
              <a:t>Click to edit Master text styles</a:t>
            </a:r>
          </a:p>
          <a:p>
            <a:pPr lvl="1"/>
            <a:r>
              <a:rPr lang="fr-CH" noProof="0"/>
              <a:t>Second level</a:t>
            </a:r>
          </a:p>
          <a:p>
            <a:pPr lvl="2"/>
            <a:r>
              <a:rPr lang="fr-CH" noProof="0"/>
              <a:t>Third level</a:t>
            </a:r>
          </a:p>
          <a:p>
            <a:pPr lvl="3"/>
            <a:r>
              <a:rPr lang="fr-CH" noProof="0"/>
              <a:t>Fourth level</a:t>
            </a:r>
          </a:p>
          <a:p>
            <a:pPr lvl="4"/>
            <a:r>
              <a:rPr lang="fr-CH" noProof="0"/>
              <a:t>Fifth level</a:t>
            </a:r>
          </a:p>
        </p:txBody>
      </p:sp>
      <p:sp>
        <p:nvSpPr>
          <p:cNvPr id="60422" name="Rectangle 6">
            <a:extLst>
              <a:ext uri="{FF2B5EF4-FFF2-40B4-BE49-F238E27FC236}">
                <a16:creationId xmlns:a16="http://schemas.microsoft.com/office/drawing/2014/main" id="{84FE4A53-02EB-91AE-113A-22E397FA0575}"/>
              </a:ext>
            </a:extLst>
          </p:cNvPr>
          <p:cNvSpPr>
            <a:spLocks noGrp="1" noChangeArrowheads="1"/>
          </p:cNvSpPr>
          <p:nvPr>
            <p:ph type="ftr" sz="quarter" idx="4"/>
          </p:nvPr>
        </p:nvSpPr>
        <p:spPr bwMode="auto">
          <a:xfrm>
            <a:off x="0" y="6743700"/>
            <a:ext cx="4435475" cy="354013"/>
          </a:xfrm>
          <a:prstGeom prst="rect">
            <a:avLst/>
          </a:prstGeom>
          <a:noFill/>
          <a:ln w="9525">
            <a:noFill/>
            <a:miter lim="800000"/>
            <a:headEnd/>
            <a:tailEnd/>
          </a:ln>
          <a:effectLst/>
        </p:spPr>
        <p:txBody>
          <a:bodyPr vert="horz" wrap="square" lIns="94650" tIns="47325" rIns="94650" bIns="47325" numCol="1" anchor="b" anchorCtr="0" compatLnSpc="1">
            <a:prstTxWarp prst="textNoShape">
              <a:avLst/>
            </a:prstTxWarp>
          </a:bodyPr>
          <a:lstStyle>
            <a:lvl1pPr eaLnBrk="1" hangingPunct="1">
              <a:defRPr sz="1200">
                <a:latin typeface="Arial" pitchFamily="34" charset="0"/>
              </a:defRPr>
            </a:lvl1pPr>
          </a:lstStyle>
          <a:p>
            <a:pPr>
              <a:defRPr/>
            </a:pPr>
            <a:endParaRPr lang="fr-CH"/>
          </a:p>
        </p:txBody>
      </p:sp>
      <p:sp>
        <p:nvSpPr>
          <p:cNvPr id="60423" name="Rectangle 7">
            <a:extLst>
              <a:ext uri="{FF2B5EF4-FFF2-40B4-BE49-F238E27FC236}">
                <a16:creationId xmlns:a16="http://schemas.microsoft.com/office/drawing/2014/main" id="{A5C09F08-DF86-BD15-B913-F1DD2F6F9DA5}"/>
              </a:ext>
            </a:extLst>
          </p:cNvPr>
          <p:cNvSpPr>
            <a:spLocks noGrp="1" noChangeArrowheads="1"/>
          </p:cNvSpPr>
          <p:nvPr>
            <p:ph type="sldNum" sz="quarter" idx="5"/>
          </p:nvPr>
        </p:nvSpPr>
        <p:spPr bwMode="auto">
          <a:xfrm>
            <a:off x="5795963" y="6743700"/>
            <a:ext cx="4437062" cy="354013"/>
          </a:xfrm>
          <a:prstGeom prst="rect">
            <a:avLst/>
          </a:prstGeom>
          <a:noFill/>
          <a:ln w="9525">
            <a:noFill/>
            <a:miter lim="800000"/>
            <a:headEnd/>
            <a:tailEnd/>
          </a:ln>
          <a:effectLst/>
        </p:spPr>
        <p:txBody>
          <a:bodyPr vert="horz" wrap="square" lIns="94650" tIns="47325" rIns="94650" bIns="47325" numCol="1" anchor="b" anchorCtr="0" compatLnSpc="1">
            <a:prstTxWarp prst="textNoShape">
              <a:avLst/>
            </a:prstTxWarp>
          </a:bodyPr>
          <a:lstStyle>
            <a:lvl1pPr algn="r" eaLnBrk="1" hangingPunct="1">
              <a:defRPr sz="1200"/>
            </a:lvl1pPr>
          </a:lstStyle>
          <a:p>
            <a:pPr>
              <a:defRPr/>
            </a:pPr>
            <a:fld id="{0F75489E-28D3-3841-81BD-B226D242B6E4}" type="slidenum">
              <a:rPr lang="fr-CH" altLang="nl-NL"/>
              <a:pPr>
                <a:defRPr/>
              </a:pPr>
              <a:t>‹#›</a:t>
            </a:fld>
            <a:endParaRPr lang="fr-CH"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951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D0A489-1455-3147-527A-98F2E1ED59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6309320"/>
            <a:ext cx="931644" cy="337439"/>
          </a:xfrm>
          <a:prstGeom prst="rect">
            <a:avLst/>
          </a:prstGeom>
        </p:spPr>
      </p:pic>
      <p:pic>
        <p:nvPicPr>
          <p:cNvPr id="2051" name="Picture 10">
            <a:extLst>
              <a:ext uri="{FF2B5EF4-FFF2-40B4-BE49-F238E27FC236}">
                <a16:creationId xmlns:a16="http://schemas.microsoft.com/office/drawing/2014/main" id="{F9814DF3-A8EC-EDF3-191B-9267A3DCA97A}"/>
              </a:ext>
            </a:extLst>
          </p:cNvP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t="14861" b="33009"/>
          <a:stretch>
            <a:fillRect/>
          </a:stretch>
        </p:blipFill>
        <p:spPr bwMode="auto">
          <a:xfrm>
            <a:off x="9476466" y="6232878"/>
            <a:ext cx="1364791" cy="44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5247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20" r:id="rId1"/>
    <p:sldLayoutId id="2147483822"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35000"/>
          </a:blip>
          <a:srcRect l="5111" r="5110" b="-1"/>
          <a:stretch/>
        </p:blipFill>
        <p:spPr>
          <a:xfrm>
            <a:off x="0" y="0"/>
            <a:ext cx="12163839" cy="7015698"/>
          </a:xfrm>
          <a:prstGeom prst="rect">
            <a:avLst/>
          </a:prstGeom>
        </p:spPr>
      </p:pic>
      <p:sp>
        <p:nvSpPr>
          <p:cNvPr id="3" name="Title 5">
            <a:extLst>
              <a:ext uri="{FF2B5EF4-FFF2-40B4-BE49-F238E27FC236}">
                <a16:creationId xmlns:a16="http://schemas.microsoft.com/office/drawing/2014/main" id="{EA696F03-D31B-44E2-BF80-E245142A3860}"/>
              </a:ext>
            </a:extLst>
          </p:cNvPr>
          <p:cNvSpPr txBox="1">
            <a:spLocks/>
          </p:cNvSpPr>
          <p:nvPr/>
        </p:nvSpPr>
        <p:spPr>
          <a:xfrm>
            <a:off x="14080" y="1484784"/>
            <a:ext cx="12135678" cy="3492388"/>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fr-FR" altLang="en-US" sz="4000" b="1" kern="0" dirty="0">
                <a:latin typeface="Calibri" panose="020F0502020204030204" pitchFamily="34" charset="0"/>
                <a:cs typeface="Calibri" panose="020F0502020204030204" pitchFamily="34" charset="0"/>
              </a:rPr>
              <a:t>Supports de formation sur la surveillance active et la gestion des évènements indésirables des médicaments antituberculeux (</a:t>
            </a:r>
            <a:r>
              <a:rPr lang="fr-FR" altLang="en-US" sz="4000" b="1" kern="0" dirty="0" err="1">
                <a:latin typeface="Calibri" panose="020F0502020204030204" pitchFamily="34" charset="0"/>
                <a:cs typeface="Calibri" panose="020F0502020204030204" pitchFamily="34" charset="0"/>
              </a:rPr>
              <a:t>aDSM</a:t>
            </a:r>
            <a:r>
              <a:rPr lang="fr-FR" altLang="en-US" sz="4000" b="1" kern="0" dirty="0">
                <a:latin typeface="Calibri" panose="020F0502020204030204" pitchFamily="34" charset="0"/>
                <a:cs typeface="Calibri" panose="020F0502020204030204" pitchFamily="34" charset="0"/>
              </a:rPr>
              <a:t>)</a:t>
            </a:r>
          </a:p>
          <a:p>
            <a:r>
              <a:rPr lang="fr-FR" altLang="en-US" sz="4000" kern="0" dirty="0">
                <a:latin typeface="Calibri" panose="020F0502020204030204" pitchFamily="34" charset="0"/>
                <a:cs typeface="Calibri" panose="020F0502020204030204" pitchFamily="34" charset="0"/>
              </a:rPr>
              <a:t>2023</a:t>
            </a:r>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p:txBody>
      </p:sp>
      <p:pic>
        <p:nvPicPr>
          <p:cNvPr id="1025" name="Picture 10">
            <a:extLst>
              <a:ext uri="{FF2B5EF4-FFF2-40B4-BE49-F238E27FC236}">
                <a16:creationId xmlns:a16="http://schemas.microsoft.com/office/drawing/2014/main" id="{B2EFA185-9146-6C55-AB09-6CD0F88AE1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79971" y="4113076"/>
            <a:ext cx="3408726" cy="1112169"/>
          </a:xfrm>
          <a:prstGeom prst="rect">
            <a:avLst/>
          </a:prstGeom>
          <a:solidFill>
            <a:schemeClr val="bg1"/>
          </a:solidFill>
          <a:ln>
            <a:noFill/>
          </a:ln>
        </p:spPr>
      </p:pic>
      <p:pic>
        <p:nvPicPr>
          <p:cNvPr id="7" name="Picture 6">
            <a:extLst>
              <a:ext uri="{FF2B5EF4-FFF2-40B4-BE49-F238E27FC236}">
                <a16:creationId xmlns:a16="http://schemas.microsoft.com/office/drawing/2014/main" id="{6DE4AB56-47E4-6686-46FD-8548FC665F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5744" y="4113076"/>
            <a:ext cx="3070616" cy="1112169"/>
          </a:xfrm>
          <a:prstGeom prst="rect">
            <a:avLst/>
          </a:prstGeom>
          <a:ln>
            <a:noFill/>
          </a:ln>
        </p:spPr>
      </p:pic>
    </p:spTree>
    <p:extLst>
      <p:ext uri="{BB962C8B-B14F-4D97-AF65-F5344CB8AC3E}">
        <p14:creationId xmlns:p14="http://schemas.microsoft.com/office/powerpoint/2010/main" val="323949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B4C9AF9-19A2-5C41-4EA6-1B62B31F202C}"/>
              </a:ext>
            </a:extLst>
          </p:cNvPr>
          <p:cNvSpPr txBox="1">
            <a:spLocks noChangeArrowheads="1"/>
          </p:cNvSpPr>
          <p:nvPr/>
        </p:nvSpPr>
        <p:spPr bwMode="auto">
          <a:xfrm>
            <a:off x="1127125" y="65088"/>
            <a:ext cx="90011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en-US" sz="4400" b="1" dirty="0">
                <a:solidFill>
                  <a:srgbClr val="000000"/>
                </a:solidFill>
                <a:latin typeface="Calibri" panose="020F0502020204030204" pitchFamily="34" charset="0"/>
                <a:cs typeface="Calibri" panose="020F0502020204030204" pitchFamily="34" charset="0"/>
              </a:rPr>
              <a:t>Classification du niveau de relation</a:t>
            </a:r>
            <a:endParaRPr lang="en-US" altLang="en-US" sz="4400" b="1" dirty="0">
              <a:solidFill>
                <a:srgbClr val="000000"/>
              </a:solidFill>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503DA97F-9353-9CFA-FCA0-3F4FCB539CF7}"/>
              </a:ext>
            </a:extLst>
          </p:cNvPr>
          <p:cNvGraphicFramePr>
            <a:graphicFrameLocks noGrp="1"/>
          </p:cNvGraphicFramePr>
          <p:nvPr>
            <p:extLst>
              <p:ext uri="{D42A27DB-BD31-4B8C-83A1-F6EECF244321}">
                <p14:modId xmlns:p14="http://schemas.microsoft.com/office/powerpoint/2010/main" val="3697184609"/>
              </p:ext>
            </p:extLst>
          </p:nvPr>
        </p:nvGraphicFramePr>
        <p:xfrm>
          <a:off x="515937" y="1052736"/>
          <a:ext cx="11160126" cy="5030555"/>
        </p:xfrm>
        <a:graphic>
          <a:graphicData uri="http://schemas.openxmlformats.org/drawingml/2006/table">
            <a:tbl>
              <a:tblPr firstRow="1" bandRow="1">
                <a:tableStyleId>{5C22544A-7EE6-4342-B048-85BDC9FD1C3A}</a:tableStyleId>
              </a:tblPr>
              <a:tblGrid>
                <a:gridCol w="1944022">
                  <a:extLst>
                    <a:ext uri="{9D8B030D-6E8A-4147-A177-3AD203B41FA5}">
                      <a16:colId xmlns:a16="http://schemas.microsoft.com/office/drawing/2014/main" val="20000"/>
                    </a:ext>
                  </a:extLst>
                </a:gridCol>
                <a:gridCol w="1619816">
                  <a:extLst>
                    <a:ext uri="{9D8B030D-6E8A-4147-A177-3AD203B41FA5}">
                      <a16:colId xmlns:a16="http://schemas.microsoft.com/office/drawing/2014/main" val="20001"/>
                    </a:ext>
                  </a:extLst>
                </a:gridCol>
                <a:gridCol w="1188216">
                  <a:extLst>
                    <a:ext uri="{9D8B030D-6E8A-4147-A177-3AD203B41FA5}">
                      <a16:colId xmlns:a16="http://schemas.microsoft.com/office/drawing/2014/main" val="20002"/>
                    </a:ext>
                  </a:extLst>
                </a:gridCol>
                <a:gridCol w="1584018">
                  <a:extLst>
                    <a:ext uri="{9D8B030D-6E8A-4147-A177-3AD203B41FA5}">
                      <a16:colId xmlns:a16="http://schemas.microsoft.com/office/drawing/2014/main" val="20003"/>
                    </a:ext>
                  </a:extLst>
                </a:gridCol>
                <a:gridCol w="1800020">
                  <a:extLst>
                    <a:ext uri="{9D8B030D-6E8A-4147-A177-3AD203B41FA5}">
                      <a16:colId xmlns:a16="http://schemas.microsoft.com/office/drawing/2014/main" val="20004"/>
                    </a:ext>
                  </a:extLst>
                </a:gridCol>
                <a:gridCol w="3024034">
                  <a:extLst>
                    <a:ext uri="{9D8B030D-6E8A-4147-A177-3AD203B41FA5}">
                      <a16:colId xmlns:a16="http://schemas.microsoft.com/office/drawing/2014/main" val="20005"/>
                    </a:ext>
                  </a:extLst>
                </a:gridCol>
              </a:tblGrid>
              <a:tr h="868511">
                <a:tc>
                  <a:txBody>
                    <a:bodyPr/>
                    <a:lstStyle/>
                    <a:p>
                      <a:r>
                        <a:rPr lang="en-US" sz="2000" b="1" i="1" kern="1200" noProof="0" dirty="0" err="1">
                          <a:solidFill>
                            <a:schemeClr val="tx1">
                              <a:lumMod val="95000"/>
                              <a:lumOff val="5000"/>
                            </a:schemeClr>
                          </a:solidFill>
                          <a:latin typeface="Calibri" panose="020F0502020204030204" pitchFamily="34" charset="0"/>
                          <a:ea typeface="+mn-ea"/>
                          <a:cs typeface="Calibri" panose="020F0502020204030204" pitchFamily="34" charset="0"/>
                        </a:rPr>
                        <a:t>Niveau</a:t>
                      </a:r>
                      <a:endParaRPr lang="en-US" sz="2000" b="1" i="1" kern="1200" noProof="0" dirty="0">
                        <a:solidFill>
                          <a:schemeClr val="tx1">
                            <a:lumMod val="95000"/>
                            <a:lumOff val="5000"/>
                          </a:schemeClr>
                        </a:solidFill>
                        <a:latin typeface="Calibri" panose="020F0502020204030204" pitchFamily="34" charset="0"/>
                        <a:ea typeface="+mn-ea"/>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lang="fr-FR" sz="1600" i="1" noProof="0" dirty="0">
                          <a:solidFill>
                            <a:schemeClr val="tx1">
                              <a:lumMod val="95000"/>
                              <a:lumOff val="5000"/>
                            </a:schemeClr>
                          </a:solidFill>
                          <a:latin typeface="Calibri" panose="020F0502020204030204" pitchFamily="34" charset="0"/>
                          <a:cs typeface="Calibri" panose="020F0502020204030204" pitchFamily="34" charset="0"/>
                        </a:rPr>
                        <a:t>Le délai avant l'événement est-il plausible ?</a:t>
                      </a:r>
                      <a:endParaRPr lang="en-US" sz="1600" i="1" noProof="0" dirty="0">
                        <a:solidFill>
                          <a:schemeClr val="tx1">
                            <a:lumMod val="95000"/>
                            <a:lumOff val="5000"/>
                          </a:schemeClr>
                        </a:solidFill>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lang="en-US" sz="1600" i="1" noProof="0" dirty="0" err="1">
                          <a:solidFill>
                            <a:schemeClr val="tx1">
                              <a:lumMod val="95000"/>
                              <a:lumOff val="5000"/>
                            </a:schemeClr>
                          </a:solidFill>
                          <a:latin typeface="Calibri" panose="020F0502020204030204" pitchFamily="34" charset="0"/>
                          <a:cs typeface="Calibri" panose="020F0502020204030204" pitchFamily="34" charset="0"/>
                        </a:rPr>
                        <a:t>Autre</a:t>
                      </a:r>
                      <a:r>
                        <a:rPr lang="en-US" sz="1600" i="1" noProof="0" dirty="0">
                          <a:solidFill>
                            <a:schemeClr val="tx1">
                              <a:lumMod val="95000"/>
                              <a:lumOff val="5000"/>
                            </a:schemeClr>
                          </a:solidFill>
                          <a:latin typeface="Calibri" panose="020F0502020204030204" pitchFamily="34" charset="0"/>
                          <a:cs typeface="Calibri" panose="020F0502020204030204" pitchFamily="34" charset="0"/>
                        </a:rPr>
                        <a:t> explication </a:t>
                      </a:r>
                      <a:r>
                        <a:rPr lang="en-US" sz="1600" i="1" noProof="0" dirty="0" err="1">
                          <a:solidFill>
                            <a:schemeClr val="tx1">
                              <a:lumMod val="95000"/>
                              <a:lumOff val="5000"/>
                            </a:schemeClr>
                          </a:solidFill>
                          <a:latin typeface="Calibri" panose="020F0502020204030204" pitchFamily="34" charset="0"/>
                          <a:cs typeface="Calibri" panose="020F0502020204030204" pitchFamily="34" charset="0"/>
                        </a:rPr>
                        <a:t>exclue</a:t>
                      </a:r>
                      <a:r>
                        <a:rPr lang="en-US" sz="1600" i="1" noProof="0" dirty="0">
                          <a:solidFill>
                            <a:schemeClr val="tx1">
                              <a:lumMod val="95000"/>
                              <a:lumOff val="5000"/>
                            </a:schemeClr>
                          </a:solidFill>
                          <a:latin typeface="Calibri" panose="020F0502020204030204" pitchFamily="34" charset="0"/>
                          <a:cs typeface="Calibri" panose="020F0502020204030204" pitchFamily="34" charset="0"/>
                        </a:rPr>
                        <a:t> ?</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lang="en-US" sz="1600" i="1" noProof="0" dirty="0" err="1">
                          <a:solidFill>
                            <a:schemeClr val="tx1">
                              <a:lumMod val="95000"/>
                              <a:lumOff val="5000"/>
                            </a:schemeClr>
                          </a:solidFill>
                          <a:latin typeface="Calibri" panose="020F0502020204030204" pitchFamily="34" charset="0"/>
                          <a:cs typeface="Calibri" panose="020F0502020204030204" pitchFamily="34" charset="0"/>
                        </a:rPr>
                        <a:t>Récupération</a:t>
                      </a:r>
                      <a:r>
                        <a:rPr lang="en-US" sz="1600" i="1" noProof="0" dirty="0">
                          <a:solidFill>
                            <a:schemeClr val="tx1">
                              <a:lumMod val="95000"/>
                              <a:lumOff val="5000"/>
                            </a:schemeClr>
                          </a:solidFill>
                          <a:latin typeface="Calibri" panose="020F0502020204030204" pitchFamily="34" charset="0"/>
                          <a:cs typeface="Calibri" panose="020F0502020204030204" pitchFamily="34" charset="0"/>
                        </a:rPr>
                        <a:t> après le </a:t>
                      </a:r>
                      <a:r>
                        <a:rPr lang="en-US" sz="1600" i="1" noProof="0" dirty="0" err="1">
                          <a:solidFill>
                            <a:schemeClr val="tx1">
                              <a:lumMod val="95000"/>
                              <a:lumOff val="5000"/>
                            </a:schemeClr>
                          </a:solidFill>
                          <a:latin typeface="Calibri" panose="020F0502020204030204" pitchFamily="34" charset="0"/>
                          <a:cs typeface="Calibri" panose="020F0502020204030204" pitchFamily="34" charset="0"/>
                        </a:rPr>
                        <a:t>sevrage</a:t>
                      </a:r>
                      <a:r>
                        <a:rPr lang="en-US" sz="1600" i="1" noProof="0" dirty="0">
                          <a:solidFill>
                            <a:schemeClr val="tx1">
                              <a:lumMod val="95000"/>
                              <a:lumOff val="5000"/>
                            </a:schemeClr>
                          </a:solidFill>
                          <a:latin typeface="Calibri" panose="020F0502020204030204" pitchFamily="34" charset="0"/>
                          <a:cs typeface="Calibri" panose="020F0502020204030204" pitchFamily="34" charset="0"/>
                        </a:rPr>
                        <a:t> (</a:t>
                      </a:r>
                      <a:r>
                        <a:rPr lang="en-US" sz="1600" i="1" noProof="0" dirty="0" err="1">
                          <a:solidFill>
                            <a:schemeClr val="tx1">
                              <a:lumMod val="95000"/>
                              <a:lumOff val="5000"/>
                            </a:schemeClr>
                          </a:solidFill>
                          <a:latin typeface="Calibri" panose="020F0502020204030204" pitchFamily="34" charset="0"/>
                          <a:cs typeface="Calibri" panose="020F0502020204030204" pitchFamily="34" charset="0"/>
                        </a:rPr>
                        <a:t>retrait</a:t>
                      </a:r>
                      <a:r>
                        <a:rPr lang="en-US" sz="1600" i="1" noProof="0" dirty="0">
                          <a:solidFill>
                            <a:schemeClr val="tx1">
                              <a:lumMod val="95000"/>
                              <a:lumOff val="5000"/>
                            </a:schemeClr>
                          </a:solidFill>
                          <a:latin typeface="Calibri" panose="020F0502020204030204" pitchFamily="34" charset="0"/>
                          <a:cs typeface="Calibri" panose="020F0502020204030204" pitchFamily="34" charset="0"/>
                        </a:rPr>
                        <a:t>) ?</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lang="en-US" sz="1600" i="1" noProof="0" dirty="0" err="1">
                          <a:solidFill>
                            <a:schemeClr val="tx1">
                              <a:lumMod val="95000"/>
                              <a:lumOff val="5000"/>
                            </a:schemeClr>
                          </a:solidFill>
                          <a:latin typeface="Calibri" panose="020F0502020204030204" pitchFamily="34" charset="0"/>
                          <a:cs typeface="Calibri" panose="020F0502020204030204" pitchFamily="34" charset="0"/>
                        </a:rPr>
                        <a:t>Récidive</a:t>
                      </a:r>
                      <a:r>
                        <a:rPr lang="en-US" sz="1600" i="1" noProof="0" dirty="0">
                          <a:solidFill>
                            <a:schemeClr val="tx1">
                              <a:lumMod val="95000"/>
                              <a:lumOff val="5000"/>
                            </a:schemeClr>
                          </a:solidFill>
                          <a:latin typeface="Calibri" panose="020F0502020204030204" pitchFamily="34" charset="0"/>
                          <a:cs typeface="Calibri" panose="020F0502020204030204" pitchFamily="34" charset="0"/>
                        </a:rPr>
                        <a:t> après </a:t>
                      </a:r>
                      <a:r>
                        <a:rPr lang="en-US" sz="1600" i="1" noProof="0" dirty="0" err="1">
                          <a:solidFill>
                            <a:schemeClr val="tx1">
                              <a:lumMod val="95000"/>
                              <a:lumOff val="5000"/>
                            </a:schemeClr>
                          </a:solidFill>
                          <a:latin typeface="Calibri" panose="020F0502020204030204" pitchFamily="34" charset="0"/>
                          <a:cs typeface="Calibri" panose="020F0502020204030204" pitchFamily="34" charset="0"/>
                        </a:rPr>
                        <a:t>réadminis-tration</a:t>
                      </a:r>
                      <a:r>
                        <a:rPr lang="en-US" sz="1600" i="1" noProof="0" dirty="0">
                          <a:solidFill>
                            <a:schemeClr val="tx1">
                              <a:lumMod val="95000"/>
                              <a:lumOff val="5000"/>
                            </a:schemeClr>
                          </a:solidFill>
                          <a:latin typeface="Calibri" panose="020F0502020204030204" pitchFamily="34" charset="0"/>
                          <a:cs typeface="Calibri" panose="020F0502020204030204" pitchFamily="34" charset="0"/>
                        </a:rPr>
                        <a:t>?</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lang="fr-FR" sz="1600" b="1" i="1" noProof="0" dirty="0">
                          <a:solidFill>
                            <a:schemeClr val="tx1">
                              <a:lumMod val="95000"/>
                              <a:lumOff val="5000"/>
                            </a:schemeClr>
                          </a:solidFill>
                          <a:latin typeface="Calibri" panose="020F0502020204030204" pitchFamily="34" charset="0"/>
                          <a:cs typeface="Calibri" panose="020F0502020204030204" pitchFamily="34" charset="0"/>
                        </a:rPr>
                        <a:t>Remarques</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10000"/>
                  </a:ext>
                </a:extLst>
              </a:tr>
              <a:tr h="854862">
                <a:tc>
                  <a:txBody>
                    <a:bodyPr/>
                    <a:lstStyle/>
                    <a:p>
                      <a:pPr marL="0" marR="0">
                        <a:lnSpc>
                          <a:spcPts val="2400"/>
                        </a:lnSpc>
                        <a:spcBef>
                          <a:spcPts val="0"/>
                        </a:spcBef>
                        <a:spcAft>
                          <a:spcPts val="0"/>
                        </a:spcAft>
                      </a:pPr>
                      <a:r>
                        <a:rPr lang="en-US" sz="2000" b="1" i="1" dirty="0" err="1">
                          <a:effectLst/>
                          <a:latin typeface="Calibri" panose="020F0502020204030204" pitchFamily="34" charset="0"/>
                          <a:cs typeface="Calibri" panose="020F0502020204030204" pitchFamily="34" charset="0"/>
                        </a:rPr>
                        <a:t>Définitif</a:t>
                      </a:r>
                      <a:r>
                        <a:rPr lang="en-US" sz="2000" b="1" i="1" dirty="0">
                          <a:effectLst/>
                          <a:latin typeface="Calibri" panose="020F0502020204030204" pitchFamily="34" charset="0"/>
                          <a:cs typeface="Calibri" panose="020F0502020204030204" pitchFamily="34" charset="0"/>
                        </a:rPr>
                        <a:t> / certain</a:t>
                      </a:r>
                      <a:endParaRPr lang="en-US" sz="2000" b="1" i="1" dirty="0">
                        <a:effectLst/>
                        <a:latin typeface="Calibri" panose="020F0502020204030204" pitchFamily="34" charset="0"/>
                        <a:ea typeface="Times New Roman"/>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err="1">
                          <a:latin typeface="Calibri" panose="020F0502020204030204" pitchFamily="34" charset="0"/>
                          <a:cs typeface="Calibri" panose="020F0502020204030204" pitchFamily="34" charset="0"/>
                        </a:rPr>
                        <a:t>Oui</a:t>
                      </a:r>
                      <a:endParaRPr lang="en-US" sz="18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err="1">
                          <a:latin typeface="Calibri" panose="020F0502020204030204" pitchFamily="34" charset="0"/>
                          <a:cs typeface="Calibri" panose="020F0502020204030204" pitchFamily="34" charset="0"/>
                        </a:rPr>
                        <a:t>Oui</a:t>
                      </a:r>
                      <a:endParaRPr lang="en-US" sz="18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err="1">
                          <a:latin typeface="Calibri" panose="020F0502020204030204" pitchFamily="34" charset="0"/>
                          <a:cs typeface="Calibri" panose="020F0502020204030204" pitchFamily="34" charset="0"/>
                        </a:rPr>
                        <a:t>Oui</a:t>
                      </a:r>
                      <a:endParaRPr lang="en-US" sz="18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err="1">
                          <a:latin typeface="Calibri" panose="020F0502020204030204" pitchFamily="34" charset="0"/>
                          <a:cs typeface="Calibri" panose="020F0502020204030204" pitchFamily="34" charset="0"/>
                        </a:rPr>
                        <a:t>Oui</a:t>
                      </a:r>
                      <a:endParaRPr lang="en-US" sz="18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noProof="0" dirty="0">
                          <a:latin typeface="Calibri" panose="020F0502020204030204" pitchFamily="34" charset="0"/>
                          <a:cs typeface="Calibri" panose="020F0502020204030204" pitchFamily="34" charset="0"/>
                        </a:rPr>
                        <a:t>La reprise du traitement n'est pas nécessaire en cas de réaction anaphylactique. </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1282">
                <a:tc>
                  <a:txBody>
                    <a:bodyPr/>
                    <a:lstStyle/>
                    <a:p>
                      <a:pPr marL="0" marR="0">
                        <a:lnSpc>
                          <a:spcPts val="2400"/>
                        </a:lnSpc>
                        <a:spcBef>
                          <a:spcPts val="0"/>
                        </a:spcBef>
                        <a:spcAft>
                          <a:spcPts val="0"/>
                        </a:spcAft>
                      </a:pPr>
                      <a:r>
                        <a:rPr lang="en-US" sz="2000" b="1" i="1" dirty="0">
                          <a:effectLst/>
                          <a:latin typeface="Calibri" panose="020F0502020204030204" pitchFamily="34" charset="0"/>
                          <a:cs typeface="Calibri" panose="020F0502020204030204" pitchFamily="34" charset="0"/>
                        </a:rPr>
                        <a:t>Probable </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err="1">
                          <a:latin typeface="Calibri" panose="020F0502020204030204" pitchFamily="34" charset="0"/>
                          <a:cs typeface="Calibri" panose="020F0502020204030204" pitchFamily="34" charset="0"/>
                        </a:rPr>
                        <a:t>Oui</a:t>
                      </a:r>
                      <a:endParaRPr lang="en-US" sz="18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err="1">
                          <a:latin typeface="Calibri" panose="020F0502020204030204" pitchFamily="34" charset="0"/>
                          <a:cs typeface="Calibri" panose="020F0502020204030204" pitchFamily="34" charset="0"/>
                        </a:rPr>
                        <a:t>Oui</a:t>
                      </a:r>
                      <a:endParaRPr lang="en-US" sz="18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err="1">
                          <a:latin typeface="Calibri" panose="020F0502020204030204" pitchFamily="34" charset="0"/>
                          <a:cs typeface="Calibri" panose="020F0502020204030204" pitchFamily="34" charset="0"/>
                        </a:rPr>
                        <a:t>Oui</a:t>
                      </a:r>
                      <a:endParaRPr lang="en-US" sz="18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Non </a:t>
                      </a:r>
                      <a:r>
                        <a:rPr lang="en-US" sz="1800" noProof="0" dirty="0" err="1">
                          <a:latin typeface="Calibri" panose="020F0502020204030204" pitchFamily="34" charset="0"/>
                          <a:cs typeface="Calibri" panose="020F0502020204030204" pitchFamily="34" charset="0"/>
                        </a:rPr>
                        <a:t>ou</a:t>
                      </a:r>
                      <a:r>
                        <a:rPr lang="en-US" sz="1800" noProof="0" dirty="0">
                          <a:latin typeface="Calibri" panose="020F0502020204030204" pitchFamily="34" charset="0"/>
                          <a:cs typeface="Calibri" panose="020F0502020204030204" pitchFamily="34" charset="0"/>
                        </a:rPr>
                        <a:t> ?</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noProof="0" dirty="0">
                          <a:solidFill>
                            <a:schemeClr val="tx1">
                              <a:lumMod val="95000"/>
                              <a:lumOff val="5000"/>
                            </a:schemeClr>
                          </a:solidFill>
                          <a:latin typeface="Calibri" panose="020F0502020204030204" pitchFamily="34" charset="0"/>
                          <a:cs typeface="Calibri" panose="020F0502020204030204" pitchFamily="34" charset="0"/>
                        </a:rPr>
                        <a:t>Possible</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err="1">
                          <a:latin typeface="Calibri" panose="020F0502020204030204" pitchFamily="34" charset="0"/>
                          <a:cs typeface="Calibri" panose="020F0502020204030204" pitchFamily="34" charset="0"/>
                        </a:rPr>
                        <a:t>Oui</a:t>
                      </a:r>
                      <a:endParaRPr lang="en-US" sz="18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Non </a:t>
                      </a:r>
                      <a:r>
                        <a:rPr lang="en-US" sz="1800" noProof="0" dirty="0" err="1">
                          <a:latin typeface="Calibri" panose="020F0502020204030204" pitchFamily="34" charset="0"/>
                          <a:cs typeface="Calibri" panose="020F0502020204030204" pitchFamily="34" charset="0"/>
                        </a:rPr>
                        <a:t>ou</a:t>
                      </a:r>
                      <a:r>
                        <a:rPr lang="en-US" sz="1800" noProof="0" dirty="0">
                          <a:latin typeface="Calibri" panose="020F0502020204030204" pitchFamily="34" charset="0"/>
                          <a:cs typeface="Calibri" panose="020F0502020204030204" pitchFamily="34" charset="0"/>
                        </a:rPr>
                        <a:t> ?</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noProof="0" dirty="0">
                          <a:latin typeface="Calibri" panose="020F0502020204030204" pitchFamily="34" charset="0"/>
                          <a:cs typeface="Calibri" panose="020F0502020204030204" pitchFamily="34" charset="0"/>
                        </a:rPr>
                        <a:t>Non </a:t>
                      </a:r>
                      <a:r>
                        <a:rPr lang="en-US" sz="1800" noProof="0" dirty="0" err="1">
                          <a:latin typeface="Calibri" panose="020F0502020204030204" pitchFamily="34" charset="0"/>
                          <a:cs typeface="Calibri" panose="020F0502020204030204" pitchFamily="34" charset="0"/>
                        </a:rPr>
                        <a:t>ou</a:t>
                      </a:r>
                      <a:r>
                        <a:rPr lang="en-US" sz="1800" noProof="0" dirty="0">
                          <a:latin typeface="Calibri" panose="020F0502020204030204" pitchFamily="34" charset="0"/>
                          <a:cs typeface="Calibri" panose="020F0502020204030204" pitchFamily="34" charset="0"/>
                        </a:rPr>
                        <a:t> ?</a:t>
                      </a:r>
                    </a:p>
                    <a:p>
                      <a:pPr algn="ctr"/>
                      <a:endParaRPr lang="en-US" sz="18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84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noProof="0" dirty="0" err="1">
                          <a:solidFill>
                            <a:schemeClr val="tx1">
                              <a:lumMod val="95000"/>
                              <a:lumOff val="5000"/>
                            </a:schemeClr>
                          </a:solidFill>
                          <a:latin typeface="Calibri" panose="020F0502020204030204" pitchFamily="34" charset="0"/>
                          <a:cs typeface="Calibri" panose="020F0502020204030204" pitchFamily="34" charset="0"/>
                        </a:rPr>
                        <a:t>Peu</a:t>
                      </a:r>
                      <a:r>
                        <a:rPr lang="en-US" sz="2000" b="1" i="1" noProof="0" dirty="0">
                          <a:solidFill>
                            <a:schemeClr val="tx1">
                              <a:lumMod val="95000"/>
                              <a:lumOff val="5000"/>
                            </a:schemeClr>
                          </a:solidFill>
                          <a:latin typeface="Calibri" panose="020F0502020204030204" pitchFamily="34" charset="0"/>
                          <a:cs typeface="Calibri" panose="020F0502020204030204" pitchFamily="34" charset="0"/>
                        </a:rPr>
                        <a:t> probable</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Non</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Non </a:t>
                      </a:r>
                      <a:r>
                        <a:rPr lang="en-US" sz="1800" noProof="0" dirty="0" err="1">
                          <a:latin typeface="Calibri" panose="020F0502020204030204" pitchFamily="34" charset="0"/>
                          <a:cs typeface="Calibri" panose="020F0502020204030204" pitchFamily="34" charset="0"/>
                        </a:rPr>
                        <a:t>ou</a:t>
                      </a:r>
                      <a:r>
                        <a:rPr lang="en-US" sz="1800" noProof="0" dirty="0">
                          <a:latin typeface="Calibri" panose="020F0502020204030204" pitchFamily="34" charset="0"/>
                          <a:cs typeface="Calibri" panose="020F0502020204030204" pitchFamily="34" charset="0"/>
                        </a:rPr>
                        <a:t> ?</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Non</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noProof="0" dirty="0">
                          <a:latin typeface="Calibri" panose="020F0502020204030204" pitchFamily="34" charset="0"/>
                          <a:cs typeface="Calibri" panose="020F0502020204030204" pitchFamily="34" charset="0"/>
                        </a:rPr>
                        <a:t>Non </a:t>
                      </a:r>
                      <a:r>
                        <a:rPr lang="en-US" sz="1800" noProof="0" dirty="0" err="1">
                          <a:latin typeface="Calibri" panose="020F0502020204030204" pitchFamily="34" charset="0"/>
                          <a:cs typeface="Calibri" panose="020F0502020204030204" pitchFamily="34" charset="0"/>
                        </a:rPr>
                        <a:t>ou</a:t>
                      </a:r>
                      <a:r>
                        <a:rPr lang="en-US" sz="1800" noProof="0" dirty="0">
                          <a:latin typeface="Calibri" panose="020F0502020204030204" pitchFamily="34" charset="0"/>
                          <a:cs typeface="Calibri" panose="020F0502020204030204" pitchFamily="34" charset="0"/>
                        </a:rPr>
                        <a:t> ?</a:t>
                      </a:r>
                    </a:p>
                    <a:p>
                      <a:pPr algn="ctr"/>
                      <a:endParaRPr lang="en-US" sz="18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noProof="0" dirty="0">
                          <a:latin typeface="Calibri" panose="020F0502020204030204" pitchFamily="34" charset="0"/>
                          <a:cs typeface="Calibri" panose="020F0502020204030204" pitchFamily="34" charset="0"/>
                        </a:rPr>
                        <a:t>Révélateur </a:t>
                      </a:r>
                      <a:r>
                        <a:rPr lang="fr-FR" sz="1400" baseline="0" noProof="0" dirty="0">
                          <a:latin typeface="Calibri" panose="020F0502020204030204" pitchFamily="34" charset="0"/>
                          <a:cs typeface="Calibri" panose="020F0502020204030204" pitchFamily="34" charset="0"/>
                        </a:rPr>
                        <a:t>si l’</a:t>
                      </a:r>
                      <a:r>
                        <a:rPr lang="fr-FR" sz="1400" noProof="0" dirty="0">
                          <a:latin typeface="Calibri" panose="020F0502020204030204" pitchFamily="34" charset="0"/>
                          <a:cs typeface="Calibri" panose="020F0502020204030204" pitchFamily="34" charset="0"/>
                        </a:rPr>
                        <a:t>événement se</a:t>
                      </a:r>
                      <a:r>
                        <a:rPr lang="fr-FR" sz="1400" baseline="0" noProof="0" dirty="0">
                          <a:latin typeface="Calibri" panose="020F0502020204030204" pitchFamily="34" charset="0"/>
                          <a:cs typeface="Calibri" panose="020F0502020204030204" pitchFamily="34" charset="0"/>
                        </a:rPr>
                        <a:t> </a:t>
                      </a:r>
                      <a:r>
                        <a:rPr lang="fr-FR" sz="1400" noProof="0" dirty="0">
                          <a:latin typeface="Calibri" panose="020F0502020204030204" pitchFamily="34" charset="0"/>
                          <a:cs typeface="Calibri" panose="020F0502020204030204" pitchFamily="34" charset="0"/>
                        </a:rPr>
                        <a:t>résout malgré une exposition poursuivie</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36171">
                <a:tc>
                  <a:txBody>
                    <a:bodyPr/>
                    <a:lstStyle/>
                    <a:p>
                      <a:pPr marL="0" marR="0">
                        <a:lnSpc>
                          <a:spcPts val="2400"/>
                        </a:lnSpc>
                        <a:spcBef>
                          <a:spcPts val="0"/>
                        </a:spcBef>
                        <a:spcAft>
                          <a:spcPts val="0"/>
                        </a:spcAft>
                      </a:pPr>
                      <a:r>
                        <a:rPr lang="en-US" sz="2000" b="1" i="1" dirty="0">
                          <a:effectLst/>
                          <a:latin typeface="Calibri" panose="020F0502020204030204" pitchFamily="34" charset="0"/>
                          <a:cs typeface="Calibri" panose="020F0502020204030204" pitchFamily="34" charset="0"/>
                        </a:rPr>
                        <a:t>Sans rapport (pas de lien)</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No</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No </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No</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noProof="0" dirty="0">
                          <a:latin typeface="Calibri" panose="020F0502020204030204" pitchFamily="34" charset="0"/>
                          <a:cs typeface="Calibri" panose="020F0502020204030204" pitchFamily="34" charset="0"/>
                        </a:rPr>
                        <a:t>No</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884676">
                <a:tc>
                  <a:txBody>
                    <a:bodyPr/>
                    <a:lstStyle/>
                    <a:p>
                      <a:pPr marL="0" marR="0">
                        <a:lnSpc>
                          <a:spcPts val="2400"/>
                        </a:lnSpc>
                        <a:spcBef>
                          <a:spcPts val="0"/>
                        </a:spcBef>
                        <a:spcAft>
                          <a:spcPts val="0"/>
                        </a:spcAft>
                      </a:pPr>
                      <a:r>
                        <a:rPr lang="en-US" sz="2000" b="1" i="1" dirty="0" err="1">
                          <a:effectLst/>
                          <a:latin typeface="Calibri" panose="020F0502020204030204" pitchFamily="34" charset="0"/>
                          <a:cs typeface="Calibri" panose="020F0502020204030204" pitchFamily="34" charset="0"/>
                        </a:rPr>
                        <a:t>Inclassable</a:t>
                      </a:r>
                      <a:endParaRPr lang="en-US" sz="2000" b="1" i="1" dirty="0">
                        <a:effectLst/>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b="0" dirty="0">
                          <a:effectLst/>
                          <a:latin typeface="Calibri" panose="020F0502020204030204" pitchFamily="34" charset="0"/>
                          <a:cs typeface="Calibri" panose="020F0502020204030204" pitchFamily="34" charset="0"/>
                        </a:rPr>
                        <a:t>Informations </a:t>
                      </a:r>
                      <a:r>
                        <a:rPr lang="fr-FR" sz="1400" b="1" dirty="0">
                          <a:effectLst/>
                          <a:latin typeface="Calibri" panose="020F0502020204030204" pitchFamily="34" charset="0"/>
                          <a:cs typeface="Calibri" panose="020F0502020204030204" pitchFamily="34" charset="0"/>
                        </a:rPr>
                        <a:t>insuffisantes </a:t>
                      </a:r>
                      <a:r>
                        <a:rPr lang="fr-FR" sz="1400" b="0" dirty="0">
                          <a:effectLst/>
                          <a:latin typeface="Calibri" panose="020F0502020204030204" pitchFamily="34" charset="0"/>
                          <a:cs typeface="Calibri" panose="020F0502020204030204" pitchFamily="34" charset="0"/>
                        </a:rPr>
                        <a:t>sur les effets indésirables pour permettre une évaluation de la causalité</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37E4FC1-3BEB-F467-44CA-8397D13B2950}"/>
              </a:ext>
            </a:extLst>
          </p:cNvPr>
          <p:cNvSpPr txBox="1">
            <a:spLocks noChangeArrowheads="1"/>
          </p:cNvSpPr>
          <p:nvPr/>
        </p:nvSpPr>
        <p:spPr bwMode="auto">
          <a:xfrm>
            <a:off x="736120" y="30469"/>
            <a:ext cx="1087397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en-US" sz="4400" b="1" dirty="0">
                <a:solidFill>
                  <a:srgbClr val="000000"/>
                </a:solidFill>
                <a:latin typeface="Calibri" panose="020F0502020204030204" pitchFamily="34" charset="0"/>
                <a:cs typeface="Calibri" panose="020F0502020204030204" pitchFamily="34" charset="0"/>
              </a:rPr>
              <a:t>Inférence sur le degré (qualité) de la relation</a:t>
            </a:r>
          </a:p>
        </p:txBody>
      </p:sp>
      <p:graphicFrame>
        <p:nvGraphicFramePr>
          <p:cNvPr id="6" name="Table 5">
            <a:extLst>
              <a:ext uri="{FF2B5EF4-FFF2-40B4-BE49-F238E27FC236}">
                <a16:creationId xmlns:a16="http://schemas.microsoft.com/office/drawing/2014/main" id="{B780A9E1-2615-3C8C-C8D7-8358C5F85B3E}"/>
              </a:ext>
            </a:extLst>
          </p:cNvPr>
          <p:cNvGraphicFramePr>
            <a:graphicFrameLocks noGrp="1"/>
          </p:cNvGraphicFramePr>
          <p:nvPr>
            <p:extLst>
              <p:ext uri="{D42A27DB-BD31-4B8C-83A1-F6EECF244321}">
                <p14:modId xmlns:p14="http://schemas.microsoft.com/office/powerpoint/2010/main" val="3605135309"/>
              </p:ext>
            </p:extLst>
          </p:nvPr>
        </p:nvGraphicFramePr>
        <p:xfrm>
          <a:off x="731837" y="1196752"/>
          <a:ext cx="10728325" cy="5610884"/>
        </p:xfrm>
        <a:graphic>
          <a:graphicData uri="http://schemas.openxmlformats.org/drawingml/2006/table">
            <a:tbl>
              <a:tblPr>
                <a:tableStyleId>{5C22544A-7EE6-4342-B048-85BDC9FD1C3A}</a:tableStyleId>
              </a:tblPr>
              <a:tblGrid>
                <a:gridCol w="2469945">
                  <a:extLst>
                    <a:ext uri="{9D8B030D-6E8A-4147-A177-3AD203B41FA5}">
                      <a16:colId xmlns:a16="http://schemas.microsoft.com/office/drawing/2014/main" val="20000"/>
                    </a:ext>
                  </a:extLst>
                </a:gridCol>
                <a:gridCol w="8258380">
                  <a:extLst>
                    <a:ext uri="{9D8B030D-6E8A-4147-A177-3AD203B41FA5}">
                      <a16:colId xmlns:a16="http://schemas.microsoft.com/office/drawing/2014/main" val="20001"/>
                    </a:ext>
                  </a:extLst>
                </a:gridCol>
              </a:tblGrid>
              <a:tr h="316023">
                <a:tc>
                  <a:txBody>
                    <a:bodyPr/>
                    <a:lstStyle/>
                    <a:p>
                      <a:pPr marL="0" marR="0">
                        <a:lnSpc>
                          <a:spcPts val="2400"/>
                        </a:lnSpc>
                        <a:spcBef>
                          <a:spcPts val="0"/>
                        </a:spcBef>
                        <a:spcAft>
                          <a:spcPts val="0"/>
                        </a:spcAft>
                      </a:pPr>
                      <a:r>
                        <a:rPr lang="en-US" sz="2000" b="1" i="1" dirty="0" err="1">
                          <a:effectLst/>
                          <a:latin typeface="Calibri" panose="020F0502020204030204" pitchFamily="34" charset="0"/>
                          <a:cs typeface="Calibri" panose="020F0502020204030204" pitchFamily="34" charset="0"/>
                        </a:rPr>
                        <a:t>Catégorie</a:t>
                      </a:r>
                      <a:endParaRPr lang="en-US" sz="2000" b="1" i="1" dirty="0">
                        <a:effectLst/>
                        <a:latin typeface="Calibri" panose="020F0502020204030204" pitchFamily="34" charset="0"/>
                        <a:cs typeface="Calibri" panose="020F0502020204030204" pitchFamily="34" charset="0"/>
                      </a:endParaRPr>
                    </a:p>
                  </a:txBody>
                  <a:tcPr marL="76197" marR="76197" marT="0" marB="0"/>
                </a:tc>
                <a:tc>
                  <a:txBody>
                    <a:bodyPr/>
                    <a:lstStyle/>
                    <a:p>
                      <a:pPr marL="0" marR="0">
                        <a:lnSpc>
                          <a:spcPts val="2400"/>
                        </a:lnSpc>
                        <a:spcBef>
                          <a:spcPts val="0"/>
                        </a:spcBef>
                        <a:spcAft>
                          <a:spcPts val="0"/>
                        </a:spcAft>
                      </a:pPr>
                      <a:r>
                        <a:rPr lang="en-US" sz="2000" b="1" i="1" dirty="0">
                          <a:effectLst/>
                          <a:latin typeface="Calibri" panose="020F0502020204030204" pitchFamily="34" charset="0"/>
                          <a:cs typeface="Calibri" panose="020F0502020204030204" pitchFamily="34" charset="0"/>
                        </a:rPr>
                        <a:t>Definition</a:t>
                      </a:r>
                      <a:endParaRPr lang="en-US" sz="2000" b="1" i="1" dirty="0">
                        <a:effectLst/>
                        <a:latin typeface="Calibri" panose="020F0502020204030204" pitchFamily="34" charset="0"/>
                        <a:ea typeface="Times New Roman"/>
                        <a:cs typeface="Calibri" panose="020F0502020204030204" pitchFamily="34" charset="0"/>
                      </a:endParaRPr>
                    </a:p>
                  </a:txBody>
                  <a:tcPr marL="76197" marR="76197" marT="0" marB="0"/>
                </a:tc>
                <a:extLst>
                  <a:ext uri="{0D108BD9-81ED-4DB2-BD59-A6C34878D82A}">
                    <a16:rowId xmlns:a16="http://schemas.microsoft.com/office/drawing/2014/main" val="10000"/>
                  </a:ext>
                </a:extLst>
              </a:tr>
              <a:tr h="609714">
                <a:tc>
                  <a:txBody>
                    <a:bodyPr/>
                    <a:lstStyle/>
                    <a:p>
                      <a:pPr marL="0" marR="0">
                        <a:lnSpc>
                          <a:spcPts val="2400"/>
                        </a:lnSpc>
                        <a:spcBef>
                          <a:spcPts val="0"/>
                        </a:spcBef>
                        <a:spcAft>
                          <a:spcPts val="0"/>
                        </a:spcAft>
                      </a:pPr>
                      <a:r>
                        <a:rPr lang="en-US" sz="1800" b="1" i="1" dirty="0" err="1">
                          <a:effectLst/>
                          <a:latin typeface="Calibri" panose="020F0502020204030204" pitchFamily="34" charset="0"/>
                          <a:cs typeface="Calibri" panose="020F0502020204030204" pitchFamily="34" charset="0"/>
                        </a:rPr>
                        <a:t>Définitif</a:t>
                      </a:r>
                      <a:r>
                        <a:rPr lang="en-US" sz="1800" b="1" i="1" dirty="0">
                          <a:effectLst/>
                          <a:latin typeface="Calibri" panose="020F0502020204030204" pitchFamily="34" charset="0"/>
                          <a:cs typeface="Calibri" panose="020F0502020204030204" pitchFamily="34" charset="0"/>
                        </a:rPr>
                        <a:t> / certain</a:t>
                      </a:r>
                      <a:endParaRPr lang="en-US" sz="1800" b="1" i="1" dirty="0">
                        <a:effectLst/>
                        <a:latin typeface="Calibri" panose="020F0502020204030204" pitchFamily="34" charset="0"/>
                        <a:ea typeface="Times New Roman"/>
                        <a:cs typeface="Calibri" panose="020F0502020204030204" pitchFamily="34" charset="0"/>
                      </a:endParaRPr>
                    </a:p>
                  </a:txBody>
                  <a:tcPr marL="91435" marR="91435" marT="45724" marB="45724"/>
                </a:tc>
                <a:tc>
                  <a:txBody>
                    <a:bodyPr/>
                    <a:lstStyle/>
                    <a:p>
                      <a:pPr marL="0" marR="0">
                        <a:lnSpc>
                          <a:spcPts val="2400"/>
                        </a:lnSpc>
                        <a:spcBef>
                          <a:spcPts val="0"/>
                        </a:spcBef>
                        <a:spcAft>
                          <a:spcPts val="0"/>
                        </a:spcAft>
                      </a:pPr>
                      <a:r>
                        <a:rPr lang="fr-FR" sz="1600" b="0" dirty="0">
                          <a:effectLst/>
                          <a:latin typeface="Calibri" panose="020F0502020204030204" pitchFamily="34" charset="0"/>
                          <a:cs typeface="Calibri" panose="020F0502020204030204" pitchFamily="34" charset="0"/>
                        </a:rPr>
                        <a:t>Il existe des </a:t>
                      </a:r>
                      <a:r>
                        <a:rPr lang="fr-FR" sz="1600" b="1" dirty="0">
                          <a:effectLst/>
                          <a:latin typeface="Calibri" panose="020F0502020204030204" pitchFamily="34" charset="0"/>
                          <a:cs typeface="Calibri" panose="020F0502020204030204" pitchFamily="34" charset="0"/>
                        </a:rPr>
                        <a:t>données clairs </a:t>
                      </a:r>
                      <a:r>
                        <a:rPr lang="fr-FR" sz="1600" b="0" dirty="0">
                          <a:effectLst/>
                          <a:latin typeface="Calibri" panose="020F0502020204030204" pitchFamily="34" charset="0"/>
                          <a:cs typeface="Calibri" panose="020F0502020204030204" pitchFamily="34" charset="0"/>
                        </a:rPr>
                        <a:t>suggérant une relation de cause à effet et d'autres facteurs contributifs possibles peuvent être écartés.</a:t>
                      </a:r>
                    </a:p>
                  </a:txBody>
                  <a:tcPr marL="76197" marR="76197" marT="0" marB="0"/>
                </a:tc>
                <a:extLst>
                  <a:ext uri="{0D108BD9-81ED-4DB2-BD59-A6C34878D82A}">
                    <a16:rowId xmlns:a16="http://schemas.microsoft.com/office/drawing/2014/main" val="10001"/>
                  </a:ext>
                </a:extLst>
              </a:tr>
              <a:tr h="646721">
                <a:tc>
                  <a:txBody>
                    <a:bodyPr/>
                    <a:lstStyle/>
                    <a:p>
                      <a:pPr marL="0" marR="0">
                        <a:lnSpc>
                          <a:spcPts val="2400"/>
                        </a:lnSpc>
                        <a:spcBef>
                          <a:spcPts val="0"/>
                        </a:spcBef>
                        <a:spcAft>
                          <a:spcPts val="0"/>
                        </a:spcAft>
                      </a:pPr>
                      <a:r>
                        <a:rPr lang="en-US" sz="1800" b="1" i="1" dirty="0">
                          <a:effectLst/>
                          <a:latin typeface="Calibri" panose="020F0502020204030204" pitchFamily="34" charset="0"/>
                          <a:cs typeface="Calibri" panose="020F0502020204030204" pitchFamily="34" charset="0"/>
                        </a:rPr>
                        <a:t>Probable </a:t>
                      </a:r>
                    </a:p>
                  </a:txBody>
                  <a:tcPr marL="91435" marR="91435" marT="45724" marB="45724"/>
                </a:tc>
                <a:tc>
                  <a:txBody>
                    <a:bodyPr/>
                    <a:lstStyle/>
                    <a:p>
                      <a:pPr marL="0" marR="0">
                        <a:lnSpc>
                          <a:spcPts val="2400"/>
                        </a:lnSpc>
                        <a:spcBef>
                          <a:spcPts val="0"/>
                        </a:spcBef>
                        <a:spcAft>
                          <a:spcPts val="0"/>
                        </a:spcAft>
                      </a:pPr>
                      <a:r>
                        <a:rPr lang="fr-FR" sz="1600" kern="1200" dirty="0">
                          <a:solidFill>
                            <a:schemeClr val="dk1"/>
                          </a:solidFill>
                          <a:effectLst/>
                          <a:latin typeface="Calibri" panose="020F0502020204030204" pitchFamily="34" charset="0"/>
                          <a:ea typeface="+mn-ea"/>
                          <a:cs typeface="Calibri" panose="020F0502020204030204" pitchFamily="34" charset="0"/>
                        </a:rPr>
                        <a:t>Il existe des données suggérant une relation de cause à effet </a:t>
                      </a:r>
                      <a:r>
                        <a:rPr lang="fr-FR" sz="1600" b="1" kern="1200" dirty="0">
                          <a:solidFill>
                            <a:schemeClr val="dk1"/>
                          </a:solidFill>
                          <a:effectLst/>
                          <a:latin typeface="Calibri" panose="020F0502020204030204" pitchFamily="34" charset="0"/>
                          <a:ea typeface="+mn-ea"/>
                          <a:cs typeface="Calibri" panose="020F0502020204030204" pitchFamily="34" charset="0"/>
                        </a:rPr>
                        <a:t>probable </a:t>
                      </a:r>
                      <a:r>
                        <a:rPr lang="fr-FR" sz="1600" kern="1200" dirty="0">
                          <a:solidFill>
                            <a:schemeClr val="dk1"/>
                          </a:solidFill>
                          <a:effectLst/>
                          <a:latin typeface="Calibri" panose="020F0502020204030204" pitchFamily="34" charset="0"/>
                          <a:ea typeface="+mn-ea"/>
                          <a:cs typeface="Calibri" panose="020F0502020204030204" pitchFamily="34" charset="0"/>
                        </a:rPr>
                        <a:t>et l'influence d'autres facteurs est peu probable.</a:t>
                      </a:r>
                    </a:p>
                  </a:txBody>
                  <a:tcPr marL="76197" marR="76197" marT="0" marB="0"/>
                </a:tc>
                <a:extLst>
                  <a:ext uri="{0D108BD9-81ED-4DB2-BD59-A6C34878D82A}">
                    <a16:rowId xmlns:a16="http://schemas.microsoft.com/office/drawing/2014/main" val="10002"/>
                  </a:ext>
                </a:extLst>
              </a:tr>
              <a:tr h="1524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noProof="0" dirty="0">
                          <a:solidFill>
                            <a:schemeClr val="tx1">
                              <a:lumMod val="95000"/>
                              <a:lumOff val="5000"/>
                            </a:schemeClr>
                          </a:solidFill>
                          <a:latin typeface="Calibri" panose="020F0502020204030204" pitchFamily="34" charset="0"/>
                          <a:cs typeface="Calibri" panose="020F0502020204030204" pitchFamily="34" charset="0"/>
                        </a:rPr>
                        <a:t>Possible</a:t>
                      </a:r>
                    </a:p>
                  </a:txBody>
                  <a:tcPr marL="91435" marR="91435" marT="45724" marB="45724"/>
                </a:tc>
                <a:tc>
                  <a:txBody>
                    <a:bodyPr/>
                    <a:lstStyle/>
                    <a:p>
                      <a:pPr marL="0" marR="0">
                        <a:lnSpc>
                          <a:spcPts val="2400"/>
                        </a:lnSpc>
                        <a:spcBef>
                          <a:spcPts val="0"/>
                        </a:spcBef>
                        <a:spcAft>
                          <a:spcPts val="0"/>
                        </a:spcAft>
                      </a:pPr>
                      <a:r>
                        <a:rPr lang="fr-FR" sz="1600" dirty="0">
                          <a:effectLst/>
                          <a:latin typeface="Calibri" panose="020F0502020204030204" pitchFamily="34" charset="0"/>
                          <a:cs typeface="Calibri" panose="020F0502020204030204" pitchFamily="34" charset="0"/>
                        </a:rPr>
                        <a:t>Certaines </a:t>
                      </a:r>
                      <a:r>
                        <a:rPr lang="fr-FR" sz="1600" b="1" dirty="0">
                          <a:effectLst/>
                          <a:latin typeface="Calibri" panose="020F0502020204030204" pitchFamily="34" charset="0"/>
                          <a:cs typeface="Calibri" panose="020F0502020204030204" pitchFamily="34" charset="0"/>
                        </a:rPr>
                        <a:t>données suggèrent </a:t>
                      </a:r>
                      <a:r>
                        <a:rPr lang="fr-FR" sz="1600" dirty="0">
                          <a:effectLst/>
                          <a:latin typeface="Calibri" panose="020F0502020204030204" pitchFamily="34" charset="0"/>
                          <a:cs typeface="Calibri" panose="020F0502020204030204" pitchFamily="34" charset="0"/>
                        </a:rPr>
                        <a:t>une relation de cause à effet (par exemple, parce que l'événement se produit dans un délai raisonnable après l'administration du médicament à l'essai).  Cependant, l'influence d'autres facteurs peut avoir contribué à l'événement (par exemple, l'état clinique du patient, d'autres traitements concomitants).</a:t>
                      </a:r>
                    </a:p>
                  </a:txBody>
                  <a:tcPr marL="76197" marR="76197" marT="0" marB="0"/>
                </a:tc>
                <a:extLst>
                  <a:ext uri="{0D108BD9-81ED-4DB2-BD59-A6C34878D82A}">
                    <a16:rowId xmlns:a16="http://schemas.microsoft.com/office/drawing/2014/main" val="10003"/>
                  </a:ext>
                </a:extLst>
              </a:tr>
              <a:tr h="12193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noProof="0" dirty="0" err="1">
                          <a:solidFill>
                            <a:schemeClr val="tx1">
                              <a:lumMod val="95000"/>
                              <a:lumOff val="5000"/>
                            </a:schemeClr>
                          </a:solidFill>
                          <a:latin typeface="Calibri" panose="020F0502020204030204" pitchFamily="34" charset="0"/>
                          <a:cs typeface="Calibri" panose="020F0502020204030204" pitchFamily="34" charset="0"/>
                        </a:rPr>
                        <a:t>Peu</a:t>
                      </a:r>
                      <a:r>
                        <a:rPr lang="en-US" sz="1800" b="1" i="1" noProof="0" dirty="0">
                          <a:solidFill>
                            <a:schemeClr val="tx1">
                              <a:lumMod val="95000"/>
                              <a:lumOff val="5000"/>
                            </a:schemeClr>
                          </a:solidFill>
                          <a:latin typeface="Calibri" panose="020F0502020204030204" pitchFamily="34" charset="0"/>
                          <a:cs typeface="Calibri" panose="020F0502020204030204" pitchFamily="34" charset="0"/>
                        </a:rPr>
                        <a:t> probable</a:t>
                      </a:r>
                    </a:p>
                  </a:txBody>
                  <a:tcPr marL="91435" marR="91435" marT="45724" marB="45724"/>
                </a:tc>
                <a:tc>
                  <a:txBody>
                    <a:bodyPr/>
                    <a:lstStyle/>
                    <a:p>
                      <a:pPr marL="0" marR="0">
                        <a:lnSpc>
                          <a:spcPts val="2400"/>
                        </a:lnSpc>
                        <a:spcBef>
                          <a:spcPts val="0"/>
                        </a:spcBef>
                        <a:spcAft>
                          <a:spcPts val="0"/>
                        </a:spcAft>
                      </a:pPr>
                      <a:r>
                        <a:rPr lang="fr-FR" sz="1600" dirty="0">
                          <a:effectLst/>
                          <a:latin typeface="Calibri" panose="020F0502020204030204" pitchFamily="34" charset="0"/>
                          <a:cs typeface="Calibri" panose="020F0502020204030204" pitchFamily="34" charset="0"/>
                        </a:rPr>
                        <a:t>Il y a </a:t>
                      </a:r>
                      <a:r>
                        <a:rPr lang="fr-FR" sz="1600" b="1" dirty="0">
                          <a:effectLst/>
                          <a:latin typeface="Calibri" panose="020F0502020204030204" pitchFamily="34" charset="0"/>
                          <a:cs typeface="Calibri" panose="020F0502020204030204" pitchFamily="34" charset="0"/>
                        </a:rPr>
                        <a:t>peu</a:t>
                      </a:r>
                      <a:r>
                        <a:rPr lang="fr-FR" sz="1600" dirty="0">
                          <a:effectLst/>
                          <a:latin typeface="Calibri" panose="020F0502020204030204" pitchFamily="34" charset="0"/>
                          <a:cs typeface="Calibri" panose="020F0502020204030204" pitchFamily="34" charset="0"/>
                        </a:rPr>
                        <a:t> de données suggérant l'existence d'une relation de cause à effet (par exemple, l'événement ne s'est pas produit dans un délai raisonnable après l'administration du traitement à l'étude). Il existe une autre explication raisonnable pour l'événement (par exemple, l'état clinique du patient, un autre traitement concomitant).</a:t>
                      </a:r>
                    </a:p>
                  </a:txBody>
                  <a:tcPr marL="76197" marR="76197" marT="0" marB="0"/>
                </a:tc>
                <a:extLst>
                  <a:ext uri="{0D108BD9-81ED-4DB2-BD59-A6C34878D82A}">
                    <a16:rowId xmlns:a16="http://schemas.microsoft.com/office/drawing/2014/main" val="10004"/>
                  </a:ext>
                </a:extLst>
              </a:tr>
              <a:tr h="432101">
                <a:tc>
                  <a:txBody>
                    <a:bodyPr/>
                    <a:lstStyle/>
                    <a:p>
                      <a:pPr marL="0" marR="0">
                        <a:lnSpc>
                          <a:spcPts val="2400"/>
                        </a:lnSpc>
                        <a:spcBef>
                          <a:spcPts val="0"/>
                        </a:spcBef>
                        <a:spcAft>
                          <a:spcPts val="0"/>
                        </a:spcAft>
                      </a:pPr>
                      <a:r>
                        <a:rPr lang="en-US" sz="1800" b="1" i="1" dirty="0">
                          <a:effectLst/>
                          <a:latin typeface="Calibri" panose="020F0502020204030204" pitchFamily="34" charset="0"/>
                          <a:cs typeface="Calibri" panose="020F0502020204030204" pitchFamily="34" charset="0"/>
                        </a:rPr>
                        <a:t>Sans rapport (pas de lien)</a:t>
                      </a:r>
                    </a:p>
                  </a:txBody>
                  <a:tcPr marL="91435" marR="91435" marT="45724" marB="45724"/>
                </a:tc>
                <a:tc>
                  <a:txBody>
                    <a:bodyPr/>
                    <a:lstStyle/>
                    <a:p>
                      <a:pPr marL="0" marR="0">
                        <a:lnSpc>
                          <a:spcPts val="2400"/>
                        </a:lnSpc>
                        <a:spcBef>
                          <a:spcPts val="0"/>
                        </a:spcBef>
                        <a:spcAft>
                          <a:spcPts val="0"/>
                        </a:spcAft>
                      </a:pPr>
                      <a:r>
                        <a:rPr lang="fr-FR" sz="1600" dirty="0">
                          <a:effectLst/>
                          <a:latin typeface="Calibri" panose="020F0502020204030204" pitchFamily="34" charset="0"/>
                          <a:cs typeface="Calibri" panose="020F0502020204030204" pitchFamily="34" charset="0"/>
                        </a:rPr>
                        <a:t>Il n'existe </a:t>
                      </a:r>
                      <a:r>
                        <a:rPr lang="fr-FR" sz="1600" b="1" dirty="0">
                          <a:effectLst/>
                          <a:latin typeface="Calibri" panose="020F0502020204030204" pitchFamily="34" charset="0"/>
                          <a:cs typeface="Calibri" panose="020F0502020204030204" pitchFamily="34" charset="0"/>
                        </a:rPr>
                        <a:t>aucune</a:t>
                      </a:r>
                      <a:r>
                        <a:rPr lang="fr-FR" sz="1600" dirty="0">
                          <a:effectLst/>
                          <a:latin typeface="Calibri" panose="020F0502020204030204" pitchFamily="34" charset="0"/>
                          <a:cs typeface="Calibri" panose="020F0502020204030204" pitchFamily="34" charset="0"/>
                        </a:rPr>
                        <a:t> preuve d'une quelconque relation de cause à effet.</a:t>
                      </a:r>
                    </a:p>
                  </a:txBody>
                  <a:tcPr marL="76197" marR="76197" marT="0" marB="0"/>
                </a:tc>
                <a:extLst>
                  <a:ext uri="{0D108BD9-81ED-4DB2-BD59-A6C34878D82A}">
                    <a16:rowId xmlns:a16="http://schemas.microsoft.com/office/drawing/2014/main" val="10005"/>
                  </a:ext>
                </a:extLst>
              </a:tr>
              <a:tr h="609714">
                <a:tc>
                  <a:txBody>
                    <a:bodyPr/>
                    <a:lstStyle/>
                    <a:p>
                      <a:pPr marL="0" marR="0">
                        <a:lnSpc>
                          <a:spcPts val="2400"/>
                        </a:lnSpc>
                        <a:spcBef>
                          <a:spcPts val="0"/>
                        </a:spcBef>
                        <a:spcAft>
                          <a:spcPts val="0"/>
                        </a:spcAft>
                      </a:pPr>
                      <a:r>
                        <a:rPr lang="en-US" sz="1800" b="1" i="1" dirty="0" err="1">
                          <a:effectLst/>
                          <a:latin typeface="Calibri" panose="020F0502020204030204" pitchFamily="34" charset="0"/>
                          <a:cs typeface="Calibri" panose="020F0502020204030204" pitchFamily="34" charset="0"/>
                        </a:rPr>
                        <a:t>Inclassable</a:t>
                      </a:r>
                      <a:endParaRPr lang="en-US" sz="1800" b="1" i="1" dirty="0">
                        <a:effectLst/>
                        <a:latin typeface="Calibri" panose="020F0502020204030204" pitchFamily="34" charset="0"/>
                        <a:cs typeface="Calibri" panose="020F0502020204030204" pitchFamily="34" charset="0"/>
                      </a:endParaRPr>
                    </a:p>
                  </a:txBody>
                  <a:tcPr marL="91435" marR="91435" marT="45724" marB="45724"/>
                </a:tc>
                <a:tc>
                  <a:txBody>
                    <a:bodyPr/>
                    <a:lstStyle/>
                    <a:p>
                      <a:pPr marL="0" marR="0">
                        <a:lnSpc>
                          <a:spcPts val="2400"/>
                        </a:lnSpc>
                        <a:spcBef>
                          <a:spcPts val="0"/>
                        </a:spcBef>
                        <a:spcAft>
                          <a:spcPts val="0"/>
                        </a:spcAft>
                      </a:pPr>
                      <a:r>
                        <a:rPr lang="fr-FR" sz="1600" dirty="0">
                          <a:effectLst/>
                          <a:latin typeface="Calibri" panose="020F0502020204030204" pitchFamily="34" charset="0"/>
                          <a:cs typeface="Calibri" panose="020F0502020204030204" pitchFamily="34" charset="0"/>
                        </a:rPr>
                        <a:t>Les informations sur les effets indésirables sont </a:t>
                      </a:r>
                      <a:r>
                        <a:rPr lang="fr-FR" sz="1600" b="1" dirty="0">
                          <a:effectLst/>
                          <a:latin typeface="Calibri" panose="020F0502020204030204" pitchFamily="34" charset="0"/>
                          <a:cs typeface="Calibri" panose="020F0502020204030204" pitchFamily="34" charset="0"/>
                        </a:rPr>
                        <a:t>insuffisantes</a:t>
                      </a:r>
                      <a:r>
                        <a:rPr lang="fr-FR" sz="1600" dirty="0">
                          <a:effectLst/>
                          <a:latin typeface="Calibri" panose="020F0502020204030204" pitchFamily="34" charset="0"/>
                          <a:cs typeface="Calibri" panose="020F0502020204030204" pitchFamily="34" charset="0"/>
                        </a:rPr>
                        <a:t> pour permettre une évaluation de la causalité.</a:t>
                      </a:r>
                    </a:p>
                  </a:txBody>
                  <a:tcPr marL="76197" marR="76197" marT="0" marB="0"/>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EA0D6E0-F99D-697A-C5CA-AF9CAFA61695}"/>
              </a:ext>
            </a:extLst>
          </p:cNvPr>
          <p:cNvSpPr txBox="1">
            <a:spLocks noChangeArrowheads="1"/>
          </p:cNvSpPr>
          <p:nvPr/>
        </p:nvSpPr>
        <p:spPr bwMode="auto">
          <a:xfrm>
            <a:off x="1744405" y="73422"/>
            <a:ext cx="9292009"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en-US" sz="4400" b="1" dirty="0">
                <a:solidFill>
                  <a:srgbClr val="000000"/>
                </a:solidFill>
                <a:latin typeface="Calibri" panose="020F0502020204030204" pitchFamily="34" charset="0"/>
                <a:cs typeface="Calibri" panose="020F0502020204030204" pitchFamily="34" charset="0"/>
              </a:rPr>
              <a:t>Échelle de probabilité de </a:t>
            </a:r>
            <a:r>
              <a:rPr lang="fr-FR" altLang="en-US" sz="4400" b="1" dirty="0" err="1">
                <a:solidFill>
                  <a:srgbClr val="000000"/>
                </a:solidFill>
                <a:latin typeface="Calibri" panose="020F0502020204030204" pitchFamily="34" charset="0"/>
                <a:cs typeface="Calibri" panose="020F0502020204030204" pitchFamily="34" charset="0"/>
              </a:rPr>
              <a:t>Naranjo</a:t>
            </a:r>
            <a:r>
              <a:rPr lang="fr-FR" altLang="en-US" sz="4400" b="1" dirty="0">
                <a:solidFill>
                  <a:srgbClr val="000000"/>
                </a:solidFill>
                <a:latin typeface="Calibri" panose="020F0502020204030204" pitchFamily="34" charset="0"/>
                <a:cs typeface="Calibri" panose="020F0502020204030204" pitchFamily="34" charset="0"/>
              </a:rPr>
              <a:t> </a:t>
            </a:r>
          </a:p>
          <a:p>
            <a:pPr algn="ctr" eaLnBrk="1" hangingPunct="1"/>
            <a:r>
              <a:rPr lang="en-US" altLang="en-US" sz="2400" b="1" dirty="0">
                <a:solidFill>
                  <a:srgbClr val="000000"/>
                </a:solidFill>
                <a:latin typeface="Calibri" panose="020F0502020204030204" pitchFamily="34" charset="0"/>
                <a:cs typeface="Calibri" panose="020F0502020204030204" pitchFamily="34" charset="0"/>
              </a:rPr>
              <a:t>(</a:t>
            </a:r>
            <a:r>
              <a:rPr lang="en-US" altLang="en-US" sz="2400" b="1" dirty="0" err="1">
                <a:solidFill>
                  <a:srgbClr val="000000"/>
                </a:solidFill>
                <a:latin typeface="Calibri" panose="020F0502020204030204" pitchFamily="34" charset="0"/>
                <a:cs typeface="Calibri" panose="020F0502020204030204" pitchFamily="34" charset="0"/>
              </a:rPr>
              <a:t>éléments</a:t>
            </a:r>
            <a:r>
              <a:rPr lang="en-US" altLang="en-US" sz="2400" b="1" dirty="0">
                <a:solidFill>
                  <a:srgbClr val="000000"/>
                </a:solidFill>
                <a:latin typeface="Calibri" panose="020F0502020204030204" pitchFamily="34" charset="0"/>
                <a:cs typeface="Calibri" panose="020F0502020204030204" pitchFamily="34" charset="0"/>
              </a:rPr>
              <a:t> et score)</a:t>
            </a:r>
            <a:endParaRPr lang="en-US" altLang="en-US" sz="4400" b="1" dirty="0">
              <a:solidFill>
                <a:srgbClr val="000000"/>
              </a:solidFill>
              <a:latin typeface="Calibri" panose="020F0502020204030204" pitchFamily="34" charset="0"/>
              <a:cs typeface="Calibri" panose="020F0502020204030204" pitchFamily="34" charset="0"/>
            </a:endParaRPr>
          </a:p>
        </p:txBody>
      </p:sp>
      <p:pic>
        <p:nvPicPr>
          <p:cNvPr id="14339" name="Picture 2">
            <a:extLst>
              <a:ext uri="{FF2B5EF4-FFF2-40B4-BE49-F238E27FC236}">
                <a16:creationId xmlns:a16="http://schemas.microsoft.com/office/drawing/2014/main" id="{0348B313-0664-E0E1-B31A-C433F6903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32" y="1628800"/>
            <a:ext cx="10032752" cy="374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0" name="TextBox 3">
            <a:extLst>
              <a:ext uri="{FF2B5EF4-FFF2-40B4-BE49-F238E27FC236}">
                <a16:creationId xmlns:a16="http://schemas.microsoft.com/office/drawing/2014/main" id="{94D3126C-4A2E-B54A-6B0B-4E0D21D0C30C}"/>
              </a:ext>
            </a:extLst>
          </p:cNvPr>
          <p:cNvSpPr txBox="1">
            <a:spLocks noChangeArrowheads="1"/>
          </p:cNvSpPr>
          <p:nvPr/>
        </p:nvSpPr>
        <p:spPr bwMode="auto">
          <a:xfrm>
            <a:off x="873744" y="5749058"/>
            <a:ext cx="803056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nl-NL" sz="1600" i="1" dirty="0">
                <a:latin typeface="Calibri" panose="020F0502020204030204" pitchFamily="34" charset="0"/>
                <a:cs typeface="Calibri" panose="020F0502020204030204" pitchFamily="34" charset="0"/>
              </a:rPr>
              <a:t>Source: </a:t>
            </a:r>
            <a:r>
              <a:rPr lang="en-US" altLang="nl-NL" sz="1600" dirty="0">
                <a:latin typeface="Calibri" panose="020F0502020204030204" pitchFamily="34" charset="0"/>
                <a:cs typeface="Calibri" panose="020F0502020204030204" pitchFamily="34" charset="0"/>
              </a:rPr>
              <a:t>Naranjo CA et al. A method for estimating the probability of adverse drug reactions. Clin </a:t>
            </a:r>
            <a:r>
              <a:rPr lang="en-US" altLang="nl-NL" sz="1600" dirty="0" err="1">
                <a:latin typeface="Calibri" panose="020F0502020204030204" pitchFamily="34" charset="0"/>
                <a:cs typeface="Calibri" panose="020F0502020204030204" pitchFamily="34" charset="0"/>
              </a:rPr>
              <a:t>Pharmacol</a:t>
            </a:r>
            <a:r>
              <a:rPr lang="en-US" altLang="nl-NL" sz="1600" dirty="0">
                <a:latin typeface="Calibri" panose="020F0502020204030204" pitchFamily="34" charset="0"/>
                <a:cs typeface="Calibri" panose="020F0502020204030204" pitchFamily="34" charset="0"/>
              </a:rPr>
              <a:t> </a:t>
            </a:r>
            <a:r>
              <a:rPr lang="en-US" altLang="nl-NL" sz="1600" dirty="0" err="1">
                <a:latin typeface="Calibri" panose="020F0502020204030204" pitchFamily="34" charset="0"/>
                <a:cs typeface="Calibri" panose="020F0502020204030204" pitchFamily="34" charset="0"/>
              </a:rPr>
              <a:t>Ther</a:t>
            </a:r>
            <a:r>
              <a:rPr lang="en-US" altLang="nl-NL" sz="1600" dirty="0">
                <a:latin typeface="Calibri" panose="020F0502020204030204" pitchFamily="34" charset="0"/>
                <a:cs typeface="Calibri" panose="020F0502020204030204" pitchFamily="34" charset="0"/>
              </a:rPr>
              <a:t> 1981; 30: 239 - 245.</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FC88747-C37D-7189-6E87-3DC8E151D762}"/>
              </a:ext>
            </a:extLst>
          </p:cNvPr>
          <p:cNvSpPr txBox="1">
            <a:spLocks noChangeArrowheads="1"/>
          </p:cNvSpPr>
          <p:nvPr/>
        </p:nvSpPr>
        <p:spPr bwMode="auto">
          <a:xfrm>
            <a:off x="1593850" y="65088"/>
            <a:ext cx="806767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dirty="0" err="1">
                <a:solidFill>
                  <a:srgbClr val="000000"/>
                </a:solidFill>
                <a:latin typeface="Calibri" panose="020F0502020204030204" pitchFamily="34" charset="0"/>
                <a:cs typeface="Calibri" panose="020F0502020204030204" pitchFamily="34" charset="0"/>
              </a:rPr>
              <a:t>Système</a:t>
            </a:r>
            <a:r>
              <a:rPr lang="en-US" altLang="en-US" sz="4400" b="1" dirty="0">
                <a:solidFill>
                  <a:srgbClr val="000000"/>
                </a:solidFill>
                <a:latin typeface="Calibri" panose="020F0502020204030204" pitchFamily="34" charset="0"/>
                <a:cs typeface="Calibri" panose="020F0502020204030204" pitchFamily="34" charset="0"/>
              </a:rPr>
              <a:t> OMS-UMC</a:t>
            </a:r>
          </a:p>
        </p:txBody>
      </p:sp>
      <p:sp>
        <p:nvSpPr>
          <p:cNvPr id="6" name="Rectangle 3">
            <a:extLst>
              <a:ext uri="{FF2B5EF4-FFF2-40B4-BE49-F238E27FC236}">
                <a16:creationId xmlns:a16="http://schemas.microsoft.com/office/drawing/2014/main" id="{6A2BDEA1-CB04-29E3-A2E5-2B724FB9A2E0}"/>
              </a:ext>
            </a:extLst>
          </p:cNvPr>
          <p:cNvSpPr txBox="1">
            <a:spLocks noChangeArrowheads="1"/>
          </p:cNvSpPr>
          <p:nvPr/>
        </p:nvSpPr>
        <p:spPr bwMode="auto">
          <a:xfrm>
            <a:off x="1127448" y="1412776"/>
            <a:ext cx="10153649" cy="4721696"/>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fr-FR" altLang="en-US" sz="2800" kern="0" dirty="0">
                <a:latin typeface="Calibri" panose="020F0502020204030204" pitchFamily="34" charset="0"/>
                <a:cs typeface="Calibri" panose="020F0502020204030204" pitchFamily="34" charset="0"/>
              </a:rPr>
              <a:t>Outil pratique pour l'évaluation des rapports de cas</a:t>
            </a:r>
          </a:p>
          <a:p>
            <a:pPr eaLnBrk="1" hangingPunct="1">
              <a:defRPr/>
            </a:pPr>
            <a:r>
              <a:rPr lang="fr-FR" altLang="en-US" sz="2800" kern="0" dirty="0">
                <a:latin typeface="Calibri" panose="020F0502020204030204" pitchFamily="34" charset="0"/>
                <a:cs typeface="Calibri" panose="020F0502020204030204" pitchFamily="34" charset="0"/>
              </a:rPr>
              <a:t>Évaluation combinée prenant en compte </a:t>
            </a:r>
          </a:p>
          <a:p>
            <a:pPr lvl="1" eaLnBrk="1" hangingPunct="1">
              <a:defRPr/>
            </a:pPr>
            <a:r>
              <a:rPr lang="fr-FR" altLang="en-US" sz="2400" kern="0" dirty="0">
                <a:latin typeface="Calibri" panose="020F0502020204030204" pitchFamily="34" charset="0"/>
                <a:cs typeface="Calibri" panose="020F0502020204030204" pitchFamily="34" charset="0"/>
              </a:rPr>
              <a:t>les aspects </a:t>
            </a:r>
            <a:r>
              <a:rPr lang="fr-FR" altLang="en-US" sz="2400" kern="0" dirty="0" err="1">
                <a:latin typeface="Calibri" panose="020F0502020204030204" pitchFamily="34" charset="0"/>
                <a:cs typeface="Calibri" panose="020F0502020204030204" pitchFamily="34" charset="0"/>
              </a:rPr>
              <a:t>clinico</a:t>
            </a:r>
            <a:r>
              <a:rPr lang="fr-FR" altLang="en-US" sz="2400" kern="0" dirty="0">
                <a:latin typeface="Calibri" panose="020F0502020204030204" pitchFamily="34" charset="0"/>
                <a:cs typeface="Calibri" panose="020F0502020204030204" pitchFamily="34" charset="0"/>
              </a:rPr>
              <a:t>-pharmacologiques de l'historique du cas </a:t>
            </a:r>
          </a:p>
          <a:p>
            <a:pPr lvl="1" eaLnBrk="1" hangingPunct="1">
              <a:defRPr/>
            </a:pPr>
            <a:r>
              <a:rPr lang="fr-FR" altLang="en-US" sz="2400" kern="0" dirty="0">
                <a:latin typeface="Calibri" panose="020F0502020204030204" pitchFamily="34" charset="0"/>
                <a:cs typeface="Calibri" panose="020F0502020204030204" pitchFamily="34" charset="0"/>
              </a:rPr>
              <a:t>la qualité de la documentation</a:t>
            </a:r>
          </a:p>
          <a:p>
            <a:pPr eaLnBrk="1" hangingPunct="1">
              <a:defRPr/>
            </a:pPr>
            <a:r>
              <a:rPr lang="fr-FR" altLang="en-US" sz="2800" kern="0" dirty="0">
                <a:latin typeface="Calibri" panose="020F0502020204030204" pitchFamily="34" charset="0"/>
                <a:cs typeface="Calibri" panose="020F0502020204030204" pitchFamily="34" charset="0"/>
              </a:rPr>
              <a:t>D'autres critères, tels que les connaissances préalables et le hasard statistique, jouent un rôle moins important afin de faciliter la détection des effets indésirables inconnus et inattendus des médicaments.</a:t>
            </a:r>
          </a:p>
          <a:p>
            <a:pPr marL="0" indent="0" eaLnBrk="1" hangingPunct="1">
              <a:buFontTx/>
              <a:buNone/>
              <a:defRPr/>
            </a:pPr>
            <a:endParaRPr lang="en-US" altLang="en-US" sz="2400" i="1" kern="0" dirty="0">
              <a:latin typeface="Calibri" panose="020F0502020204030204" pitchFamily="34" charset="0"/>
              <a:cs typeface="Calibri" panose="020F0502020204030204" pitchFamily="34" charset="0"/>
            </a:endParaRPr>
          </a:p>
          <a:p>
            <a:pPr marL="0" indent="0" eaLnBrk="1" hangingPunct="1">
              <a:buFontTx/>
              <a:buNone/>
              <a:defRPr/>
            </a:pPr>
            <a:endParaRPr lang="en-US" altLang="en-US" sz="2400" i="1" kern="0" dirty="0">
              <a:latin typeface="Calibri" panose="020F0502020204030204" pitchFamily="34" charset="0"/>
              <a:cs typeface="Calibri" panose="020F0502020204030204" pitchFamily="34" charset="0"/>
            </a:endParaRPr>
          </a:p>
          <a:p>
            <a:pPr marL="0" indent="0" eaLnBrk="1" hangingPunct="1">
              <a:buFontTx/>
              <a:buNone/>
              <a:defRPr/>
            </a:pPr>
            <a:r>
              <a:rPr lang="en-US" altLang="en-US" sz="1600" i="1" kern="0" dirty="0">
                <a:latin typeface="Calibri" panose="020F0502020204030204" pitchFamily="34" charset="0"/>
                <a:cs typeface="Calibri" panose="020F0502020204030204" pitchFamily="34" charset="0"/>
              </a:rPr>
              <a:t>Source: http://who-umc.org/Graphics/24734.pdf</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43EFB55-16AE-7580-00BB-46AD0DE634D9}"/>
              </a:ext>
            </a:extLst>
          </p:cNvPr>
          <p:cNvSpPr txBox="1">
            <a:spLocks noChangeArrowheads="1"/>
          </p:cNvSpPr>
          <p:nvPr/>
        </p:nvSpPr>
        <p:spPr bwMode="auto">
          <a:xfrm>
            <a:off x="2060575" y="44450"/>
            <a:ext cx="806767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dirty="0">
                <a:solidFill>
                  <a:srgbClr val="000000"/>
                </a:solidFill>
                <a:latin typeface="Calibri" panose="020F0502020204030204" pitchFamily="34" charset="0"/>
                <a:cs typeface="Calibri" panose="020F0502020204030204" pitchFamily="34" charset="0"/>
              </a:rPr>
              <a:t>Approaches to test hypotheses</a:t>
            </a:r>
          </a:p>
        </p:txBody>
      </p:sp>
      <p:graphicFrame>
        <p:nvGraphicFramePr>
          <p:cNvPr id="2" name="Table 1">
            <a:extLst>
              <a:ext uri="{FF2B5EF4-FFF2-40B4-BE49-F238E27FC236}">
                <a16:creationId xmlns:a16="http://schemas.microsoft.com/office/drawing/2014/main" id="{A98FC8DB-02BE-B538-793D-F5A125E30B6B}"/>
              </a:ext>
            </a:extLst>
          </p:cNvPr>
          <p:cNvGraphicFramePr>
            <a:graphicFrameLocks noGrp="1"/>
          </p:cNvGraphicFramePr>
          <p:nvPr>
            <p:extLst>
              <p:ext uri="{D42A27DB-BD31-4B8C-83A1-F6EECF244321}">
                <p14:modId xmlns:p14="http://schemas.microsoft.com/office/powerpoint/2010/main" val="1250500252"/>
              </p:ext>
            </p:extLst>
          </p:nvPr>
        </p:nvGraphicFramePr>
        <p:xfrm>
          <a:off x="982663" y="1477963"/>
          <a:ext cx="10441929" cy="4582957"/>
        </p:xfrm>
        <a:graphic>
          <a:graphicData uri="http://schemas.openxmlformats.org/drawingml/2006/table">
            <a:tbl>
              <a:tblPr firstRow="1" bandRow="1">
                <a:tableStyleId>{5C22544A-7EE6-4342-B048-85BDC9FD1C3A}</a:tableStyleId>
              </a:tblPr>
              <a:tblGrid>
                <a:gridCol w="2072965">
                  <a:extLst>
                    <a:ext uri="{9D8B030D-6E8A-4147-A177-3AD203B41FA5}">
                      <a16:colId xmlns:a16="http://schemas.microsoft.com/office/drawing/2014/main" val="20000"/>
                    </a:ext>
                  </a:extLst>
                </a:gridCol>
                <a:gridCol w="3330006">
                  <a:extLst>
                    <a:ext uri="{9D8B030D-6E8A-4147-A177-3AD203B41FA5}">
                      <a16:colId xmlns:a16="http://schemas.microsoft.com/office/drawing/2014/main" val="20001"/>
                    </a:ext>
                  </a:extLst>
                </a:gridCol>
                <a:gridCol w="2430304">
                  <a:extLst>
                    <a:ext uri="{9D8B030D-6E8A-4147-A177-3AD203B41FA5}">
                      <a16:colId xmlns:a16="http://schemas.microsoft.com/office/drawing/2014/main" val="20002"/>
                    </a:ext>
                  </a:extLst>
                </a:gridCol>
                <a:gridCol w="2608654">
                  <a:extLst>
                    <a:ext uri="{9D8B030D-6E8A-4147-A177-3AD203B41FA5}">
                      <a16:colId xmlns:a16="http://schemas.microsoft.com/office/drawing/2014/main" val="20003"/>
                    </a:ext>
                  </a:extLst>
                </a:gridCol>
              </a:tblGrid>
              <a:tr h="665512">
                <a:tc>
                  <a:txBody>
                    <a:bodyPr/>
                    <a:lstStyle/>
                    <a:p>
                      <a:r>
                        <a:rPr lang="fr-FR" sz="2400" b="1" i="1" noProof="0" dirty="0">
                          <a:solidFill>
                            <a:schemeClr val="tx1">
                              <a:lumMod val="95000"/>
                              <a:lumOff val="5000"/>
                            </a:schemeClr>
                          </a:solidFill>
                          <a:latin typeface="Calibri" panose="020F0502020204030204" pitchFamily="34" charset="0"/>
                          <a:cs typeface="Calibri" panose="020F0502020204030204" pitchFamily="34" charset="0"/>
                        </a:rPr>
                        <a:t>Méthode</a:t>
                      </a:r>
                    </a:p>
                  </a:txBody>
                  <a:tcPr marL="91428" marR="9142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r>
                        <a:rPr lang="fr-FR" sz="2400" b="1" i="1" noProof="0" dirty="0">
                          <a:solidFill>
                            <a:schemeClr val="tx1">
                              <a:lumMod val="95000"/>
                              <a:lumOff val="5000"/>
                            </a:schemeClr>
                          </a:solidFill>
                          <a:latin typeface="Calibri" panose="020F0502020204030204" pitchFamily="34" charset="0"/>
                          <a:cs typeface="Calibri" panose="020F0502020204030204" pitchFamily="34" charset="0"/>
                        </a:rPr>
                        <a:t>Principes</a:t>
                      </a:r>
                    </a:p>
                  </a:txBody>
                  <a:tcPr marL="91428" marR="9142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a:r>
                        <a:rPr lang="fr-FR" sz="2400" b="1" i="1" noProof="0" dirty="0">
                          <a:solidFill>
                            <a:schemeClr val="tx1">
                              <a:lumMod val="95000"/>
                              <a:lumOff val="5000"/>
                            </a:schemeClr>
                          </a:solidFill>
                          <a:latin typeface="Calibri" panose="020F0502020204030204" pitchFamily="34" charset="0"/>
                          <a:cs typeface="Calibri" panose="020F0502020204030204" pitchFamily="34" charset="0"/>
                        </a:rPr>
                        <a:t>+ / -</a:t>
                      </a:r>
                    </a:p>
                  </a:txBody>
                  <a:tcPr marL="91428" marR="9142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r>
                        <a:rPr lang="fr-FR" sz="2400" b="1" i="1" noProof="0" dirty="0">
                          <a:solidFill>
                            <a:schemeClr val="tx1">
                              <a:lumMod val="95000"/>
                              <a:lumOff val="5000"/>
                            </a:schemeClr>
                          </a:solidFill>
                          <a:latin typeface="Calibri" panose="020F0502020204030204" pitchFamily="34" charset="0"/>
                          <a:cs typeface="Calibri" panose="020F0502020204030204" pitchFamily="34" charset="0"/>
                        </a:rPr>
                        <a:t>Reproductibilité</a:t>
                      </a:r>
                    </a:p>
                  </a:txBody>
                  <a:tcPr marL="91428" marR="9142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0"/>
                  </a:ext>
                </a:extLst>
              </a:tr>
              <a:tr h="990326">
                <a:tc>
                  <a:txBody>
                    <a:bodyPr/>
                    <a:lstStyle/>
                    <a:p>
                      <a:r>
                        <a:rPr lang="fr-FR" sz="2200" noProof="0" dirty="0">
                          <a:solidFill>
                            <a:schemeClr val="tx1">
                              <a:lumMod val="95000"/>
                              <a:lumOff val="5000"/>
                            </a:schemeClr>
                          </a:solidFill>
                          <a:latin typeface="Calibri" panose="020F0502020204030204" pitchFamily="34" charset="0"/>
                          <a:cs typeface="Calibri" panose="020F0502020204030204" pitchFamily="34" charset="0"/>
                        </a:rPr>
                        <a:t>Opinion d'expert</a:t>
                      </a:r>
                    </a:p>
                  </a:txBody>
                  <a:tcPr marL="91428" marR="9142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2200" noProof="0" dirty="0">
                          <a:solidFill>
                            <a:schemeClr val="tx1">
                              <a:lumMod val="95000"/>
                              <a:lumOff val="5000"/>
                            </a:schemeClr>
                          </a:solidFill>
                          <a:latin typeface="Calibri" panose="020F0502020204030204" pitchFamily="34" charset="0"/>
                          <a:cs typeface="Calibri" panose="020F0502020204030204" pitchFamily="34" charset="0"/>
                        </a:rPr>
                        <a:t>Basé sur le jugement d’</a:t>
                      </a:r>
                      <a:r>
                        <a:rPr lang="fr-FR" sz="2200" baseline="0" noProof="0" dirty="0">
                          <a:solidFill>
                            <a:schemeClr val="tx1">
                              <a:lumMod val="95000"/>
                              <a:lumOff val="5000"/>
                            </a:schemeClr>
                          </a:solidFill>
                          <a:latin typeface="Calibri" panose="020F0502020204030204" pitchFamily="34" charset="0"/>
                          <a:cs typeface="Calibri" panose="020F0502020204030204" pitchFamily="34" charset="0"/>
                        </a:rPr>
                        <a:t>experts individuels</a:t>
                      </a:r>
                      <a:endParaRPr lang="fr-FR" sz="2200" noProof="0" dirty="0">
                        <a:solidFill>
                          <a:schemeClr val="tx1">
                            <a:lumMod val="95000"/>
                            <a:lumOff val="5000"/>
                          </a:schemeClr>
                        </a:solidFill>
                        <a:latin typeface="Calibri" panose="020F0502020204030204" pitchFamily="34" charset="0"/>
                        <a:cs typeface="Calibri" panose="020F0502020204030204" pitchFamily="34" charset="0"/>
                      </a:endParaRPr>
                    </a:p>
                  </a:txBody>
                  <a:tcPr marL="91428" marR="9142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2200" noProof="0" dirty="0">
                          <a:solidFill>
                            <a:schemeClr val="tx1">
                              <a:lumMod val="95000"/>
                              <a:lumOff val="5000"/>
                            </a:schemeClr>
                          </a:solidFill>
                          <a:latin typeface="Calibri" panose="020F0502020204030204" pitchFamily="34" charset="0"/>
                          <a:cs typeface="Calibri" panose="020F0502020204030204" pitchFamily="34" charset="0"/>
                        </a:rPr>
                        <a:t>Subjectif</a:t>
                      </a:r>
                    </a:p>
                  </a:txBody>
                  <a:tcPr marL="91428" marR="9142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2200" noProof="0" dirty="0">
                          <a:solidFill>
                            <a:schemeClr val="tx1">
                              <a:lumMod val="95000"/>
                              <a:lumOff val="5000"/>
                            </a:schemeClr>
                          </a:solidFill>
                          <a:latin typeface="Calibri" panose="020F0502020204030204" pitchFamily="34" charset="0"/>
                          <a:cs typeface="Calibri" panose="020F0502020204030204" pitchFamily="34" charset="0"/>
                        </a:rPr>
                        <a:t>Faible</a:t>
                      </a:r>
                    </a:p>
                  </a:txBody>
                  <a:tcPr marL="91428" marR="9142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59295">
                <a:tc>
                  <a:txBody>
                    <a:bodyPr/>
                    <a:lstStyle/>
                    <a:p>
                      <a:r>
                        <a:rPr lang="en-US" sz="2200" noProof="0" dirty="0" err="1">
                          <a:solidFill>
                            <a:schemeClr val="tx1">
                              <a:lumMod val="95000"/>
                              <a:lumOff val="5000"/>
                            </a:schemeClr>
                          </a:solidFill>
                          <a:latin typeface="Calibri" panose="020F0502020204030204" pitchFamily="34" charset="0"/>
                          <a:cs typeface="Calibri" panose="020F0502020204030204" pitchFamily="34" charset="0"/>
                        </a:rPr>
                        <a:t>Algorithmes</a:t>
                      </a:r>
                      <a:endParaRPr lang="en-US" sz="2200" noProof="0" dirty="0">
                        <a:solidFill>
                          <a:schemeClr val="tx1">
                            <a:lumMod val="95000"/>
                            <a:lumOff val="5000"/>
                          </a:schemeClr>
                        </a:solidFill>
                        <a:latin typeface="Calibri" panose="020F0502020204030204" pitchFamily="34" charset="0"/>
                        <a:cs typeface="Calibri" panose="020F0502020204030204" pitchFamily="34" charset="0"/>
                      </a:endParaRP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2200" noProof="0" dirty="0">
                          <a:solidFill>
                            <a:schemeClr val="tx1">
                              <a:lumMod val="95000"/>
                              <a:lumOff val="5000"/>
                            </a:schemeClr>
                          </a:solidFill>
                          <a:latin typeface="Calibri" panose="020F0502020204030204" pitchFamily="34" charset="0"/>
                          <a:cs typeface="Calibri" panose="020F0502020204030204" pitchFamily="34" charset="0"/>
                        </a:rPr>
                        <a:t>suit un arbre de décision défini par des experts / pharmacologie</a:t>
                      </a:r>
                      <a:endParaRPr lang="en-US" sz="2200" noProof="0" dirty="0">
                        <a:solidFill>
                          <a:schemeClr val="tx1">
                            <a:lumMod val="95000"/>
                            <a:lumOff val="5000"/>
                          </a:schemeClr>
                        </a:solidFill>
                        <a:latin typeface="Calibri" panose="020F0502020204030204" pitchFamily="34" charset="0"/>
                        <a:cs typeface="Calibri" panose="020F0502020204030204" pitchFamily="34" charset="0"/>
                      </a:endParaRP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2200" noProof="0" dirty="0">
                          <a:solidFill>
                            <a:schemeClr val="tx1">
                              <a:lumMod val="95000"/>
                              <a:lumOff val="5000"/>
                            </a:schemeClr>
                          </a:solidFill>
                          <a:latin typeface="Calibri" panose="020F0502020204030204" pitchFamily="34" charset="0"/>
                          <a:cs typeface="Calibri" panose="020F0502020204030204" pitchFamily="34" charset="0"/>
                        </a:rPr>
                        <a:t>Plus standardisé que l'avis d'experts</a:t>
                      </a:r>
                      <a:endParaRPr lang="en-US" sz="2200" noProof="0" dirty="0">
                        <a:solidFill>
                          <a:schemeClr val="tx1">
                            <a:lumMod val="95000"/>
                            <a:lumOff val="5000"/>
                          </a:schemeClr>
                        </a:solidFill>
                        <a:latin typeface="Calibri" panose="020F0502020204030204" pitchFamily="34" charset="0"/>
                        <a:cs typeface="Calibri" panose="020F0502020204030204" pitchFamily="34" charset="0"/>
                      </a:endParaRP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noProof="0" dirty="0" err="1">
                          <a:solidFill>
                            <a:schemeClr val="tx1">
                              <a:lumMod val="95000"/>
                              <a:lumOff val="5000"/>
                            </a:schemeClr>
                          </a:solidFill>
                          <a:latin typeface="Calibri" panose="020F0502020204030204" pitchFamily="34" charset="0"/>
                          <a:cs typeface="Calibri" panose="020F0502020204030204" pitchFamily="34" charset="0"/>
                        </a:rPr>
                        <a:t>Faible</a:t>
                      </a:r>
                      <a:r>
                        <a:rPr lang="en-US" sz="2200" noProof="0" dirty="0">
                          <a:solidFill>
                            <a:schemeClr val="tx1">
                              <a:lumMod val="95000"/>
                              <a:lumOff val="5000"/>
                            </a:schemeClr>
                          </a:solidFill>
                          <a:latin typeface="Calibri" panose="020F0502020204030204" pitchFamily="34" charset="0"/>
                          <a:cs typeface="Calibri" panose="020F0502020204030204" pitchFamily="34" charset="0"/>
                        </a:rPr>
                        <a:t> (</a:t>
                      </a:r>
                      <a:r>
                        <a:rPr lang="en-US" sz="2200" noProof="0" dirty="0" err="1">
                          <a:solidFill>
                            <a:schemeClr val="tx1">
                              <a:lumMod val="95000"/>
                              <a:lumOff val="5000"/>
                            </a:schemeClr>
                          </a:solidFill>
                          <a:latin typeface="Calibri" panose="020F0502020204030204" pitchFamily="34" charset="0"/>
                          <a:cs typeface="Calibri" panose="020F0502020204030204" pitchFamily="34" charset="0"/>
                        </a:rPr>
                        <a:t>subjectif</a:t>
                      </a:r>
                      <a:r>
                        <a:rPr lang="en-US" sz="2200" noProof="0" dirty="0">
                          <a:solidFill>
                            <a:schemeClr val="tx1">
                              <a:lumMod val="95000"/>
                              <a:lumOff val="5000"/>
                            </a:schemeClr>
                          </a:solidFill>
                          <a:latin typeface="Calibri" panose="020F0502020204030204" pitchFamily="34" charset="0"/>
                          <a:cs typeface="Calibri" panose="020F0502020204030204" pitchFamily="34" charset="0"/>
                        </a:rPr>
                        <a:t>)</a:t>
                      </a: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88685">
                <a:tc>
                  <a:txBody>
                    <a:bodyPr/>
                    <a:lstStyle/>
                    <a:p>
                      <a:r>
                        <a:rPr lang="en-US" sz="2200" noProof="0" dirty="0" err="1">
                          <a:solidFill>
                            <a:schemeClr val="tx1">
                              <a:lumMod val="95000"/>
                              <a:lumOff val="5000"/>
                            </a:schemeClr>
                          </a:solidFill>
                          <a:latin typeface="Calibri" panose="020F0502020204030204" pitchFamily="34" charset="0"/>
                          <a:cs typeface="Calibri" panose="020F0502020204030204" pitchFamily="34" charset="0"/>
                        </a:rPr>
                        <a:t>Évaluation</a:t>
                      </a:r>
                      <a:r>
                        <a:rPr lang="en-US" sz="2200" noProof="0" dirty="0">
                          <a:solidFill>
                            <a:schemeClr val="tx1">
                              <a:lumMod val="95000"/>
                              <a:lumOff val="5000"/>
                            </a:schemeClr>
                          </a:solidFill>
                          <a:latin typeface="Calibri" panose="020F0502020204030204" pitchFamily="34" charset="0"/>
                          <a:cs typeface="Calibri" panose="020F0502020204030204" pitchFamily="34" charset="0"/>
                        </a:rPr>
                        <a:t> de la </a:t>
                      </a:r>
                      <a:r>
                        <a:rPr lang="en-US" sz="2200" noProof="0" dirty="0" err="1">
                          <a:solidFill>
                            <a:schemeClr val="tx1">
                              <a:lumMod val="95000"/>
                              <a:lumOff val="5000"/>
                            </a:schemeClr>
                          </a:solidFill>
                          <a:latin typeface="Calibri" panose="020F0502020204030204" pitchFamily="34" charset="0"/>
                          <a:cs typeface="Calibri" panose="020F0502020204030204" pitchFamily="34" charset="0"/>
                        </a:rPr>
                        <a:t>probabilité</a:t>
                      </a:r>
                      <a:endParaRPr lang="en-US" sz="2200" noProof="0" dirty="0">
                        <a:solidFill>
                          <a:schemeClr val="tx1">
                            <a:lumMod val="95000"/>
                            <a:lumOff val="5000"/>
                          </a:schemeClr>
                        </a:solidFill>
                        <a:latin typeface="Calibri" panose="020F0502020204030204" pitchFamily="34" charset="0"/>
                        <a:cs typeface="Calibri" panose="020F0502020204030204" pitchFamily="34" charset="0"/>
                      </a:endParaRP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noProof="0" dirty="0" err="1">
                          <a:solidFill>
                            <a:schemeClr val="tx1">
                              <a:lumMod val="95000"/>
                              <a:lumOff val="5000"/>
                            </a:schemeClr>
                          </a:solidFill>
                          <a:latin typeface="Calibri" panose="020F0502020204030204" pitchFamily="34" charset="0"/>
                          <a:cs typeface="Calibri" panose="020F0502020204030204" pitchFamily="34" charset="0"/>
                        </a:rPr>
                        <a:t>Approche</a:t>
                      </a:r>
                      <a:r>
                        <a:rPr lang="en-US" sz="2200" noProof="0" dirty="0">
                          <a:solidFill>
                            <a:schemeClr val="tx1">
                              <a:lumMod val="95000"/>
                              <a:lumOff val="5000"/>
                            </a:schemeClr>
                          </a:solidFill>
                          <a:latin typeface="Calibri" panose="020F0502020204030204" pitchFamily="34" charset="0"/>
                          <a:cs typeface="Calibri" panose="020F0502020204030204" pitchFamily="34" charset="0"/>
                        </a:rPr>
                        <a:t> </a:t>
                      </a:r>
                      <a:r>
                        <a:rPr lang="en-US" sz="2200" noProof="0" dirty="0" err="1">
                          <a:solidFill>
                            <a:schemeClr val="tx1">
                              <a:lumMod val="95000"/>
                              <a:lumOff val="5000"/>
                            </a:schemeClr>
                          </a:solidFill>
                          <a:latin typeface="Calibri" panose="020F0502020204030204" pitchFamily="34" charset="0"/>
                          <a:cs typeface="Calibri" panose="020F0502020204030204" pitchFamily="34" charset="0"/>
                        </a:rPr>
                        <a:t>bayésienne</a:t>
                      </a:r>
                      <a:endParaRPr lang="en-US" sz="2200" noProof="0" dirty="0">
                        <a:solidFill>
                          <a:schemeClr val="tx1">
                            <a:lumMod val="95000"/>
                            <a:lumOff val="5000"/>
                          </a:schemeClr>
                        </a:solidFill>
                        <a:latin typeface="Calibri" panose="020F0502020204030204" pitchFamily="34" charset="0"/>
                        <a:cs typeface="Calibri" panose="020F0502020204030204" pitchFamily="34" charset="0"/>
                      </a:endParaRP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2200" noProof="0" dirty="0">
                          <a:solidFill>
                            <a:schemeClr val="tx1">
                              <a:lumMod val="95000"/>
                              <a:lumOff val="5000"/>
                            </a:schemeClr>
                          </a:solidFill>
                          <a:latin typeface="Calibri" panose="020F0502020204030204" pitchFamily="34" charset="0"/>
                          <a:cs typeface="Calibri" panose="020F0502020204030204" pitchFamily="34" charset="0"/>
                        </a:rPr>
                        <a:t>Nécessite des compétences particulières ; données numériques</a:t>
                      </a: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noProof="0" dirty="0" err="1">
                          <a:solidFill>
                            <a:schemeClr val="tx1">
                              <a:lumMod val="95000"/>
                              <a:lumOff val="5000"/>
                            </a:schemeClr>
                          </a:solidFill>
                          <a:latin typeface="Calibri" panose="020F0502020204030204" pitchFamily="34" charset="0"/>
                          <a:cs typeface="Calibri" panose="020F0502020204030204" pitchFamily="34" charset="0"/>
                        </a:rPr>
                        <a:t>Considéré</a:t>
                      </a:r>
                      <a:r>
                        <a:rPr lang="en-US" sz="2200" noProof="0" dirty="0">
                          <a:solidFill>
                            <a:schemeClr val="tx1">
                              <a:lumMod val="95000"/>
                              <a:lumOff val="5000"/>
                            </a:schemeClr>
                          </a:solidFill>
                          <a:latin typeface="Calibri" panose="020F0502020204030204" pitchFamily="34" charset="0"/>
                          <a:cs typeface="Calibri" panose="020F0502020204030204" pitchFamily="34" charset="0"/>
                        </a:rPr>
                        <a:t> </a:t>
                      </a:r>
                      <a:r>
                        <a:rPr lang="en-US" sz="2200" noProof="0" dirty="0" err="1">
                          <a:solidFill>
                            <a:schemeClr val="tx1">
                              <a:lumMod val="95000"/>
                              <a:lumOff val="5000"/>
                            </a:schemeClr>
                          </a:solidFill>
                          <a:latin typeface="Calibri" panose="020F0502020204030204" pitchFamily="34" charset="0"/>
                          <a:cs typeface="Calibri" panose="020F0502020204030204" pitchFamily="34" charset="0"/>
                        </a:rPr>
                        <a:t>comme</a:t>
                      </a:r>
                      <a:endParaRPr lang="en-US" sz="2200" noProof="0" dirty="0">
                        <a:solidFill>
                          <a:schemeClr val="tx1">
                            <a:lumMod val="95000"/>
                            <a:lumOff val="5000"/>
                          </a:schemeClr>
                        </a:solidFill>
                        <a:latin typeface="Calibri" panose="020F0502020204030204" pitchFamily="34" charset="0"/>
                        <a:cs typeface="Calibri" panose="020F0502020204030204" pitchFamily="34" charset="0"/>
                      </a:endParaRPr>
                    </a:p>
                    <a:p>
                      <a:r>
                        <a:rPr lang="en-US" sz="2200" noProof="0" dirty="0">
                          <a:solidFill>
                            <a:schemeClr val="tx1">
                              <a:lumMod val="95000"/>
                              <a:lumOff val="5000"/>
                            </a:schemeClr>
                          </a:solidFill>
                          <a:latin typeface="Calibri" panose="020F0502020204030204" pitchFamily="34" charset="0"/>
                          <a:cs typeface="Calibri" panose="020F0502020204030204" pitchFamily="34" charset="0"/>
                        </a:rPr>
                        <a:t> «gold standard»</a:t>
                      </a: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6414" name="TextBox 2">
            <a:extLst>
              <a:ext uri="{FF2B5EF4-FFF2-40B4-BE49-F238E27FC236}">
                <a16:creationId xmlns:a16="http://schemas.microsoft.com/office/drawing/2014/main" id="{6834548C-DA5E-EAD6-A375-50FC993B2336}"/>
              </a:ext>
            </a:extLst>
          </p:cNvPr>
          <p:cNvSpPr txBox="1">
            <a:spLocks noChangeArrowheads="1"/>
          </p:cNvSpPr>
          <p:nvPr/>
        </p:nvSpPr>
        <p:spPr bwMode="auto">
          <a:xfrm>
            <a:off x="997695" y="6061075"/>
            <a:ext cx="4565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latin typeface="Calibri" panose="020F0502020204030204" pitchFamily="34" charset="0"/>
                <a:cs typeface="Calibri" panose="020F0502020204030204" pitchFamily="34" charset="0"/>
              </a:rPr>
              <a:t>Adapted from R </a:t>
            </a:r>
            <a:r>
              <a:rPr lang="en-US" altLang="en-US" sz="1600" i="1" dirty="0" err="1">
                <a:latin typeface="Calibri" panose="020F0502020204030204" pitchFamily="34" charset="0"/>
                <a:cs typeface="Calibri" panose="020F0502020204030204" pitchFamily="34" charset="0"/>
              </a:rPr>
              <a:t>Benkirane</a:t>
            </a:r>
            <a:r>
              <a:rPr lang="en-US" altLang="en-US" sz="1600" i="1" dirty="0">
                <a:latin typeface="Calibri" panose="020F0502020204030204" pitchFamily="34" charset="0"/>
                <a:cs typeface="Calibri" panose="020F0502020204030204" pitchFamily="34" charset="0"/>
              </a:rPr>
              <a:t> (WHO-CC Morocco; 2014)</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D4AC41D-C768-3C6E-B161-381FA0A83D5D}"/>
              </a:ext>
            </a:extLst>
          </p:cNvPr>
          <p:cNvSpPr/>
          <p:nvPr/>
        </p:nvSpPr>
        <p:spPr>
          <a:xfrm>
            <a:off x="1847528" y="1412776"/>
            <a:ext cx="5143491" cy="37719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lnSpc>
                <a:spcPct val="107000"/>
              </a:lnSpc>
              <a:spcBef>
                <a:spcPts val="0"/>
              </a:spcBef>
              <a:spcAft>
                <a:spcPts val="0"/>
              </a:spcAft>
            </a:pPr>
            <a:endParaRPr lang="fr-FR" sz="1350" b="1" dirty="0">
              <a:solidFill>
                <a:srgbClr val="000000"/>
              </a:solidFill>
              <a:latin typeface="Arial" panose="020B0604020202020204" pitchFamily="34" charset="0"/>
              <a:cs typeface="Arial" panose="020B0604020202020204" pitchFamily="34" charset="0"/>
            </a:endParaRPr>
          </a:p>
          <a:p>
            <a:pPr algn="ctr" fontAlgn="t">
              <a:lnSpc>
                <a:spcPct val="107000"/>
              </a:lnSpc>
              <a:spcBef>
                <a:spcPts val="0"/>
              </a:spcBef>
              <a:spcAft>
                <a:spcPts val="0"/>
              </a:spcAft>
            </a:pPr>
            <a:r>
              <a:rPr lang="fr-FR" sz="1350" b="1" dirty="0">
                <a:solidFill>
                  <a:srgbClr val="000000"/>
                </a:solidFill>
                <a:latin typeface="Arial" panose="020B0604020202020204" pitchFamily="34" charset="0"/>
                <a:cs typeface="Arial" panose="020B0604020202020204" pitchFamily="34" charset="0"/>
              </a:rPr>
              <a:t>Programme national de lutte contre la tuberculose (PNT)  </a:t>
            </a:r>
            <a:endParaRPr lang="en-BE" sz="1350" dirty="0">
              <a:latin typeface="Arial" panose="020B0604020202020204" pitchFamily="34" charset="0"/>
            </a:endParaRPr>
          </a:p>
          <a:p>
            <a:pPr fontAlgn="t">
              <a:lnSpc>
                <a:spcPct val="107000"/>
              </a:lnSpc>
              <a:spcBef>
                <a:spcPts val="0"/>
              </a:spcBef>
              <a:spcAft>
                <a:spcPts val="0"/>
              </a:spcAft>
            </a:pPr>
            <a:r>
              <a:rPr lang="fr-FR" sz="1350" b="1" dirty="0">
                <a:solidFill>
                  <a:srgbClr val="000000"/>
                </a:solidFill>
                <a:latin typeface="Arial" panose="020B0604020202020204" pitchFamily="34" charset="0"/>
                <a:cs typeface="Arial" panose="020B0604020202020204" pitchFamily="34" charset="0"/>
              </a:rPr>
              <a:t> </a:t>
            </a:r>
            <a:endParaRPr lang="en-BE" sz="1350" dirty="0">
              <a:latin typeface="Arial" panose="020B0604020202020204" pitchFamily="34" charset="0"/>
            </a:endParaRPr>
          </a:p>
        </p:txBody>
      </p:sp>
      <p:cxnSp>
        <p:nvCxnSpPr>
          <p:cNvPr id="3" name="Straight Connector 2">
            <a:extLst>
              <a:ext uri="{FF2B5EF4-FFF2-40B4-BE49-F238E27FC236}">
                <a16:creationId xmlns:a16="http://schemas.microsoft.com/office/drawing/2014/main" id="{73F4C104-1B0B-FBF7-3761-0CD391FF4CEB}"/>
              </a:ext>
            </a:extLst>
          </p:cNvPr>
          <p:cNvCxnSpPr>
            <a:cxnSpLocks/>
          </p:cNvCxnSpPr>
          <p:nvPr/>
        </p:nvCxnSpPr>
        <p:spPr>
          <a:xfrm>
            <a:off x="7241678" y="2159685"/>
            <a:ext cx="0" cy="321791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61DE5C8-AD2D-99B8-60C6-4E208CB82E2B}"/>
              </a:ext>
            </a:extLst>
          </p:cNvPr>
          <p:cNvSpPr txBox="1"/>
          <p:nvPr/>
        </p:nvSpPr>
        <p:spPr>
          <a:xfrm>
            <a:off x="1090997" y="2825430"/>
            <a:ext cx="2046682" cy="275653"/>
          </a:xfrm>
          <a:prstGeom prst="rect">
            <a:avLst/>
          </a:prstGeom>
          <a:noFill/>
        </p:spPr>
        <p:txBody>
          <a:bodyPr wrap="square">
            <a:spAutoFit/>
          </a:bodyPr>
          <a:lstStyle/>
          <a:p>
            <a:pPr algn="ctr">
              <a:lnSpc>
                <a:spcPct val="107000"/>
              </a:lnSpc>
              <a:spcAft>
                <a:spcPts val="0"/>
              </a:spcAft>
            </a:pPr>
            <a:r>
              <a:rPr lang="fr-FR" sz="1200" dirty="0">
                <a:latin typeface="Arial" panose="020B0604020202020204" pitchFamily="34" charset="0"/>
                <a:cs typeface="Arial" panose="020B0604020202020204" pitchFamily="34" charset="0"/>
              </a:rPr>
              <a:t>Unité de traitement TB-MR</a:t>
            </a:r>
            <a:endParaRPr lang="fr-FR" sz="12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44A704C-226A-76F6-B200-5D5C7535622C}"/>
              </a:ext>
            </a:extLst>
          </p:cNvPr>
          <p:cNvPicPr>
            <a:picLocks noChangeAspect="1"/>
          </p:cNvPicPr>
          <p:nvPr/>
        </p:nvPicPr>
        <p:blipFill>
          <a:blip r:embed="rId2"/>
          <a:stretch>
            <a:fillRect/>
          </a:stretch>
        </p:blipFill>
        <p:spPr>
          <a:xfrm>
            <a:off x="1459614" y="2029996"/>
            <a:ext cx="859394" cy="787578"/>
          </a:xfrm>
          <a:prstGeom prst="rect">
            <a:avLst/>
          </a:prstGeom>
        </p:spPr>
      </p:pic>
      <p:sp>
        <p:nvSpPr>
          <p:cNvPr id="6" name="TextBox 5">
            <a:extLst>
              <a:ext uri="{FF2B5EF4-FFF2-40B4-BE49-F238E27FC236}">
                <a16:creationId xmlns:a16="http://schemas.microsoft.com/office/drawing/2014/main" id="{1CD01FCE-64E0-7BD3-EA87-BD5E1F32D7B3}"/>
              </a:ext>
            </a:extLst>
          </p:cNvPr>
          <p:cNvSpPr txBox="1"/>
          <p:nvPr/>
        </p:nvSpPr>
        <p:spPr>
          <a:xfrm>
            <a:off x="1154756" y="3465689"/>
            <a:ext cx="1851659" cy="598369"/>
          </a:xfrm>
          <a:prstGeom prst="rect">
            <a:avLst/>
          </a:prstGeom>
          <a:noFill/>
          <a:ln>
            <a:solidFill>
              <a:schemeClr val="accent1"/>
            </a:solidFill>
          </a:ln>
        </p:spPr>
        <p:txBody>
          <a:bodyPr wrap="square">
            <a:spAutoFit/>
          </a:bodyPr>
          <a:lstStyle/>
          <a:p>
            <a:pPr marL="214313" indent="-214313">
              <a:lnSpc>
                <a:spcPct val="107000"/>
              </a:lnSpc>
              <a:spcAft>
                <a:spcPts val="0"/>
              </a:spcAft>
              <a:buFont typeface="Arial" panose="020B0604020202020204" pitchFamily="34" charset="0"/>
              <a:buChar char="•"/>
            </a:pPr>
            <a:r>
              <a:rPr lang="fr-FR" sz="1050" dirty="0">
                <a:latin typeface="Arial" panose="020B0604020202020204" pitchFamily="34" charset="0"/>
                <a:cs typeface="Arial" panose="020B0604020202020204" pitchFamily="34" charset="0"/>
              </a:rPr>
              <a:t>Délivrance du traitement</a:t>
            </a:r>
          </a:p>
          <a:p>
            <a:pPr marL="214313" indent="-214313">
              <a:lnSpc>
                <a:spcPct val="107000"/>
              </a:lnSpc>
              <a:spcAft>
                <a:spcPts val="0"/>
              </a:spcAft>
              <a:buFont typeface="Arial" panose="020B0604020202020204" pitchFamily="34" charset="0"/>
              <a:buChar char="•"/>
            </a:pPr>
            <a:r>
              <a:rPr lang="fr-FR" sz="1050" dirty="0">
                <a:latin typeface="Arial" panose="020B0604020202020204" pitchFamily="34" charset="0"/>
                <a:cs typeface="Arial" panose="020B0604020202020204" pitchFamily="34" charset="0"/>
              </a:rPr>
              <a:t>Gestion des réactions indésirables</a:t>
            </a:r>
            <a:endParaRPr lang="fr-FR" sz="1050" dirty="0">
              <a:latin typeface="Arial" panose="020B0604020202020204" pitchFamily="34" charset="0"/>
              <a:ea typeface="Calibri" panose="020F050202020403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5CDA86AA-5AF4-9F8D-F31F-49FB6A967D5F}"/>
              </a:ext>
            </a:extLst>
          </p:cNvPr>
          <p:cNvCxnSpPr>
            <a:cxnSpLocks/>
          </p:cNvCxnSpPr>
          <p:nvPr/>
        </p:nvCxnSpPr>
        <p:spPr>
          <a:xfrm flipH="1">
            <a:off x="1889310" y="3122967"/>
            <a:ext cx="4286" cy="3159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B1D0A1B-AF63-5AC4-93E8-81C5086B9628}"/>
              </a:ext>
            </a:extLst>
          </p:cNvPr>
          <p:cNvSpPr txBox="1"/>
          <p:nvPr/>
        </p:nvSpPr>
        <p:spPr>
          <a:xfrm>
            <a:off x="191344" y="5321401"/>
            <a:ext cx="3334281" cy="1246495"/>
          </a:xfrm>
          <a:prstGeom prst="rect">
            <a:avLst/>
          </a:prstGeom>
          <a:noFill/>
          <a:ln>
            <a:solidFill>
              <a:schemeClr val="accent1"/>
            </a:solidFill>
          </a:ln>
        </p:spPr>
        <p:txBody>
          <a:bodyPr wrap="square">
            <a:spAutoFit/>
          </a:bodyPr>
          <a:lstStyle/>
          <a:p>
            <a:pPr>
              <a:defRPr/>
            </a:pPr>
            <a:r>
              <a:rPr lang="fr-FR" sz="1500" b="1" dirty="0">
                <a:solidFill>
                  <a:srgbClr val="CD0935"/>
                </a:solidFill>
                <a:latin typeface="GillSans-SemiBold"/>
              </a:rPr>
              <a:t>Informer de la mise à jour de la politique de traitement et des soins aux patients des patients</a:t>
            </a:r>
          </a:p>
          <a:p>
            <a:pPr>
              <a:defRPr/>
            </a:pPr>
            <a:r>
              <a:rPr lang="fr-FR" sz="1500" b="1" dirty="0">
                <a:solidFill>
                  <a:srgbClr val="CD0935"/>
                </a:solidFill>
                <a:latin typeface="GillSans-SemiBold"/>
              </a:rPr>
              <a:t>(conformément aux orientations de la gestion programmatique de la TB-MR)</a:t>
            </a:r>
          </a:p>
        </p:txBody>
      </p:sp>
      <p:cxnSp>
        <p:nvCxnSpPr>
          <p:cNvPr id="9" name="Straight Arrow Connector 8">
            <a:extLst>
              <a:ext uri="{FF2B5EF4-FFF2-40B4-BE49-F238E27FC236}">
                <a16:creationId xmlns:a16="http://schemas.microsoft.com/office/drawing/2014/main" id="{C3F3F00E-1723-424D-34C0-79E28D912938}"/>
              </a:ext>
            </a:extLst>
          </p:cNvPr>
          <p:cNvCxnSpPr>
            <a:cxnSpLocks/>
          </p:cNvCxnSpPr>
          <p:nvPr/>
        </p:nvCxnSpPr>
        <p:spPr>
          <a:xfrm>
            <a:off x="1889310" y="4097559"/>
            <a:ext cx="0" cy="11708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EEEBD12-0A6A-7C25-0826-3461C098D7CB}"/>
              </a:ext>
            </a:extLst>
          </p:cNvPr>
          <p:cNvSpPr txBox="1"/>
          <p:nvPr/>
        </p:nvSpPr>
        <p:spPr>
          <a:xfrm>
            <a:off x="3547702" y="2573265"/>
            <a:ext cx="2977514" cy="473271"/>
          </a:xfrm>
          <a:prstGeom prst="rect">
            <a:avLst/>
          </a:prstGeom>
          <a:noFill/>
        </p:spPr>
        <p:txBody>
          <a:bodyPr wrap="square">
            <a:spAutoFit/>
          </a:bodyPr>
          <a:lstStyle/>
          <a:p>
            <a:pPr algn="ctr">
              <a:lnSpc>
                <a:spcPct val="107000"/>
              </a:lnSpc>
            </a:pPr>
            <a:r>
              <a:rPr lang="fr-FR" sz="1200" b="1" dirty="0">
                <a:latin typeface="Arial" panose="020B0604020202020204" pitchFamily="34" charset="0"/>
                <a:cs typeface="Arial" panose="020B0604020202020204" pitchFamily="34" charset="0"/>
              </a:rPr>
              <a:t>Surveillance active et gestion des EI des antituberculeux (</a:t>
            </a:r>
            <a:r>
              <a:rPr lang="fr-FR" sz="1200" b="1" dirty="0" err="1">
                <a:latin typeface="Arial" panose="020B0604020202020204" pitchFamily="34" charset="0"/>
                <a:cs typeface="Arial" panose="020B0604020202020204" pitchFamily="34" charset="0"/>
              </a:rPr>
              <a:t>SaGEIM</a:t>
            </a:r>
            <a:r>
              <a:rPr lang="fr-FR" sz="1200" b="1" dirty="0">
                <a:latin typeface="Arial" panose="020B0604020202020204" pitchFamily="34" charset="0"/>
                <a:cs typeface="Arial" panose="020B0604020202020204" pitchFamily="34" charset="0"/>
              </a:rPr>
              <a:t>)</a:t>
            </a:r>
          </a:p>
        </p:txBody>
      </p:sp>
      <p:pic>
        <p:nvPicPr>
          <p:cNvPr id="11" name="Picture 10">
            <a:extLst>
              <a:ext uri="{FF2B5EF4-FFF2-40B4-BE49-F238E27FC236}">
                <a16:creationId xmlns:a16="http://schemas.microsoft.com/office/drawing/2014/main" id="{E3CD0C1B-FD1E-D717-F54B-E79AE98FD782}"/>
              </a:ext>
            </a:extLst>
          </p:cNvPr>
          <p:cNvPicPr>
            <a:picLocks noChangeAspect="1"/>
          </p:cNvPicPr>
          <p:nvPr/>
        </p:nvPicPr>
        <p:blipFill>
          <a:blip r:embed="rId3"/>
          <a:stretch>
            <a:fillRect/>
          </a:stretch>
        </p:blipFill>
        <p:spPr>
          <a:xfrm>
            <a:off x="4608311" y="1917535"/>
            <a:ext cx="619363" cy="610438"/>
          </a:xfrm>
          <a:prstGeom prst="rect">
            <a:avLst/>
          </a:prstGeom>
        </p:spPr>
      </p:pic>
      <p:sp>
        <p:nvSpPr>
          <p:cNvPr id="12" name="Rectangle: Rounded Corners 11">
            <a:extLst>
              <a:ext uri="{FF2B5EF4-FFF2-40B4-BE49-F238E27FC236}">
                <a16:creationId xmlns:a16="http://schemas.microsoft.com/office/drawing/2014/main" id="{C991918F-0A6C-D3C9-9B1B-3118D6F1ABF6}"/>
              </a:ext>
            </a:extLst>
          </p:cNvPr>
          <p:cNvSpPr/>
          <p:nvPr/>
        </p:nvSpPr>
        <p:spPr>
          <a:xfrm>
            <a:off x="7899350" y="1412776"/>
            <a:ext cx="1920595" cy="61722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lnSpc>
                <a:spcPct val="107000"/>
              </a:lnSpc>
              <a:spcBef>
                <a:spcPts val="0"/>
              </a:spcBef>
              <a:spcAft>
                <a:spcPts val="0"/>
              </a:spcAft>
            </a:pPr>
            <a:r>
              <a:rPr lang="fr-FR" sz="1350" b="1" dirty="0">
                <a:solidFill>
                  <a:srgbClr val="000000"/>
                </a:solidFill>
                <a:latin typeface="Arial" panose="020B0604020202020204" pitchFamily="34" charset="0"/>
                <a:cs typeface="Arial" panose="020B0604020202020204" pitchFamily="34" charset="0"/>
              </a:rPr>
              <a:t>Système national de pharmacovigilance (SNPV)</a:t>
            </a:r>
            <a:endParaRPr lang="en-BE" sz="1350" dirty="0">
              <a:latin typeface="Arial" panose="020B0604020202020204" pitchFamily="34" charset="0"/>
            </a:endParaRPr>
          </a:p>
        </p:txBody>
      </p:sp>
      <p:pic>
        <p:nvPicPr>
          <p:cNvPr id="13" name="Picture 12">
            <a:extLst>
              <a:ext uri="{FF2B5EF4-FFF2-40B4-BE49-F238E27FC236}">
                <a16:creationId xmlns:a16="http://schemas.microsoft.com/office/drawing/2014/main" id="{DA6B0B3A-4A7C-F7D7-9953-2098A0614539}"/>
              </a:ext>
            </a:extLst>
          </p:cNvPr>
          <p:cNvPicPr>
            <a:picLocks noChangeAspect="1"/>
          </p:cNvPicPr>
          <p:nvPr/>
        </p:nvPicPr>
        <p:blipFill>
          <a:blip r:embed="rId4"/>
          <a:stretch>
            <a:fillRect/>
          </a:stretch>
        </p:blipFill>
        <p:spPr>
          <a:xfrm>
            <a:off x="7171042" y="1445804"/>
            <a:ext cx="615567" cy="610437"/>
          </a:xfrm>
          <a:prstGeom prst="rect">
            <a:avLst/>
          </a:prstGeom>
        </p:spPr>
      </p:pic>
      <p:sp>
        <p:nvSpPr>
          <p:cNvPr id="14" name="TextBox 13">
            <a:extLst>
              <a:ext uri="{FF2B5EF4-FFF2-40B4-BE49-F238E27FC236}">
                <a16:creationId xmlns:a16="http://schemas.microsoft.com/office/drawing/2014/main" id="{EFA4475F-A174-AFD6-B183-DED3DD93F2BF}"/>
              </a:ext>
            </a:extLst>
          </p:cNvPr>
          <p:cNvSpPr txBox="1"/>
          <p:nvPr/>
        </p:nvSpPr>
        <p:spPr>
          <a:xfrm>
            <a:off x="7716293" y="2616520"/>
            <a:ext cx="2351539" cy="598369"/>
          </a:xfrm>
          <a:prstGeom prst="rect">
            <a:avLst/>
          </a:prstGeom>
          <a:noFill/>
          <a:ln>
            <a:solidFill>
              <a:schemeClr val="accent1"/>
            </a:solidFill>
          </a:ln>
        </p:spPr>
        <p:txBody>
          <a:bodyPr wrap="square">
            <a:spAutoFit/>
          </a:bodyPr>
          <a:lstStyle/>
          <a:p>
            <a:pPr algn="ctr">
              <a:lnSpc>
                <a:spcPct val="107000"/>
              </a:lnSpc>
              <a:spcAft>
                <a:spcPts val="0"/>
              </a:spcAft>
            </a:pPr>
            <a:r>
              <a:rPr lang="fr-FR" sz="1050" b="1" dirty="0">
                <a:latin typeface="Arial" panose="020B0604020202020204" pitchFamily="34" charset="0"/>
                <a:cs typeface="Arial" panose="020B0604020202020204" pitchFamily="34" charset="0"/>
              </a:rPr>
              <a:t>Nouvelles analyses en vue de la détection des signaux/évaluation de la causalité et communication</a:t>
            </a:r>
            <a:endParaRPr lang="fr-FR" sz="1050" b="1" dirty="0">
              <a:latin typeface="Arial" panose="020B0604020202020204" pitchFamily="34" charset="0"/>
              <a:ea typeface="Calibri" panose="020F050202020403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0D615271-8615-CA2A-3756-12AC4BD360BB}"/>
              </a:ext>
            </a:extLst>
          </p:cNvPr>
          <p:cNvCxnSpPr>
            <a:cxnSpLocks/>
          </p:cNvCxnSpPr>
          <p:nvPr/>
        </p:nvCxnSpPr>
        <p:spPr>
          <a:xfrm flipH="1">
            <a:off x="4817184" y="3586997"/>
            <a:ext cx="4286" cy="3159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5124A68-1D24-2034-CECD-24FC2CD58975}"/>
              </a:ext>
            </a:extLst>
          </p:cNvPr>
          <p:cNvCxnSpPr>
            <a:cxnSpLocks/>
          </p:cNvCxnSpPr>
          <p:nvPr/>
        </p:nvCxnSpPr>
        <p:spPr>
          <a:xfrm>
            <a:off x="3078026" y="3704584"/>
            <a:ext cx="40523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B8F8F6EB-5665-FC94-B5DE-1A7D61B9BF0B}"/>
              </a:ext>
            </a:extLst>
          </p:cNvPr>
          <p:cNvSpPr/>
          <p:nvPr/>
        </p:nvSpPr>
        <p:spPr>
          <a:xfrm>
            <a:off x="5903467" y="5327150"/>
            <a:ext cx="1941589" cy="916361"/>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fr-FR" sz="1600" b="1" dirty="0">
                <a:solidFill>
                  <a:srgbClr val="FF0000"/>
                </a:solidFill>
                <a:latin typeface="Arial" panose="020B0604020202020204" pitchFamily="34" charset="0"/>
                <a:cs typeface="Arial" panose="020B0604020202020204" pitchFamily="34" charset="0"/>
              </a:rPr>
              <a:t>Nouvelles données probantes</a:t>
            </a:r>
            <a:endParaRPr lang="fr-FR" sz="16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2F221EDD-2452-D88E-C76E-11CCD3A004D3}"/>
              </a:ext>
            </a:extLst>
          </p:cNvPr>
          <p:cNvCxnSpPr>
            <a:cxnSpLocks/>
          </p:cNvCxnSpPr>
          <p:nvPr/>
        </p:nvCxnSpPr>
        <p:spPr>
          <a:xfrm>
            <a:off x="7573950" y="2029996"/>
            <a:ext cx="325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C4E6EDF-7BAF-F4B7-7F80-C058EEEDC99B}"/>
              </a:ext>
            </a:extLst>
          </p:cNvPr>
          <p:cNvCxnSpPr>
            <a:cxnSpLocks/>
          </p:cNvCxnSpPr>
          <p:nvPr/>
        </p:nvCxnSpPr>
        <p:spPr>
          <a:xfrm flipH="1">
            <a:off x="7035477" y="1505811"/>
            <a:ext cx="3418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5BD5BBA-FA2E-8FA0-CEE3-AE64D96ACDB2}"/>
              </a:ext>
            </a:extLst>
          </p:cNvPr>
          <p:cNvCxnSpPr>
            <a:cxnSpLocks/>
            <a:stCxn id="32" idx="2"/>
          </p:cNvCxnSpPr>
          <p:nvPr/>
        </p:nvCxnSpPr>
        <p:spPr>
          <a:xfrm>
            <a:off x="4996162" y="5024069"/>
            <a:ext cx="907305" cy="5637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8FAD817-0368-69E9-5E40-BCD4CD6F5AFA}"/>
              </a:ext>
            </a:extLst>
          </p:cNvPr>
          <p:cNvCxnSpPr>
            <a:cxnSpLocks/>
            <a:stCxn id="17" idx="2"/>
          </p:cNvCxnSpPr>
          <p:nvPr/>
        </p:nvCxnSpPr>
        <p:spPr>
          <a:xfrm flipH="1">
            <a:off x="3547702" y="5785331"/>
            <a:ext cx="235576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C423764-319C-1E4B-FA29-E886AFF21B89}"/>
              </a:ext>
            </a:extLst>
          </p:cNvPr>
          <p:cNvCxnSpPr>
            <a:cxnSpLocks/>
            <a:stCxn id="17" idx="6"/>
          </p:cNvCxnSpPr>
          <p:nvPr/>
        </p:nvCxnSpPr>
        <p:spPr>
          <a:xfrm flipV="1">
            <a:off x="7845056" y="5377595"/>
            <a:ext cx="1169073" cy="4077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3E327D94-2611-103C-36C2-0DCB410E1390}"/>
              </a:ext>
            </a:extLst>
          </p:cNvPr>
          <p:cNvPicPr>
            <a:picLocks noChangeAspect="1"/>
          </p:cNvPicPr>
          <p:nvPr/>
        </p:nvPicPr>
        <p:blipFill>
          <a:blip r:embed="rId5"/>
          <a:stretch>
            <a:fillRect/>
          </a:stretch>
        </p:blipFill>
        <p:spPr>
          <a:xfrm>
            <a:off x="6706029" y="3262224"/>
            <a:ext cx="674804" cy="340595"/>
          </a:xfrm>
          <a:prstGeom prst="rect">
            <a:avLst/>
          </a:prstGeom>
        </p:spPr>
      </p:pic>
      <p:pic>
        <p:nvPicPr>
          <p:cNvPr id="24" name="Picture 23">
            <a:extLst>
              <a:ext uri="{FF2B5EF4-FFF2-40B4-BE49-F238E27FC236}">
                <a16:creationId xmlns:a16="http://schemas.microsoft.com/office/drawing/2014/main" id="{91A6E2B8-A3BC-D2DF-3C3C-E19874E1334D}"/>
              </a:ext>
            </a:extLst>
          </p:cNvPr>
          <p:cNvPicPr>
            <a:picLocks noChangeAspect="1"/>
          </p:cNvPicPr>
          <p:nvPr/>
        </p:nvPicPr>
        <p:blipFill>
          <a:blip r:embed="rId6"/>
          <a:stretch>
            <a:fillRect/>
          </a:stretch>
        </p:blipFill>
        <p:spPr>
          <a:xfrm rot="18899563">
            <a:off x="6749193" y="3951676"/>
            <a:ext cx="693410" cy="693410"/>
          </a:xfrm>
          <a:prstGeom prst="rect">
            <a:avLst/>
          </a:prstGeom>
        </p:spPr>
      </p:pic>
      <p:pic>
        <p:nvPicPr>
          <p:cNvPr id="25" name="Picture 24">
            <a:extLst>
              <a:ext uri="{FF2B5EF4-FFF2-40B4-BE49-F238E27FC236}">
                <a16:creationId xmlns:a16="http://schemas.microsoft.com/office/drawing/2014/main" id="{73C2CF88-EBA7-393B-0555-FFCBB327CA94}"/>
              </a:ext>
            </a:extLst>
          </p:cNvPr>
          <p:cNvPicPr>
            <a:picLocks noChangeAspect="1"/>
          </p:cNvPicPr>
          <p:nvPr/>
        </p:nvPicPr>
        <p:blipFill>
          <a:blip r:embed="rId7"/>
          <a:stretch>
            <a:fillRect/>
          </a:stretch>
        </p:blipFill>
        <p:spPr>
          <a:xfrm>
            <a:off x="6954404" y="4147679"/>
            <a:ext cx="325745" cy="312602"/>
          </a:xfrm>
          <a:prstGeom prst="rect">
            <a:avLst/>
          </a:prstGeom>
        </p:spPr>
      </p:pic>
      <p:sp>
        <p:nvSpPr>
          <p:cNvPr id="26" name="TextBox 25">
            <a:extLst>
              <a:ext uri="{FF2B5EF4-FFF2-40B4-BE49-F238E27FC236}">
                <a16:creationId xmlns:a16="http://schemas.microsoft.com/office/drawing/2014/main" id="{7CA1D8A6-3B1F-0F48-A222-EE7E654B0427}"/>
              </a:ext>
            </a:extLst>
          </p:cNvPr>
          <p:cNvSpPr txBox="1"/>
          <p:nvPr/>
        </p:nvSpPr>
        <p:spPr>
          <a:xfrm>
            <a:off x="6395363" y="4460281"/>
            <a:ext cx="1449692" cy="425501"/>
          </a:xfrm>
          <a:prstGeom prst="rect">
            <a:avLst/>
          </a:prstGeom>
          <a:solidFill>
            <a:schemeClr val="bg1"/>
          </a:solidFill>
        </p:spPr>
        <p:txBody>
          <a:bodyPr wrap="square">
            <a:spAutoFit/>
          </a:bodyPr>
          <a:lstStyle/>
          <a:p>
            <a:pPr algn="ctr">
              <a:lnSpc>
                <a:spcPct val="107000"/>
              </a:lnSpc>
              <a:spcAft>
                <a:spcPts val="0"/>
              </a:spcAft>
            </a:pPr>
            <a:r>
              <a:rPr lang="fr-FR" sz="1050" dirty="0">
                <a:latin typeface="Arial" panose="020B0604020202020204" pitchFamily="34" charset="0"/>
                <a:cs typeface="Arial" panose="020B0604020202020204" pitchFamily="34" charset="0"/>
              </a:rPr>
              <a:t>Appui à la détection de signaux</a:t>
            </a:r>
            <a:endParaRPr lang="fr-FR" sz="1050" dirty="0">
              <a:latin typeface="Arial" panose="020B0604020202020204" pitchFamily="34" charset="0"/>
              <a:ea typeface="Calibri" panose="020F050202020403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1E400EF2-C533-1F8B-4F15-6F8D9D08342D}"/>
              </a:ext>
            </a:extLst>
          </p:cNvPr>
          <p:cNvPicPr>
            <a:picLocks noChangeAspect="1"/>
          </p:cNvPicPr>
          <p:nvPr/>
        </p:nvPicPr>
        <p:blipFill>
          <a:blip r:embed="rId6"/>
          <a:stretch>
            <a:fillRect/>
          </a:stretch>
        </p:blipFill>
        <p:spPr>
          <a:xfrm rot="18899563">
            <a:off x="6902323" y="3042597"/>
            <a:ext cx="607962" cy="607962"/>
          </a:xfrm>
          <a:prstGeom prst="rect">
            <a:avLst/>
          </a:prstGeom>
        </p:spPr>
      </p:pic>
      <p:pic>
        <p:nvPicPr>
          <p:cNvPr id="28" name="Picture 27">
            <a:extLst>
              <a:ext uri="{FF2B5EF4-FFF2-40B4-BE49-F238E27FC236}">
                <a16:creationId xmlns:a16="http://schemas.microsoft.com/office/drawing/2014/main" id="{B9F5346C-5B26-E514-0BB9-6C533D92EE27}"/>
              </a:ext>
            </a:extLst>
          </p:cNvPr>
          <p:cNvPicPr>
            <a:picLocks noChangeAspect="1"/>
          </p:cNvPicPr>
          <p:nvPr/>
        </p:nvPicPr>
        <p:blipFill>
          <a:blip r:embed="rId5"/>
          <a:stretch>
            <a:fillRect/>
          </a:stretch>
        </p:blipFill>
        <p:spPr>
          <a:xfrm>
            <a:off x="6645146" y="3181843"/>
            <a:ext cx="715775" cy="361275"/>
          </a:xfrm>
          <a:prstGeom prst="rect">
            <a:avLst/>
          </a:prstGeom>
        </p:spPr>
      </p:pic>
      <p:sp>
        <p:nvSpPr>
          <p:cNvPr id="29" name="TextBox 28">
            <a:extLst>
              <a:ext uri="{FF2B5EF4-FFF2-40B4-BE49-F238E27FC236}">
                <a16:creationId xmlns:a16="http://schemas.microsoft.com/office/drawing/2014/main" id="{52F80377-62DC-BC3F-20C4-08EEEB17DF3A}"/>
              </a:ext>
            </a:extLst>
          </p:cNvPr>
          <p:cNvSpPr txBox="1"/>
          <p:nvPr/>
        </p:nvSpPr>
        <p:spPr>
          <a:xfrm>
            <a:off x="6548487" y="3508240"/>
            <a:ext cx="1244621" cy="425501"/>
          </a:xfrm>
          <a:prstGeom prst="rect">
            <a:avLst/>
          </a:prstGeom>
          <a:solidFill>
            <a:schemeClr val="bg1"/>
          </a:solidFill>
        </p:spPr>
        <p:txBody>
          <a:bodyPr wrap="square">
            <a:spAutoFit/>
          </a:bodyPr>
          <a:lstStyle/>
          <a:p>
            <a:pPr algn="ctr">
              <a:lnSpc>
                <a:spcPct val="107000"/>
              </a:lnSpc>
              <a:spcAft>
                <a:spcPts val="0"/>
              </a:spcAft>
            </a:pPr>
            <a:r>
              <a:rPr lang="fr-FR" sz="1050" dirty="0">
                <a:latin typeface="Arial" panose="020B0604020202020204" pitchFamily="34" charset="0"/>
                <a:cs typeface="Arial" panose="020B0604020202020204" pitchFamily="34" charset="0"/>
              </a:rPr>
              <a:t>Circuit de notification local</a:t>
            </a:r>
            <a:endParaRPr lang="fr-FR" sz="1050" dirty="0">
              <a:latin typeface="Arial" panose="020B0604020202020204" pitchFamily="34" charset="0"/>
              <a:ea typeface="Calibri" panose="020F0502020204030204" pitchFamily="34" charset="0"/>
              <a:cs typeface="Arial" panose="020B0604020202020204" pitchFamily="34" charset="0"/>
            </a:endParaRPr>
          </a:p>
        </p:txBody>
      </p:sp>
      <p:cxnSp>
        <p:nvCxnSpPr>
          <p:cNvPr id="30" name="Straight Arrow Connector 29">
            <a:extLst>
              <a:ext uri="{FF2B5EF4-FFF2-40B4-BE49-F238E27FC236}">
                <a16:creationId xmlns:a16="http://schemas.microsoft.com/office/drawing/2014/main" id="{9E7DD0D6-DA65-D60E-B526-0ABAA5624EBE}"/>
              </a:ext>
            </a:extLst>
          </p:cNvPr>
          <p:cNvCxnSpPr>
            <a:cxnSpLocks/>
            <a:stCxn id="14" idx="2"/>
          </p:cNvCxnSpPr>
          <p:nvPr/>
        </p:nvCxnSpPr>
        <p:spPr>
          <a:xfrm flipH="1">
            <a:off x="7248176" y="3214889"/>
            <a:ext cx="1643887" cy="21122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8D6D798-E0D9-A393-994F-766E2BC9EF8B}"/>
              </a:ext>
            </a:extLst>
          </p:cNvPr>
          <p:cNvSpPr txBox="1"/>
          <p:nvPr/>
        </p:nvSpPr>
        <p:spPr>
          <a:xfrm>
            <a:off x="7793108" y="4736905"/>
            <a:ext cx="2295079" cy="598369"/>
          </a:xfrm>
          <a:prstGeom prst="rect">
            <a:avLst/>
          </a:prstGeom>
          <a:noFill/>
          <a:ln>
            <a:solidFill>
              <a:schemeClr val="accent1"/>
            </a:solidFill>
          </a:ln>
        </p:spPr>
        <p:txBody>
          <a:bodyPr wrap="square">
            <a:spAutoFit/>
          </a:bodyPr>
          <a:lstStyle/>
          <a:p>
            <a:pPr algn="ctr">
              <a:lnSpc>
                <a:spcPct val="107000"/>
              </a:lnSpc>
              <a:spcAft>
                <a:spcPts val="0"/>
              </a:spcAft>
            </a:pPr>
            <a:r>
              <a:rPr lang="fr-FR" sz="1050" dirty="0">
                <a:latin typeface="Arial" panose="020B0604020202020204" pitchFamily="34" charset="0"/>
                <a:cs typeface="Arial" panose="020B0604020202020204" pitchFamily="34" charset="0"/>
              </a:rPr>
              <a:t>Mises à jour du profil de sécurité des médicaments au niveau national et mondial</a:t>
            </a:r>
            <a:endParaRPr lang="fr-FR" sz="1050" dirty="0">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7C42DB0-16FF-87A1-242A-4FF55E8D4625}"/>
              </a:ext>
            </a:extLst>
          </p:cNvPr>
          <p:cNvSpPr txBox="1"/>
          <p:nvPr/>
        </p:nvSpPr>
        <p:spPr>
          <a:xfrm>
            <a:off x="3593635" y="3042757"/>
            <a:ext cx="2805054" cy="1981312"/>
          </a:xfrm>
          <a:prstGeom prst="rect">
            <a:avLst/>
          </a:prstGeom>
          <a:noFill/>
          <a:ln>
            <a:solidFill>
              <a:schemeClr val="accent1"/>
            </a:solidFill>
          </a:ln>
        </p:spPr>
        <p:txBody>
          <a:bodyPr wrap="square">
            <a:spAutoFit/>
          </a:bodyPr>
          <a:lstStyle/>
          <a:p>
            <a:pPr>
              <a:lnSpc>
                <a:spcPct val="107000"/>
              </a:lnSpc>
            </a:pPr>
            <a:r>
              <a:rPr lang="fr-FR" sz="1050" dirty="0">
                <a:latin typeface="Arial" panose="020B0604020202020204" pitchFamily="34" charset="0"/>
                <a:cs typeface="Arial" panose="020B0604020202020204" pitchFamily="34" charset="0"/>
              </a:rPr>
              <a:t>Suivi des patients par :</a:t>
            </a:r>
          </a:p>
          <a:p>
            <a:pPr marL="214313" indent="-214313">
              <a:lnSpc>
                <a:spcPct val="107000"/>
              </a:lnSpc>
              <a:buFont typeface="Arial" panose="020B0604020202020204" pitchFamily="34" charset="0"/>
              <a:buChar char="•"/>
            </a:pPr>
            <a:r>
              <a:rPr lang="fr-FR" sz="1050" dirty="0">
                <a:latin typeface="Arial" panose="020B0604020202020204" pitchFamily="34" charset="0"/>
                <a:cs typeface="Arial" panose="020B0604020202020204" pitchFamily="34" charset="0"/>
              </a:rPr>
              <a:t>recherche active des symptômes </a:t>
            </a:r>
          </a:p>
          <a:p>
            <a:pPr marL="214313" indent="-214313">
              <a:lnSpc>
                <a:spcPct val="107000"/>
              </a:lnSpc>
              <a:buFont typeface="Arial" panose="020B0604020202020204" pitchFamily="34" charset="0"/>
              <a:buChar char="•"/>
            </a:pPr>
            <a:r>
              <a:rPr lang="fr-FR" sz="1050" dirty="0">
                <a:latin typeface="Arial" panose="020B0604020202020204" pitchFamily="34" charset="0"/>
                <a:cs typeface="Arial" panose="020B0604020202020204" pitchFamily="34" charset="0"/>
              </a:rPr>
              <a:t>examens systématiques de suivi des EI</a:t>
            </a:r>
          </a:p>
          <a:p>
            <a:pPr marL="214313" indent="-214313">
              <a:lnSpc>
                <a:spcPct val="107000"/>
              </a:lnSpc>
              <a:buFont typeface="Arial" panose="020B0604020202020204" pitchFamily="34" charset="0"/>
              <a:buChar char="•"/>
            </a:pPr>
            <a:endParaRPr lang="fr-FR" sz="1050" dirty="0">
              <a:latin typeface="Arial" panose="020B0604020202020204" pitchFamily="34" charset="0"/>
              <a:cs typeface="Arial" panose="020B0604020202020204" pitchFamily="34" charset="0"/>
            </a:endParaRPr>
          </a:p>
          <a:p>
            <a:pPr marL="214313" indent="-214313">
              <a:lnSpc>
                <a:spcPct val="107000"/>
              </a:lnSpc>
              <a:buFont typeface="Arial" panose="020B0604020202020204" pitchFamily="34" charset="0"/>
              <a:buChar char="•"/>
            </a:pPr>
            <a:endParaRPr lang="fr-FR" sz="1050" dirty="0">
              <a:latin typeface="Arial" panose="020B0604020202020204" pitchFamily="34" charset="0"/>
              <a:cs typeface="Arial" panose="020B0604020202020204" pitchFamily="34" charset="0"/>
            </a:endParaRPr>
          </a:p>
          <a:p>
            <a:pPr marL="214313" indent="-214313">
              <a:lnSpc>
                <a:spcPct val="107000"/>
              </a:lnSpc>
              <a:buFont typeface="Arial" panose="020B0604020202020204" pitchFamily="34" charset="0"/>
              <a:buChar char="•"/>
            </a:pPr>
            <a:r>
              <a:rPr lang="fr-FR" sz="1050" dirty="0">
                <a:latin typeface="Arial" panose="020B0604020202020204" pitchFamily="34" charset="0"/>
                <a:cs typeface="Arial" panose="020B0604020202020204" pitchFamily="34" charset="0"/>
              </a:rPr>
              <a:t>notification toutes les EIG dans une</a:t>
            </a:r>
          </a:p>
          <a:p>
            <a:pPr marL="557213" lvl="1" indent="-214313">
              <a:lnSpc>
                <a:spcPct val="107000"/>
              </a:lnSpc>
              <a:buFont typeface="Arial" panose="020B0604020202020204" pitchFamily="34" charset="0"/>
              <a:buChar char="•"/>
            </a:pPr>
            <a:r>
              <a:rPr lang="fr-FR" sz="1050" dirty="0">
                <a:latin typeface="Arial" panose="020B0604020202020204" pitchFamily="34" charset="0"/>
                <a:cs typeface="Arial" panose="020B0604020202020204" pitchFamily="34" charset="0"/>
              </a:rPr>
              <a:t>base de données nationale</a:t>
            </a:r>
          </a:p>
          <a:p>
            <a:pPr marL="557213" lvl="1" indent="-214313">
              <a:lnSpc>
                <a:spcPct val="107000"/>
              </a:lnSpc>
              <a:buFont typeface="Arial" panose="020B0604020202020204" pitchFamily="34" charset="0"/>
              <a:buChar char="•"/>
            </a:pPr>
            <a:r>
              <a:rPr lang="fr-FR" sz="1050" dirty="0">
                <a:latin typeface="Arial" panose="020B0604020202020204" pitchFamily="34" charset="0"/>
                <a:cs typeface="Arial" panose="020B0604020202020204" pitchFamily="34" charset="0"/>
              </a:rPr>
              <a:t>base de données mondiale</a:t>
            </a:r>
          </a:p>
          <a:p>
            <a:pPr marL="214313" indent="-214313">
              <a:lnSpc>
                <a:spcPct val="107000"/>
              </a:lnSpc>
              <a:buFont typeface="Arial" panose="020B0604020202020204" pitchFamily="34" charset="0"/>
              <a:buChar char="•"/>
            </a:pPr>
            <a:r>
              <a:rPr lang="fr-FR" sz="1050" dirty="0">
                <a:latin typeface="Arial" panose="020B0604020202020204" pitchFamily="34" charset="0"/>
                <a:cs typeface="Arial" panose="020B0604020202020204" pitchFamily="34" charset="0"/>
              </a:rPr>
              <a:t>détection des signaux/évaluation de la causalité par le PNT</a:t>
            </a:r>
            <a:r>
              <a:rPr lang="fr-FR" sz="1050" i="1" dirty="0">
                <a:latin typeface="Arial" panose="020B0604020202020204" pitchFamily="34" charset="0"/>
                <a:cs typeface="Arial" panose="020B0604020202020204" pitchFamily="34" charset="0"/>
              </a:rPr>
              <a:t>(si capacités limitées par le SNPV)</a:t>
            </a:r>
            <a:endParaRPr lang="fr-FR" sz="1050" i="1" dirty="0">
              <a:latin typeface="Arial" panose="020B0604020202020204" pitchFamily="34" charset="0"/>
              <a:ea typeface="Calibri" panose="020F0502020204030204" pitchFamily="34" charset="0"/>
              <a:cs typeface="Arial" panose="020B0604020202020204" pitchFamily="34" charset="0"/>
            </a:endParaRPr>
          </a:p>
        </p:txBody>
      </p:sp>
      <p:sp>
        <p:nvSpPr>
          <p:cNvPr id="33" name="Rectangle 2">
            <a:extLst>
              <a:ext uri="{FF2B5EF4-FFF2-40B4-BE49-F238E27FC236}">
                <a16:creationId xmlns:a16="http://schemas.microsoft.com/office/drawing/2014/main" id="{B2A89FDC-0401-3879-FB3F-E6FBBE2B4C7C}"/>
              </a:ext>
            </a:extLst>
          </p:cNvPr>
          <p:cNvSpPr txBox="1">
            <a:spLocks noChangeArrowheads="1"/>
          </p:cNvSpPr>
          <p:nvPr/>
        </p:nvSpPr>
        <p:spPr bwMode="auto">
          <a:xfrm>
            <a:off x="191344" y="150813"/>
            <a:ext cx="11809312" cy="1081087"/>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fr-FR" altLang="en-US" b="1" kern="0" dirty="0">
                <a:solidFill>
                  <a:schemeClr val="tx1">
                    <a:lumMod val="95000"/>
                    <a:lumOff val="5000"/>
                  </a:schemeClr>
                </a:solidFill>
                <a:latin typeface="Calibri" panose="020F0502020204030204" pitchFamily="34" charset="0"/>
                <a:cs typeface="Calibri" panose="020F0502020204030204" pitchFamily="34" charset="0"/>
              </a:rPr>
              <a:t>Qui procède à l'évaluation de la causalité ?</a:t>
            </a:r>
          </a:p>
        </p:txBody>
      </p:sp>
    </p:spTree>
    <p:extLst>
      <p:ext uri="{BB962C8B-B14F-4D97-AF65-F5344CB8AC3E}">
        <p14:creationId xmlns:p14="http://schemas.microsoft.com/office/powerpoint/2010/main" val="3968099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59F2D29-CD88-3D19-9345-5F7E8E32B20C}"/>
              </a:ext>
            </a:extLst>
          </p:cNvPr>
          <p:cNvSpPr txBox="1">
            <a:spLocks noChangeArrowheads="1"/>
          </p:cNvSpPr>
          <p:nvPr/>
        </p:nvSpPr>
        <p:spPr bwMode="auto">
          <a:xfrm>
            <a:off x="1905000" y="188913"/>
            <a:ext cx="8655050" cy="6477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solidFill>
                  <a:srgbClr val="000000"/>
                </a:solidFill>
                <a:latin typeface="Calibri" panose="020F0502020204030204" pitchFamily="34" charset="0"/>
                <a:ea typeface="+mn-ea"/>
                <a:cs typeface="Calibri" panose="020F0502020204030204" pitchFamily="34" charset="0"/>
              </a:rPr>
              <a:t>Conclusions</a:t>
            </a:r>
            <a:endParaRPr lang="en-US" altLang="en-US" sz="3200" i="1" dirty="0">
              <a:solidFill>
                <a:srgbClr val="FF0000"/>
              </a:solidFill>
              <a:latin typeface="Calibri" panose="020F0502020204030204" pitchFamily="34" charset="0"/>
              <a:ea typeface="+mn-ea"/>
              <a:cs typeface="Calibri" panose="020F0502020204030204" pitchFamily="34" charset="0"/>
            </a:endParaRPr>
          </a:p>
        </p:txBody>
      </p:sp>
      <p:sp>
        <p:nvSpPr>
          <p:cNvPr id="5" name="Rectangle 3">
            <a:extLst>
              <a:ext uri="{FF2B5EF4-FFF2-40B4-BE49-F238E27FC236}">
                <a16:creationId xmlns:a16="http://schemas.microsoft.com/office/drawing/2014/main" id="{7069176E-0CE6-A8C4-8CBC-CC3465A42BAA}"/>
              </a:ext>
            </a:extLst>
          </p:cNvPr>
          <p:cNvSpPr txBox="1">
            <a:spLocks noChangeArrowheads="1"/>
          </p:cNvSpPr>
          <p:nvPr/>
        </p:nvSpPr>
        <p:spPr bwMode="auto">
          <a:xfrm>
            <a:off x="875332" y="1484784"/>
            <a:ext cx="10441335" cy="4967287"/>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fr-FR" altLang="en-US" sz="2800" kern="0" dirty="0">
                <a:latin typeface="Calibri" panose="020F0502020204030204" pitchFamily="34" charset="0"/>
                <a:cs typeface="Calibri" panose="020F0502020204030204" pitchFamily="34" charset="0"/>
              </a:rPr>
              <a:t>La tentative d'attribution d'un événement à une cause est un principe de base du suivi et de la gestion clinique dans </a:t>
            </a:r>
            <a:r>
              <a:rPr lang="fr-FR" altLang="en-US" sz="2800" kern="0" dirty="0" err="1">
                <a:latin typeface="Calibri" panose="020F0502020204030204" pitchFamily="34" charset="0"/>
                <a:cs typeface="Calibri" panose="020F0502020204030204" pitchFamily="34" charset="0"/>
              </a:rPr>
              <a:t>aDSM</a:t>
            </a:r>
            <a:endParaRPr lang="fr-FR" altLang="en-US" sz="2800" kern="0" dirty="0">
              <a:latin typeface="Calibri" panose="020F0502020204030204" pitchFamily="34" charset="0"/>
              <a:cs typeface="Calibri" panose="020F0502020204030204" pitchFamily="34" charset="0"/>
            </a:endParaRPr>
          </a:p>
          <a:p>
            <a:pPr eaLnBrk="1" hangingPunct="1">
              <a:lnSpc>
                <a:spcPct val="90000"/>
              </a:lnSpc>
              <a:defRPr/>
            </a:pPr>
            <a:endParaRPr lang="fr-FR" altLang="en-US" sz="2800" kern="0" dirty="0">
              <a:latin typeface="Calibri" panose="020F0502020204030204" pitchFamily="34" charset="0"/>
              <a:cs typeface="Calibri" panose="020F0502020204030204" pitchFamily="34" charset="0"/>
            </a:endParaRPr>
          </a:p>
          <a:p>
            <a:pPr eaLnBrk="1" hangingPunct="1">
              <a:lnSpc>
                <a:spcPct val="90000"/>
              </a:lnSpc>
              <a:defRPr/>
            </a:pPr>
            <a:r>
              <a:rPr lang="fr-FR" altLang="en-US" sz="2800" kern="0" dirty="0">
                <a:latin typeface="Calibri" panose="020F0502020204030204" pitchFamily="34" charset="0"/>
                <a:cs typeface="Calibri" panose="020F0502020204030204" pitchFamily="34" charset="0"/>
              </a:rPr>
              <a:t>L'attribution d'une relation nécessite un processus systématique et est l'une des principales raisons pour lesquelles les données sont collectées dans </a:t>
            </a:r>
            <a:r>
              <a:rPr lang="fr-FR" altLang="en-US" sz="2800" kern="0" dirty="0" err="1">
                <a:latin typeface="Calibri" panose="020F0502020204030204" pitchFamily="34" charset="0"/>
                <a:cs typeface="Calibri" panose="020F0502020204030204" pitchFamily="34" charset="0"/>
              </a:rPr>
              <a:t>aDSM</a:t>
            </a:r>
            <a:r>
              <a:rPr lang="fr-FR" altLang="en-US" sz="2800" kern="0" dirty="0">
                <a:latin typeface="Calibri" panose="020F0502020204030204" pitchFamily="34" charset="0"/>
                <a:cs typeface="Calibri" panose="020F0502020204030204" pitchFamily="34" charset="0"/>
              </a:rPr>
              <a:t>. L'exercice est réalisé par des experts compétents en matière de thérapeutique et de toxicité.</a:t>
            </a:r>
          </a:p>
          <a:p>
            <a:pPr eaLnBrk="1" hangingPunct="1">
              <a:lnSpc>
                <a:spcPct val="90000"/>
              </a:lnSpc>
              <a:defRPr/>
            </a:pPr>
            <a:endParaRPr lang="fr-FR" altLang="en-US" sz="2800" kern="0" dirty="0">
              <a:latin typeface="Calibri" panose="020F0502020204030204" pitchFamily="34" charset="0"/>
              <a:cs typeface="Calibri" panose="020F0502020204030204" pitchFamily="34" charset="0"/>
            </a:endParaRPr>
          </a:p>
          <a:p>
            <a:pPr eaLnBrk="1" hangingPunct="1">
              <a:lnSpc>
                <a:spcPct val="90000"/>
              </a:lnSpc>
              <a:defRPr/>
            </a:pPr>
            <a:r>
              <a:rPr lang="fr-FR" altLang="en-US" sz="2800" kern="0" dirty="0">
                <a:latin typeface="Calibri" panose="020F0502020204030204" pitchFamily="34" charset="0"/>
                <a:cs typeface="Calibri" panose="020F0502020204030204" pitchFamily="34" charset="0"/>
              </a:rPr>
              <a:t>Une fois réalisée, l'évaluation de la causalité attribue un niveau de certitude entre l'événement et l'exposition, allant de "certain" à "inclassable".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551384" y="908720"/>
            <a:ext cx="10896872" cy="4673679"/>
          </a:xfrm>
          <a:prstGeom prst="rect">
            <a:avLst/>
          </a:prstGeom>
          <a:solidFill>
            <a:schemeClr val="bg1"/>
          </a:solidFill>
        </p:spPr>
        <p:txBody>
          <a:bodyPr>
            <a:normAutofit fontScale="92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sz="4000" b="1" kern="0" dirty="0" err="1">
                <a:solidFill>
                  <a:schemeClr val="tx1"/>
                </a:solidFill>
                <a:latin typeface="Calibri" panose="020F0502020204030204" pitchFamily="34" charset="0"/>
                <a:cs typeface="Calibri" panose="020F0502020204030204" pitchFamily="34" charset="0"/>
              </a:rPr>
              <a:t>Remerciements</a:t>
            </a:r>
            <a:endParaRPr lang="en-US" altLang="en-US" sz="4000" b="1" kern="0" dirty="0">
              <a:solidFill>
                <a:schemeClr val="tx1"/>
              </a:solidFill>
              <a:latin typeface="Calibri" panose="020F0502020204030204" pitchFamily="34" charset="0"/>
              <a:cs typeface="Calibri" panose="020F0502020204030204" pitchFamily="34" charset="0"/>
            </a:endParaRP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 développement du matériel de formation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été financé par TDR dans le cadre du Partenariat </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rPr>
              <a:t>ADP ( Access </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rPr>
              <a:t>Delivery Partnership= accès et la prestation de services</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avec un financement du gouvernement japonais.</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Ce matériel de formation a été élaboré en 2016 par le groupe de travail de l'OMS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avec les partenaires techniques KNCV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Tuberculosis</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Foundation</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Management Sciences for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Health</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(SIAPS), MSF, WHO GTB, et TDR. </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 matériel a été mis à jour en 2022-23 par Mahamadou Bassirou Souleymane (consultant TDR) avec Marie-Eve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Raguenaud</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(TDR),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Branwen</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 Hennig (TDR), et Corinne Merle (TDR), et revu par Linh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Nhat</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Nguyen (OMS/GTB),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Medea</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Gegia</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(OMS/GTB), et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Fuad</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Mirzayev</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(OMS/GTB).</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Nous remercions tous les membres du groupe de travail WARN/CARN-TB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qui ont contribué à l'élaboration des directives génériques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ainsi que le secrétariat, en particulier</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Dr Christ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Houessinon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Disadidi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Ambrioso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Esse</a:t>
            </a:r>
            <a:r>
              <a:rPr lang="en-US" altLang="en-US" sz="1800" kern="0" dirty="0">
                <a:solidFill>
                  <a:schemeClr val="tx1"/>
                </a:solidFill>
                <a:latin typeface="Calibri" panose="020F0502020204030204" pitchFamily="34" charset="0"/>
                <a:cs typeface="Calibri" panose="020F0502020204030204" pitchFamily="34" charset="0"/>
              </a:rPr>
              <a:t> Marius, </a:t>
            </a:r>
            <a:r>
              <a:rPr lang="en-US" altLang="en-US" sz="1800" kern="0" dirty="0" err="1">
                <a:solidFill>
                  <a:schemeClr val="tx1"/>
                </a:solidFill>
                <a:latin typeface="Calibri" panose="020F0502020204030204" pitchFamily="34" charset="0"/>
                <a:cs typeface="Calibri" panose="020F0502020204030204" pitchFamily="34" charset="0"/>
              </a:rPr>
              <a:t>Adomou</a:t>
            </a:r>
            <a:r>
              <a:rPr lang="en-US" altLang="en-US" sz="1800" kern="0" dirty="0">
                <a:solidFill>
                  <a:schemeClr val="tx1"/>
                </a:solidFill>
                <a:latin typeface="Calibri" panose="020F0502020204030204" pitchFamily="34" charset="0"/>
                <a:cs typeface="Calibri" panose="020F0502020204030204" pitchFamily="34" charset="0"/>
              </a:rPr>
              <a:t> Jamal </a:t>
            </a:r>
            <a:r>
              <a:rPr lang="en-US" altLang="en-US" sz="1800" kern="0" dirty="0" err="1">
                <a:solidFill>
                  <a:schemeClr val="tx1"/>
                </a:solidFill>
                <a:latin typeface="Calibri" panose="020F0502020204030204" pitchFamily="34" charset="0"/>
                <a:cs typeface="Calibri" panose="020F0502020204030204" pitchFamily="34" charset="0"/>
              </a:rPr>
              <a:t>Rouamba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Ruffine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Haro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Sougrimani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Koumbem</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Boureima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Nsanzerugeze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Josélyne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Daniel Alphonse </a:t>
            </a:r>
            <a:r>
              <a:rPr lang="en-US" altLang="en-US" sz="1800" kern="0" dirty="0" err="1">
                <a:solidFill>
                  <a:schemeClr val="tx1"/>
                </a:solidFill>
                <a:latin typeface="Calibri" panose="020F0502020204030204" pitchFamily="34" charset="0"/>
                <a:cs typeface="Calibri" panose="020F0502020204030204" pitchFamily="34" charset="0"/>
              </a:rPr>
              <a:t>Désiré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Mpaba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Minkat</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Théophile</a:t>
            </a:r>
            <a:r>
              <a:rPr lang="en-US" altLang="en-US" sz="1800" kern="0" dirty="0">
                <a:solidFill>
                  <a:schemeClr val="tx1"/>
                </a:solidFill>
                <a:latin typeface="Calibri" panose="020F0502020204030204" pitchFamily="34" charset="0"/>
                <a:cs typeface="Calibri" panose="020F0502020204030204" pitchFamily="34" charset="0"/>
              </a:rPr>
              <a:t> Mistral, Julie </a:t>
            </a:r>
            <a:r>
              <a:rPr lang="en-US" altLang="en-US" sz="1800" kern="0" dirty="0" err="1">
                <a:solidFill>
                  <a:schemeClr val="tx1"/>
                </a:solidFill>
                <a:latin typeface="Calibri" panose="020F0502020204030204" pitchFamily="34" charset="0"/>
                <a:cs typeface="Calibri" panose="020F0502020204030204" pitchFamily="34" charset="0"/>
              </a:rPr>
              <a:t>Abessolo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Ursule</a:t>
            </a:r>
            <a:r>
              <a:rPr lang="en-US" altLang="en-US" sz="1800" kern="0" dirty="0">
                <a:solidFill>
                  <a:schemeClr val="tx1"/>
                </a:solidFill>
                <a:latin typeface="Calibri" panose="020F0502020204030204" pitchFamily="34" charset="0"/>
                <a:cs typeface="Calibri" panose="020F0502020204030204" pitchFamily="34" charset="0"/>
              </a:rPr>
              <a:t> IDOKO, </a:t>
            </a:r>
            <a:r>
              <a:rPr lang="en-US" altLang="en-US" sz="1800" kern="0" dirty="0" err="1">
                <a:solidFill>
                  <a:schemeClr val="tx1"/>
                </a:solidFill>
                <a:latin typeface="Calibri" panose="020F0502020204030204" pitchFamily="34" charset="0"/>
                <a:cs typeface="Calibri" panose="020F0502020204030204" pitchFamily="34" charset="0"/>
              </a:rPr>
              <a:t>Tijan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Baldeh</a:t>
            </a:r>
            <a:r>
              <a:rPr lang="en-US" altLang="en-US" sz="1800" kern="0" dirty="0">
                <a:solidFill>
                  <a:schemeClr val="tx1"/>
                </a:solidFill>
                <a:latin typeface="Calibri" panose="020F0502020204030204" pitchFamily="34" charset="0"/>
                <a:cs typeface="Calibri" panose="020F0502020204030204" pitchFamily="34" charset="0"/>
              </a:rPr>
              <a:t> , </a:t>
            </a:r>
            <a:r>
              <a:rPr lang="en-US" altLang="en-US" sz="1800" kern="0" dirty="0" err="1">
                <a:solidFill>
                  <a:schemeClr val="tx1"/>
                </a:solidFill>
                <a:latin typeface="Calibri" panose="020F0502020204030204" pitchFamily="34" charset="0"/>
                <a:cs typeface="Calibri" panose="020F0502020204030204" pitchFamily="34" charset="0"/>
              </a:rPr>
              <a:t>Wandifa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Samateh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Tida</a:t>
            </a:r>
            <a:r>
              <a:rPr lang="en-US" altLang="en-US" sz="1800" kern="0" dirty="0">
                <a:solidFill>
                  <a:schemeClr val="tx1"/>
                </a:solidFill>
                <a:latin typeface="Calibri" panose="020F0502020204030204" pitchFamily="34" charset="0"/>
                <a:cs typeface="Calibri" panose="020F0502020204030204" pitchFamily="34" charset="0"/>
              </a:rPr>
              <a:t> S </a:t>
            </a:r>
            <a:r>
              <a:rPr lang="en-US" altLang="en-US" sz="1800" kern="0" dirty="0" err="1">
                <a:solidFill>
                  <a:schemeClr val="tx1"/>
                </a:solidFill>
                <a:latin typeface="Calibri" panose="020F0502020204030204" pitchFamily="34" charset="0"/>
                <a:cs typeface="Calibri" panose="020F0502020204030204" pitchFamily="34" charset="0"/>
              </a:rPr>
              <a:t>Kinteh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Alieu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Wurie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Mardemn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Yeasuen</a:t>
            </a:r>
            <a:r>
              <a:rPr lang="en-US" altLang="en-US" sz="1800" kern="0" dirty="0">
                <a:solidFill>
                  <a:schemeClr val="tx1"/>
                </a:solidFill>
                <a:latin typeface="Calibri" panose="020F0502020204030204" pitchFamily="34" charset="0"/>
                <a:cs typeface="Calibri" panose="020F0502020204030204" pitchFamily="34" charset="0"/>
              </a:rPr>
              <a:t>, Benjamin K. </a:t>
            </a:r>
            <a:r>
              <a:rPr lang="en-US" altLang="en-US" sz="1800" kern="0" dirty="0" err="1">
                <a:solidFill>
                  <a:schemeClr val="tx1"/>
                </a:solidFill>
                <a:latin typeface="Calibri" panose="020F0502020204030204" pitchFamily="34" charset="0"/>
                <a:cs typeface="Calibri" panose="020F0502020204030204" pitchFamily="34" charset="0"/>
              </a:rPr>
              <a:t>Quenneh</a:t>
            </a:r>
            <a:r>
              <a:rPr lang="en-US" altLang="en-US" sz="1800" kern="0" dirty="0">
                <a:solidFill>
                  <a:schemeClr val="tx1"/>
                </a:solidFill>
                <a:latin typeface="Calibri" panose="020F0502020204030204" pitchFamily="34" charset="0"/>
                <a:cs typeface="Calibri" panose="020F0502020204030204" pitchFamily="34" charset="0"/>
              </a:rPr>
              <a:t>, Cheick </a:t>
            </a:r>
            <a:r>
              <a:rPr lang="en-US" altLang="en-US" sz="1800" kern="0" dirty="0" err="1">
                <a:solidFill>
                  <a:schemeClr val="tx1"/>
                </a:solidFill>
                <a:latin typeface="Calibri" panose="020F0502020204030204" pitchFamily="34" charset="0"/>
                <a:cs typeface="Calibri" panose="020F0502020204030204" pitchFamily="34" charset="0"/>
              </a:rPr>
              <a:t>Oumar</a:t>
            </a:r>
            <a:r>
              <a:rPr lang="en-US" altLang="en-US" sz="1800" kern="0" dirty="0">
                <a:solidFill>
                  <a:schemeClr val="tx1"/>
                </a:solidFill>
                <a:latin typeface="Calibri" panose="020F0502020204030204" pitchFamily="34" charset="0"/>
                <a:cs typeface="Calibri" panose="020F0502020204030204" pitchFamily="34" charset="0"/>
              </a:rPr>
              <a:t> Bah, Kane El Hadj </a:t>
            </a:r>
            <a:r>
              <a:rPr lang="en-US" altLang="en-US" sz="1800" kern="0" dirty="0" err="1">
                <a:solidFill>
                  <a:schemeClr val="tx1"/>
                </a:solidFill>
                <a:latin typeface="Calibri" panose="020F0502020204030204" pitchFamily="34" charset="0"/>
                <a:cs typeface="Calibri" panose="020F0502020204030204" pitchFamily="34" charset="0"/>
              </a:rPr>
              <a:t>Malick</a:t>
            </a:r>
            <a:r>
              <a:rPr lang="en-US" altLang="en-US" sz="1800" kern="0" dirty="0">
                <a:solidFill>
                  <a:schemeClr val="tx1"/>
                </a:solidFill>
                <a:latin typeface="Calibri" panose="020F0502020204030204" pitchFamily="34" charset="0"/>
                <a:cs typeface="Calibri" panose="020F0502020204030204" pitchFamily="34" charset="0"/>
              </a:rPr>
              <a:t>, Aw </a:t>
            </a:r>
            <a:r>
              <a:rPr lang="en-US" altLang="en-US" sz="1800" kern="0" dirty="0" err="1">
                <a:solidFill>
                  <a:schemeClr val="tx1"/>
                </a:solidFill>
                <a:latin typeface="Calibri" panose="020F0502020204030204" pitchFamily="34" charset="0"/>
                <a:cs typeface="Calibri" panose="020F0502020204030204" pitchFamily="34" charset="0"/>
              </a:rPr>
              <a:t>Idriss</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Mamoudou</a:t>
            </a:r>
            <a:r>
              <a:rPr lang="en-US" altLang="en-US" sz="1800" kern="0" dirty="0">
                <a:solidFill>
                  <a:schemeClr val="tx1"/>
                </a:solidFill>
                <a:latin typeface="Calibri" panose="020F0502020204030204" pitchFamily="34" charset="0"/>
                <a:cs typeface="Calibri" panose="020F0502020204030204" pitchFamily="34" charset="0"/>
              </a:rPr>
              <a:t> Hama </a:t>
            </a:r>
            <a:r>
              <a:rPr lang="en-US" altLang="en-US" sz="1800" kern="0" dirty="0" err="1">
                <a:solidFill>
                  <a:schemeClr val="tx1"/>
                </a:solidFill>
                <a:latin typeface="Calibri" panose="020F0502020204030204" pitchFamily="34" charset="0"/>
                <a:cs typeface="Calibri" panose="020F0502020204030204" pitchFamily="34" charset="0"/>
              </a:rPr>
              <a:t>Rachida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Gagara</a:t>
            </a:r>
            <a:r>
              <a:rPr lang="en-US" altLang="en-US" sz="1800" kern="0" dirty="0">
                <a:solidFill>
                  <a:schemeClr val="tx1"/>
                </a:solidFill>
                <a:latin typeface="Calibri" panose="020F0502020204030204" pitchFamily="34" charset="0"/>
                <a:cs typeface="Calibri" panose="020F0502020204030204" pitchFamily="34" charset="0"/>
              </a:rPr>
              <a:t> I. M. </a:t>
            </a:r>
            <a:r>
              <a:rPr lang="en-US" altLang="en-US" sz="1800" kern="0" dirty="0" err="1">
                <a:solidFill>
                  <a:schemeClr val="tx1"/>
                </a:solidFill>
                <a:latin typeface="Calibri" panose="020F0502020204030204" pitchFamily="34" charset="0"/>
                <a:cs typeface="Calibri" panose="020F0502020204030204" pitchFamily="34" charset="0"/>
              </a:rPr>
              <a:t>Assiatou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Katambé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Balkissa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Seiyabatou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Elh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Saidou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Liombo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Anastasie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Lunganyu</a:t>
            </a:r>
            <a:r>
              <a:rPr lang="en-US" altLang="en-US" sz="1800" kern="0" dirty="0">
                <a:solidFill>
                  <a:schemeClr val="tx1"/>
                </a:solidFill>
                <a:latin typeface="Calibri" panose="020F0502020204030204" pitchFamily="34" charset="0"/>
                <a:cs typeface="Calibri" panose="020F0502020204030204" pitchFamily="34" charset="0"/>
              </a:rPr>
              <a:t> Junior, </a:t>
            </a:r>
            <a:r>
              <a:rPr lang="en-US" altLang="en-US" sz="1800" kern="0" dirty="0" err="1">
                <a:solidFill>
                  <a:schemeClr val="tx1"/>
                </a:solidFill>
                <a:latin typeface="Calibri" panose="020F0502020204030204" pitchFamily="34" charset="0"/>
                <a:cs typeface="Calibri" panose="020F0502020204030204" pitchFamily="34" charset="0"/>
              </a:rPr>
              <a:t>Kitambala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Sentime</a:t>
            </a:r>
            <a:r>
              <a:rPr lang="en-US" altLang="en-US" sz="1800" kern="0" dirty="0">
                <a:solidFill>
                  <a:schemeClr val="tx1"/>
                </a:solidFill>
                <a:latin typeface="Calibri" panose="020F0502020204030204" pitchFamily="34" charset="0"/>
                <a:cs typeface="Calibri" panose="020F0502020204030204" pitchFamily="34" charset="0"/>
              </a:rPr>
              <a:t>, Lula Yves , </a:t>
            </a:r>
            <a:r>
              <a:rPr lang="en-US" altLang="en-US" sz="1800" kern="0" dirty="0" err="1">
                <a:solidFill>
                  <a:schemeClr val="tx1"/>
                </a:solidFill>
                <a:latin typeface="Calibri" panose="020F0502020204030204" pitchFamily="34" charset="0"/>
                <a:cs typeface="Calibri" panose="020F0502020204030204" pitchFamily="34" charset="0"/>
              </a:rPr>
              <a:t>Habimana-Mucyo</a:t>
            </a:r>
            <a:r>
              <a:rPr lang="en-US" altLang="en-US" sz="1800" kern="0" dirty="0">
                <a:solidFill>
                  <a:schemeClr val="tx1"/>
                </a:solidFill>
                <a:latin typeface="Calibri" panose="020F0502020204030204" pitchFamily="34" charset="0"/>
                <a:cs typeface="Calibri" panose="020F0502020204030204" pitchFamily="34" charset="0"/>
              </a:rPr>
              <a:t> Yves, </a:t>
            </a:r>
            <a:r>
              <a:rPr lang="en-US" altLang="en-US" sz="1800" kern="0" dirty="0" err="1">
                <a:solidFill>
                  <a:schemeClr val="tx1"/>
                </a:solidFill>
                <a:latin typeface="Calibri" panose="020F0502020204030204" pitchFamily="34" charset="0"/>
                <a:cs typeface="Calibri" panose="020F0502020204030204" pitchFamily="34" charset="0"/>
              </a:rPr>
              <a:t>Migambi</a:t>
            </a:r>
            <a:r>
              <a:rPr lang="en-US" altLang="en-US" sz="1800" kern="0" dirty="0">
                <a:solidFill>
                  <a:schemeClr val="tx1"/>
                </a:solidFill>
                <a:latin typeface="Calibri" panose="020F0502020204030204" pitchFamily="34" charset="0"/>
                <a:cs typeface="Calibri" panose="020F0502020204030204" pitchFamily="34" charset="0"/>
              </a:rPr>
              <a:t> Patrick, dos Santos </a:t>
            </a:r>
            <a:r>
              <a:rPr lang="en-US" altLang="en-US" sz="1800" kern="0" dirty="0" err="1">
                <a:solidFill>
                  <a:schemeClr val="tx1"/>
                </a:solidFill>
                <a:latin typeface="Calibri" panose="020F0502020204030204" pitchFamily="34" charset="0"/>
                <a:cs typeface="Calibri" panose="020F0502020204030204" pitchFamily="34" charset="0"/>
              </a:rPr>
              <a:t>Brigite</a:t>
            </a:r>
            <a:r>
              <a:rPr lang="en-US" altLang="en-US" sz="1800" kern="0" dirty="0">
                <a:solidFill>
                  <a:schemeClr val="tx1"/>
                </a:solidFill>
                <a:latin typeface="Calibri" panose="020F0502020204030204" pitchFamily="34" charset="0"/>
                <a:cs typeface="Calibri" panose="020F0502020204030204" pitchFamily="34" charset="0"/>
              </a:rPr>
              <a:t>, Castro </a:t>
            </a:r>
            <a:r>
              <a:rPr lang="en-US" altLang="en-US" sz="1800" kern="0" dirty="0" err="1">
                <a:solidFill>
                  <a:schemeClr val="tx1"/>
                </a:solidFill>
                <a:latin typeface="Calibri" panose="020F0502020204030204" pitchFamily="34" charset="0"/>
                <a:cs typeface="Calibri" panose="020F0502020204030204" pitchFamily="34" charset="0"/>
              </a:rPr>
              <a:t>Vânia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Wadson</a:t>
            </a:r>
            <a:r>
              <a:rPr lang="en-US" altLang="en-US" sz="1800" kern="0" dirty="0">
                <a:solidFill>
                  <a:schemeClr val="tx1"/>
                </a:solidFill>
                <a:latin typeface="Calibri" panose="020F0502020204030204" pitchFamily="34" charset="0"/>
                <a:cs typeface="Calibri" panose="020F0502020204030204" pitchFamily="34" charset="0"/>
              </a:rPr>
              <a:t> Cruz, </a:t>
            </a:r>
            <a:r>
              <a:rPr lang="en-US" altLang="en-US" sz="1800" kern="0" dirty="0" err="1">
                <a:solidFill>
                  <a:schemeClr val="tx1"/>
                </a:solidFill>
                <a:latin typeface="Calibri" panose="020F0502020204030204" pitchFamily="34" charset="0"/>
                <a:cs typeface="Calibri" panose="020F0502020204030204" pitchFamily="34" charset="0"/>
              </a:rPr>
              <a:t>Gueye</a:t>
            </a:r>
            <a:r>
              <a:rPr lang="en-US" altLang="en-US" sz="1800" kern="0" dirty="0">
                <a:solidFill>
                  <a:schemeClr val="tx1"/>
                </a:solidFill>
                <a:latin typeface="Calibri" panose="020F0502020204030204" pitchFamily="34" charset="0"/>
                <a:cs typeface="Calibri" panose="020F0502020204030204" pitchFamily="34" charset="0"/>
              </a:rPr>
              <a:t> Aminata, </a:t>
            </a:r>
            <a:r>
              <a:rPr lang="en-US" altLang="en-US" sz="1800" kern="0" dirty="0" err="1">
                <a:solidFill>
                  <a:schemeClr val="tx1"/>
                </a:solidFill>
                <a:latin typeface="Calibri" panose="020F0502020204030204" pitchFamily="34" charset="0"/>
                <a:cs typeface="Calibri" panose="020F0502020204030204" pitchFamily="34" charset="0"/>
              </a:rPr>
              <a:t>Mukeh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Fahnbulleh</a:t>
            </a:r>
            <a:r>
              <a:rPr lang="en-US" altLang="en-US" sz="1800" kern="0" dirty="0">
                <a:solidFill>
                  <a:schemeClr val="tx1"/>
                </a:solidFill>
                <a:latin typeface="Calibri" panose="020F0502020204030204" pitchFamily="34" charset="0"/>
                <a:cs typeface="Calibri" panose="020F0502020204030204" pitchFamily="34" charset="0"/>
              </a:rPr>
              <a:t>, Bailor Samuel, </a:t>
            </a:r>
            <a:r>
              <a:rPr lang="en-US" altLang="en-US" sz="1800" kern="0" dirty="0" err="1">
                <a:solidFill>
                  <a:schemeClr val="tx1"/>
                </a:solidFill>
                <a:latin typeface="Calibri" panose="020F0502020204030204" pitchFamily="34" charset="0"/>
                <a:cs typeface="Calibri" panose="020F0502020204030204" pitchFamily="34" charset="0"/>
              </a:rPr>
              <a:t>Manjo</a:t>
            </a:r>
            <a:r>
              <a:rPr lang="en-US" altLang="en-US" sz="1800" kern="0" dirty="0">
                <a:solidFill>
                  <a:schemeClr val="tx1"/>
                </a:solidFill>
                <a:latin typeface="Calibri" panose="020F0502020204030204" pitchFamily="34" charset="0"/>
                <a:cs typeface="Calibri" panose="020F0502020204030204" pitchFamily="34" charset="0"/>
              </a:rPr>
              <a:t> Lamin, Saleh </a:t>
            </a:r>
            <a:r>
              <a:rPr lang="en-US" altLang="en-US" sz="1800" kern="0" dirty="0" err="1">
                <a:solidFill>
                  <a:schemeClr val="tx1"/>
                </a:solidFill>
                <a:latin typeface="Calibri" panose="020F0502020204030204" pitchFamily="34" charset="0"/>
                <a:cs typeface="Calibri" panose="020F0502020204030204" pitchFamily="34" charset="0"/>
              </a:rPr>
              <a:t>Mahareb</a:t>
            </a:r>
            <a:r>
              <a:rPr lang="en-US" altLang="en-US" sz="1800" kern="0" dirty="0">
                <a:solidFill>
                  <a:schemeClr val="tx1"/>
                </a:solidFill>
                <a:latin typeface="Calibri" panose="020F0502020204030204" pitchFamily="34" charset="0"/>
                <a:cs typeface="Calibri" panose="020F0502020204030204" pitchFamily="34" charset="0"/>
              </a:rPr>
              <a:t> Abdoulaye, Haroun Saleh Naima, </a:t>
            </a:r>
            <a:r>
              <a:rPr lang="en-US" altLang="en-US" sz="1800" kern="0" dirty="0" err="1">
                <a:solidFill>
                  <a:schemeClr val="tx1"/>
                </a:solidFill>
                <a:latin typeface="Calibri" panose="020F0502020204030204" pitchFamily="34" charset="0"/>
                <a:cs typeface="Calibri" panose="020F0502020204030204" pitchFamily="34" charset="0"/>
              </a:rPr>
              <a:t>Mouhoudine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Yerima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Kpelafia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Silifa</a:t>
            </a:r>
            <a:endParaRPr lang="en-US" altLang="en-US" sz="1800" kern="0" dirty="0">
              <a:solidFill>
                <a:schemeClr val="tx1"/>
              </a:solidFill>
              <a:latin typeface="Calibri" panose="020F0502020204030204" pitchFamily="34" charset="0"/>
              <a:cs typeface="Calibri" panose="020F0502020204030204" pitchFamily="34" charset="0"/>
            </a:endParaRPr>
          </a:p>
          <a:p>
            <a:pPr algn="l"/>
            <a:endParaRPr lang="en-US" altLang="en-US" sz="1800" b="1" kern="0" dirty="0">
              <a:solidFill>
                <a:schemeClr val="tx1"/>
              </a:solidFill>
              <a:latin typeface="Calibri" panose="020F0502020204030204" pitchFamily="34" charset="0"/>
              <a:cs typeface="Calibri" panose="020F0502020204030204" pitchFamily="34" charset="0"/>
            </a:endParaRPr>
          </a:p>
        </p:txBody>
      </p:sp>
      <p:pic>
        <p:nvPicPr>
          <p:cNvPr id="3" name="Picture 10">
            <a:extLst>
              <a:ext uri="{FF2B5EF4-FFF2-40B4-BE49-F238E27FC236}">
                <a16:creationId xmlns:a16="http://schemas.microsoft.com/office/drawing/2014/main" id="{F91E6EA7-C713-B313-684D-A502CB9EB5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95600" y="5517232"/>
            <a:ext cx="3408726" cy="1112169"/>
          </a:xfrm>
          <a:prstGeom prst="rect">
            <a:avLst/>
          </a:prstGeom>
          <a:solidFill>
            <a:schemeClr val="bg1"/>
          </a:solidFill>
          <a:ln>
            <a:noFill/>
          </a:ln>
        </p:spPr>
      </p:pic>
      <p:pic>
        <p:nvPicPr>
          <p:cNvPr id="5" name="Picture 4">
            <a:extLst>
              <a:ext uri="{FF2B5EF4-FFF2-40B4-BE49-F238E27FC236}">
                <a16:creationId xmlns:a16="http://schemas.microsoft.com/office/drawing/2014/main" id="{9460DFB3-E82B-D312-3214-02702FC0CF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4326" y="5499665"/>
            <a:ext cx="3070616" cy="1112169"/>
          </a:xfrm>
          <a:prstGeom prst="rect">
            <a:avLst/>
          </a:prstGeom>
          <a:ln>
            <a:noFill/>
          </a:ln>
        </p:spPr>
      </p:pic>
    </p:spTree>
    <p:extLst>
      <p:ext uri="{BB962C8B-B14F-4D97-AF65-F5344CB8AC3E}">
        <p14:creationId xmlns:p14="http://schemas.microsoft.com/office/powerpoint/2010/main" val="1194673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839416" y="2132856"/>
            <a:ext cx="10009112" cy="2304256"/>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altLang="en-US" sz="4000" b="1" kern="0" dirty="0">
              <a:latin typeface="Calibri" panose="020F0502020204030204" pitchFamily="34" charset="0"/>
              <a:cs typeface="Calibri" panose="020F0502020204030204" pitchFamily="34" charset="0"/>
            </a:endParaRPr>
          </a:p>
          <a:p>
            <a:r>
              <a:rPr lang="en-US" altLang="en-US" sz="4000" b="1" kern="0" dirty="0">
                <a:latin typeface="Calibri" panose="020F0502020204030204" pitchFamily="34" charset="0"/>
                <a:cs typeface="Calibri" panose="020F0502020204030204" pitchFamily="34" charset="0"/>
              </a:rPr>
              <a:t>3.2. </a:t>
            </a:r>
            <a:r>
              <a:rPr lang="fr-FR" altLang="en-US" sz="4000" b="1" kern="0" dirty="0">
                <a:latin typeface="Calibri" panose="020F0502020204030204" pitchFamily="34" charset="0"/>
                <a:cs typeface="Calibri" panose="020F0502020204030204" pitchFamily="34" charset="0"/>
              </a:rPr>
              <a:t>Évaluation de la causalité : </a:t>
            </a:r>
          </a:p>
          <a:p>
            <a:r>
              <a:rPr lang="fr-FR" altLang="en-US" sz="4000" b="1" kern="0" dirty="0">
                <a:latin typeface="Calibri" panose="020F0502020204030204" pitchFamily="34" charset="0"/>
                <a:cs typeface="Calibri" panose="020F0502020204030204" pitchFamily="34" charset="0"/>
              </a:rPr>
              <a:t>échelles et méthodes</a:t>
            </a:r>
          </a:p>
        </p:txBody>
      </p:sp>
    </p:spTree>
    <p:extLst>
      <p:ext uri="{BB962C8B-B14F-4D97-AF65-F5344CB8AC3E}">
        <p14:creationId xmlns:p14="http://schemas.microsoft.com/office/powerpoint/2010/main" val="76973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E7E7CE9F-CD5D-CAF6-E373-2EF37F67E7DC}"/>
              </a:ext>
            </a:extLst>
          </p:cNvPr>
          <p:cNvSpPr>
            <a:spLocks noGrp="1"/>
          </p:cNvSpPr>
          <p:nvPr>
            <p:ph idx="4294967295"/>
          </p:nvPr>
        </p:nvSpPr>
        <p:spPr bwMode="auto">
          <a:xfrm>
            <a:off x="479376" y="2204864"/>
            <a:ext cx="10945813" cy="3743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14375" lvl="1" indent="-539750">
              <a:buFont typeface="Calibri" panose="020F0502020204030204" pitchFamily="34" charset="0"/>
              <a:buAutoNum type="arabicPeriod"/>
            </a:pPr>
            <a:r>
              <a:rPr lang="fr-FR" altLang="fr-FR" dirty="0">
                <a:latin typeface="Calibri" panose="020F0502020204030204" pitchFamily="34" charset="0"/>
                <a:cs typeface="Calibri" panose="020F0502020204030204" pitchFamily="34" charset="0"/>
              </a:rPr>
              <a:t>Décrire les grands principes de l'évaluation de la causalité</a:t>
            </a:r>
          </a:p>
          <a:p>
            <a:pPr marL="714375" lvl="1" indent="-539750">
              <a:buFont typeface="Calibri" panose="020F0502020204030204" pitchFamily="34" charset="0"/>
              <a:buAutoNum type="arabicPeriod"/>
            </a:pPr>
            <a:endParaRPr lang="fr-FR" altLang="fr-FR" dirty="0">
              <a:latin typeface="Calibri" panose="020F0502020204030204" pitchFamily="34" charset="0"/>
              <a:cs typeface="Calibri" panose="020F0502020204030204" pitchFamily="34" charset="0"/>
            </a:endParaRPr>
          </a:p>
          <a:p>
            <a:pPr marL="714375" lvl="1" indent="-539750">
              <a:buFont typeface="Calibri" panose="020F0502020204030204" pitchFamily="34" charset="0"/>
              <a:buAutoNum type="arabicPeriod"/>
            </a:pPr>
            <a:r>
              <a:rPr lang="fr-FR" altLang="fr-FR" dirty="0">
                <a:latin typeface="Calibri" panose="020F0502020204030204" pitchFamily="34" charset="0"/>
                <a:cs typeface="Calibri" panose="020F0502020204030204" pitchFamily="34" charset="0"/>
              </a:rPr>
              <a:t>Identifier les différents niveaux de certitude lors de l'attribution d'un événement à une exposition présumée</a:t>
            </a:r>
          </a:p>
        </p:txBody>
      </p:sp>
      <p:sp>
        <p:nvSpPr>
          <p:cNvPr id="5" name="Title 1">
            <a:extLst>
              <a:ext uri="{FF2B5EF4-FFF2-40B4-BE49-F238E27FC236}">
                <a16:creationId xmlns:a16="http://schemas.microsoft.com/office/drawing/2014/main" id="{B53530B8-E68C-DC09-23C1-CDF26E55709F}"/>
              </a:ext>
            </a:extLst>
          </p:cNvPr>
          <p:cNvSpPr>
            <a:spLocks noGrp="1"/>
          </p:cNvSpPr>
          <p:nvPr>
            <p:ph type="title" idx="4294967295"/>
          </p:nvPr>
        </p:nvSpPr>
        <p:spPr>
          <a:xfrm>
            <a:off x="1380282" y="233189"/>
            <a:ext cx="9144000" cy="1138238"/>
          </a:xfrm>
          <a:prstGeom prst="rect">
            <a:avLst/>
          </a:prstGeom>
        </p:spPr>
        <p:txBody>
          <a:bodyPr>
            <a:spAutoFit/>
          </a:bodyPr>
          <a:lstStyle/>
          <a:p>
            <a:pPr eaLnBrk="1" hangingPunct="1">
              <a:defRPr/>
            </a:pPr>
            <a:r>
              <a:rPr lang="en-GB" altLang="fr-FR" b="1" kern="1200" dirty="0" err="1">
                <a:solidFill>
                  <a:srgbClr val="000000"/>
                </a:solidFill>
                <a:latin typeface="Calibri" panose="020F0502020204030204" pitchFamily="34" charset="0"/>
                <a:ea typeface="+mn-ea"/>
                <a:cs typeface="Calibri" panose="020F0502020204030204" pitchFamily="34" charset="0"/>
              </a:rPr>
              <a:t>Objectifs</a:t>
            </a:r>
            <a:r>
              <a:rPr lang="en-GB" altLang="fr-FR" b="1" kern="1200" dirty="0">
                <a:solidFill>
                  <a:srgbClr val="000000"/>
                </a:solidFill>
                <a:latin typeface="Calibri" panose="020F0502020204030204" pitchFamily="34" charset="0"/>
                <a:ea typeface="+mn-ea"/>
                <a:cs typeface="Calibri" panose="020F0502020204030204" pitchFamily="34" charset="0"/>
              </a:rPr>
              <a:t> </a:t>
            </a:r>
            <a:r>
              <a:rPr lang="en-GB" altLang="fr-FR" b="1" kern="1200" dirty="0" err="1">
                <a:solidFill>
                  <a:srgbClr val="000000"/>
                </a:solidFill>
                <a:latin typeface="Calibri" panose="020F0502020204030204" pitchFamily="34" charset="0"/>
                <a:ea typeface="+mn-ea"/>
                <a:cs typeface="Calibri" panose="020F0502020204030204" pitchFamily="34" charset="0"/>
              </a:rPr>
              <a:t>d'apprentissage</a:t>
            </a:r>
            <a:br>
              <a:rPr lang="en-GB" altLang="fr-FR" b="1" kern="1200" dirty="0">
                <a:solidFill>
                  <a:srgbClr val="000000"/>
                </a:solidFill>
                <a:latin typeface="Calibri" panose="020F0502020204030204" pitchFamily="34" charset="0"/>
                <a:ea typeface="+mn-ea"/>
                <a:cs typeface="Calibri" panose="020F0502020204030204" pitchFamily="34" charset="0"/>
              </a:rPr>
            </a:br>
            <a:r>
              <a:rPr lang="fr-FR" altLang="fr-FR" sz="2400" i="1" kern="1200" dirty="0">
                <a:solidFill>
                  <a:srgbClr val="FF0000"/>
                </a:solidFill>
                <a:latin typeface="Calibri" panose="020F0502020204030204" pitchFamily="34" charset="0"/>
                <a:ea typeface="+mn-ea"/>
                <a:cs typeface="Calibri" panose="020F0502020204030204" pitchFamily="34" charset="0"/>
              </a:rPr>
              <a:t>A l'issue de cette présentation, le participant devrait être capable de :</a:t>
            </a:r>
            <a:endParaRPr lang="en-GB" altLang="fr-FR" sz="2000" i="1" kern="1200" dirty="0">
              <a:solidFill>
                <a:srgbClr val="FF0000"/>
              </a:solidFill>
              <a:latin typeface="Calibri" panose="020F0502020204030204" pitchFamily="34" charset="0"/>
              <a:ea typeface="+mn-ea"/>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CEBC018-E43A-48C4-F01D-7D434F88A1F3}"/>
              </a:ext>
            </a:extLst>
          </p:cNvPr>
          <p:cNvSpPr txBox="1">
            <a:spLocks noChangeArrowheads="1"/>
          </p:cNvSpPr>
          <p:nvPr/>
        </p:nvSpPr>
        <p:spPr bwMode="auto">
          <a:xfrm>
            <a:off x="1905000" y="152400"/>
            <a:ext cx="8229600" cy="10668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err="1">
                <a:solidFill>
                  <a:srgbClr val="000000"/>
                </a:solidFill>
                <a:latin typeface="Calibri" panose="020F0502020204030204" pitchFamily="34" charset="0"/>
                <a:ea typeface="+mn-ea"/>
                <a:cs typeface="Calibri" panose="020F0502020204030204" pitchFamily="34" charset="0"/>
              </a:rPr>
              <a:t>Évaluation</a:t>
            </a:r>
            <a:r>
              <a:rPr lang="en-US" altLang="en-US" b="1" dirty="0">
                <a:solidFill>
                  <a:srgbClr val="000000"/>
                </a:solidFill>
                <a:latin typeface="Calibri" panose="020F0502020204030204" pitchFamily="34" charset="0"/>
                <a:ea typeface="+mn-ea"/>
                <a:cs typeface="Calibri" panose="020F0502020204030204" pitchFamily="34" charset="0"/>
              </a:rPr>
              <a:t> de la </a:t>
            </a:r>
            <a:r>
              <a:rPr lang="en-US" altLang="en-US" b="1" dirty="0" err="1">
                <a:solidFill>
                  <a:srgbClr val="000000"/>
                </a:solidFill>
                <a:latin typeface="Calibri" panose="020F0502020204030204" pitchFamily="34" charset="0"/>
                <a:ea typeface="+mn-ea"/>
                <a:cs typeface="Calibri" panose="020F0502020204030204" pitchFamily="34" charset="0"/>
              </a:rPr>
              <a:t>causalité</a:t>
            </a:r>
            <a:r>
              <a:rPr lang="en-US" altLang="en-US" b="1" dirty="0">
                <a:solidFill>
                  <a:srgbClr val="000000"/>
                </a:solidFill>
                <a:latin typeface="Calibri" panose="020F0502020204030204" pitchFamily="34" charset="0"/>
                <a:ea typeface="+mn-ea"/>
                <a:cs typeface="Calibri" panose="020F0502020204030204" pitchFamily="34" charset="0"/>
              </a:rPr>
              <a:t> (1)</a:t>
            </a:r>
          </a:p>
        </p:txBody>
      </p:sp>
      <p:sp>
        <p:nvSpPr>
          <p:cNvPr id="5" name="Rectangle 3">
            <a:extLst>
              <a:ext uri="{FF2B5EF4-FFF2-40B4-BE49-F238E27FC236}">
                <a16:creationId xmlns:a16="http://schemas.microsoft.com/office/drawing/2014/main" id="{2BC183D5-15A1-9CDA-685B-8B496EDF94E7}"/>
              </a:ext>
            </a:extLst>
          </p:cNvPr>
          <p:cNvSpPr txBox="1">
            <a:spLocks noChangeArrowheads="1"/>
          </p:cNvSpPr>
          <p:nvPr/>
        </p:nvSpPr>
        <p:spPr bwMode="auto">
          <a:xfrm>
            <a:off x="550863" y="1700213"/>
            <a:ext cx="11377612" cy="4002087"/>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fr-FR" altLang="en-US" sz="2800" i="1" dirty="0">
                <a:latin typeface="Calibri" panose="020F0502020204030204" pitchFamily="34" charset="0"/>
                <a:cs typeface="Calibri" panose="020F0502020204030204" pitchFamily="34" charset="0"/>
              </a:rPr>
              <a:t>Partie intégrante de la gestion clinique</a:t>
            </a:r>
          </a:p>
          <a:p>
            <a:pPr eaLnBrk="1" hangingPunct="1">
              <a:lnSpc>
                <a:spcPct val="90000"/>
              </a:lnSpc>
              <a:defRPr/>
            </a:pPr>
            <a:r>
              <a:rPr lang="fr-FR" altLang="en-US" sz="2800" dirty="0">
                <a:latin typeface="Calibri" panose="020F0502020204030204" pitchFamily="34" charset="0"/>
                <a:cs typeface="Calibri" panose="020F0502020204030204" pitchFamily="34" charset="0"/>
              </a:rPr>
              <a:t>L’évaluation de la probabilité qu'un médicament antituberculeux soit l'agent causal d'un effet indésirable observé fait partie de l'évaluation clinique. </a:t>
            </a:r>
          </a:p>
          <a:p>
            <a:pPr eaLnBrk="1" hangingPunct="1">
              <a:lnSpc>
                <a:spcPct val="90000"/>
              </a:lnSpc>
              <a:defRPr/>
            </a:pPr>
            <a:r>
              <a:rPr lang="fr-FR" altLang="en-US" sz="2800" dirty="0">
                <a:latin typeface="Calibri" panose="020F0502020204030204" pitchFamily="34" charset="0"/>
                <a:cs typeface="Calibri" panose="020F0502020204030204" pitchFamily="34" charset="0"/>
              </a:rPr>
              <a:t>Bien que les détails de la méthode systématique d'évaluation de la causalité puissent ne pas être familiers au praticien, l'approche générale n'est pas très différente de la pratique clinique suivie lors de l'évaluation de tout patient sous traitement.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3398DB6-F61A-CE2F-1D53-71A392591346}"/>
              </a:ext>
            </a:extLst>
          </p:cNvPr>
          <p:cNvSpPr txBox="1">
            <a:spLocks noChangeArrowheads="1"/>
          </p:cNvSpPr>
          <p:nvPr/>
        </p:nvSpPr>
        <p:spPr bwMode="auto">
          <a:xfrm>
            <a:off x="1919288" y="58738"/>
            <a:ext cx="8229600" cy="993775"/>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err="1">
                <a:solidFill>
                  <a:srgbClr val="000000"/>
                </a:solidFill>
                <a:latin typeface="Calibri" panose="020F0502020204030204" pitchFamily="34" charset="0"/>
                <a:ea typeface="+mn-ea"/>
                <a:cs typeface="Calibri" panose="020F0502020204030204" pitchFamily="34" charset="0"/>
              </a:rPr>
              <a:t>Évaluation</a:t>
            </a:r>
            <a:r>
              <a:rPr lang="en-US" altLang="en-US" b="1" dirty="0">
                <a:solidFill>
                  <a:srgbClr val="000000"/>
                </a:solidFill>
                <a:latin typeface="Calibri" panose="020F0502020204030204" pitchFamily="34" charset="0"/>
                <a:ea typeface="+mn-ea"/>
                <a:cs typeface="Calibri" panose="020F0502020204030204" pitchFamily="34" charset="0"/>
              </a:rPr>
              <a:t> de la </a:t>
            </a:r>
            <a:r>
              <a:rPr lang="en-US" altLang="en-US" b="1" dirty="0" err="1">
                <a:solidFill>
                  <a:srgbClr val="000000"/>
                </a:solidFill>
                <a:latin typeface="Calibri" panose="020F0502020204030204" pitchFamily="34" charset="0"/>
                <a:ea typeface="+mn-ea"/>
                <a:cs typeface="Calibri" panose="020F0502020204030204" pitchFamily="34" charset="0"/>
              </a:rPr>
              <a:t>causalité</a:t>
            </a:r>
            <a:r>
              <a:rPr lang="en-US" altLang="en-US" b="1" dirty="0">
                <a:solidFill>
                  <a:srgbClr val="000000"/>
                </a:solidFill>
                <a:latin typeface="Calibri" panose="020F0502020204030204" pitchFamily="34" charset="0"/>
                <a:ea typeface="+mn-ea"/>
                <a:cs typeface="Calibri" panose="020F0502020204030204" pitchFamily="34" charset="0"/>
              </a:rPr>
              <a:t> (2)</a:t>
            </a:r>
          </a:p>
        </p:txBody>
      </p:sp>
      <p:sp>
        <p:nvSpPr>
          <p:cNvPr id="5" name="Rectangle 3">
            <a:extLst>
              <a:ext uri="{FF2B5EF4-FFF2-40B4-BE49-F238E27FC236}">
                <a16:creationId xmlns:a16="http://schemas.microsoft.com/office/drawing/2014/main" id="{D9DD7453-BB89-1E29-6E58-59865D77EB49}"/>
              </a:ext>
            </a:extLst>
          </p:cNvPr>
          <p:cNvSpPr txBox="1">
            <a:spLocks noChangeArrowheads="1"/>
          </p:cNvSpPr>
          <p:nvPr/>
        </p:nvSpPr>
        <p:spPr bwMode="auto">
          <a:xfrm>
            <a:off x="911449" y="1435100"/>
            <a:ext cx="10369103" cy="5270500"/>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fr-FR" altLang="en-US" sz="2800" kern="0" dirty="0">
                <a:latin typeface="Calibri" panose="020F0502020204030204" pitchFamily="34" charset="0"/>
                <a:cs typeface="Calibri" panose="020F0502020204030204" pitchFamily="34" charset="0"/>
              </a:rPr>
              <a:t>L'attribution (relation ou causalité ou évaluation du lien avec le médicament) doit être faite</a:t>
            </a:r>
          </a:p>
          <a:p>
            <a:pPr eaLnBrk="1" hangingPunct="1">
              <a:lnSpc>
                <a:spcPct val="90000"/>
              </a:lnSpc>
              <a:defRPr/>
            </a:pPr>
            <a:r>
              <a:rPr lang="fr-FR" altLang="en-US" sz="2800" kern="0" dirty="0">
                <a:latin typeface="Calibri" panose="020F0502020204030204" pitchFamily="34" charset="0"/>
                <a:cs typeface="Calibri" panose="020F0502020204030204" pitchFamily="34" charset="0"/>
              </a:rPr>
              <a:t>Un médecin ou tout autre professionnel de la santé possédant l'expertise requise décrit la </a:t>
            </a:r>
            <a:r>
              <a:rPr lang="fr-FR" altLang="en-US" sz="2800" i="1" kern="0" dirty="0">
                <a:latin typeface="Calibri" panose="020F0502020204030204" pitchFamily="34" charset="0"/>
                <a:cs typeface="Calibri" panose="020F0502020204030204" pitchFamily="34" charset="0"/>
              </a:rPr>
              <a:t>relation</a:t>
            </a:r>
            <a:r>
              <a:rPr lang="fr-FR" altLang="en-US" sz="2800" kern="0" dirty="0">
                <a:latin typeface="Calibri" panose="020F0502020204030204" pitchFamily="34" charset="0"/>
                <a:cs typeface="Calibri" panose="020F0502020204030204" pitchFamily="34" charset="0"/>
              </a:rPr>
              <a:t> entre l'événement indésirable et l'exposition.</a:t>
            </a:r>
          </a:p>
          <a:p>
            <a:pPr eaLnBrk="1" hangingPunct="1">
              <a:lnSpc>
                <a:spcPct val="90000"/>
              </a:lnSpc>
              <a:defRPr/>
            </a:pPr>
            <a:r>
              <a:rPr lang="fr-FR" altLang="en-US" sz="2800" kern="0" dirty="0">
                <a:latin typeface="Calibri" panose="020F0502020204030204" pitchFamily="34" charset="0"/>
                <a:cs typeface="Calibri" panose="020F0502020204030204" pitchFamily="34" charset="0"/>
              </a:rPr>
              <a:t>Cette détermination doit être consignée à la fois dans le dossier médical et dans le formulaire de rapport de cas.</a:t>
            </a:r>
          </a:p>
          <a:p>
            <a:pPr eaLnBrk="1" hangingPunct="1">
              <a:lnSpc>
                <a:spcPct val="90000"/>
              </a:lnSpc>
              <a:defRPr/>
            </a:pPr>
            <a:r>
              <a:rPr lang="fr-FR" altLang="en-US" sz="2800" kern="0" dirty="0">
                <a:latin typeface="Calibri" panose="020F0502020204030204" pitchFamily="34" charset="0"/>
                <a:cs typeface="Calibri" panose="020F0502020204030204" pitchFamily="34" charset="0"/>
              </a:rPr>
              <a:t>Pour l'</a:t>
            </a:r>
            <a:r>
              <a:rPr lang="fr-FR" altLang="en-US" sz="2800" kern="0" dirty="0" err="1">
                <a:latin typeface="Calibri" panose="020F0502020204030204" pitchFamily="34" charset="0"/>
                <a:cs typeface="Calibri" panose="020F0502020204030204" pitchFamily="34" charset="0"/>
              </a:rPr>
              <a:t>aDSM</a:t>
            </a:r>
            <a:r>
              <a:rPr lang="fr-FR" altLang="en-US" sz="2800" kern="0" dirty="0">
                <a:latin typeface="Calibri" panose="020F0502020204030204" pitchFamily="34" charset="0"/>
                <a:cs typeface="Calibri" panose="020F0502020204030204" pitchFamily="34" charset="0"/>
              </a:rPr>
              <a:t>, l'évaluation de la causalité doit être effectuée principalement au niveau du pays et en consultant les sources de données pertinentes à proximité du lieu où l'événement s'est produit.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C3CDE9D-74A8-6DAC-7DA1-C03D8457BF38}"/>
              </a:ext>
            </a:extLst>
          </p:cNvPr>
          <p:cNvSpPr txBox="1">
            <a:spLocks noChangeArrowheads="1"/>
          </p:cNvSpPr>
          <p:nvPr/>
        </p:nvSpPr>
        <p:spPr bwMode="auto">
          <a:xfrm>
            <a:off x="1837507" y="44450"/>
            <a:ext cx="8372475" cy="1081088"/>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err="1">
                <a:solidFill>
                  <a:srgbClr val="000000"/>
                </a:solidFill>
                <a:latin typeface="Calibri" panose="020F0502020204030204" pitchFamily="34" charset="0"/>
                <a:ea typeface="+mn-ea"/>
                <a:cs typeface="Calibri" panose="020F0502020204030204" pitchFamily="34" charset="0"/>
              </a:rPr>
              <a:t>Évaluation</a:t>
            </a:r>
            <a:r>
              <a:rPr lang="en-US" altLang="en-US" b="1" dirty="0">
                <a:solidFill>
                  <a:srgbClr val="000000"/>
                </a:solidFill>
                <a:latin typeface="Calibri" panose="020F0502020204030204" pitchFamily="34" charset="0"/>
                <a:ea typeface="+mn-ea"/>
                <a:cs typeface="Calibri" panose="020F0502020204030204" pitchFamily="34" charset="0"/>
              </a:rPr>
              <a:t> de la </a:t>
            </a:r>
            <a:r>
              <a:rPr lang="en-US" altLang="en-US" b="1" dirty="0" err="1">
                <a:solidFill>
                  <a:srgbClr val="000000"/>
                </a:solidFill>
                <a:latin typeface="Calibri" panose="020F0502020204030204" pitchFamily="34" charset="0"/>
                <a:ea typeface="+mn-ea"/>
                <a:cs typeface="Calibri" panose="020F0502020204030204" pitchFamily="34" charset="0"/>
              </a:rPr>
              <a:t>causalité</a:t>
            </a:r>
            <a:r>
              <a:rPr lang="en-US" altLang="en-US" b="1" dirty="0">
                <a:solidFill>
                  <a:srgbClr val="000000"/>
                </a:solidFill>
                <a:latin typeface="Calibri" panose="020F0502020204030204" pitchFamily="34" charset="0"/>
                <a:ea typeface="+mn-ea"/>
                <a:cs typeface="Calibri" panose="020F0502020204030204" pitchFamily="34" charset="0"/>
              </a:rPr>
              <a:t> (3)</a:t>
            </a:r>
          </a:p>
        </p:txBody>
      </p:sp>
      <p:sp>
        <p:nvSpPr>
          <p:cNvPr id="6" name="Content Placeholder 2">
            <a:extLst>
              <a:ext uri="{FF2B5EF4-FFF2-40B4-BE49-F238E27FC236}">
                <a16:creationId xmlns:a16="http://schemas.microsoft.com/office/drawing/2014/main" id="{D36545C1-D9E7-1A5B-4E3C-ABAB894F2C13}"/>
              </a:ext>
            </a:extLst>
          </p:cNvPr>
          <p:cNvSpPr>
            <a:spLocks/>
          </p:cNvSpPr>
          <p:nvPr/>
        </p:nvSpPr>
        <p:spPr bwMode="auto">
          <a:xfrm>
            <a:off x="983432" y="1412776"/>
            <a:ext cx="10080625" cy="5359400"/>
          </a:xfrm>
          <a:prstGeom prst="rect">
            <a:avLst/>
          </a:prstGeom>
          <a:noFill/>
          <a:ln>
            <a:noFill/>
          </a:ln>
        </p:spPr>
        <p:txBody>
          <a:bodyPr lIns="0" tIns="0" rIns="0" bIns="0"/>
          <a:lstStyle/>
          <a:p>
            <a:pPr marL="514350" indent="-514350">
              <a:buFontTx/>
              <a:buAutoNum type="arabicParenR"/>
              <a:defRPr/>
            </a:pPr>
            <a:r>
              <a:rPr lang="fr-FR" altLang="en-US" sz="2800" dirty="0">
                <a:latin typeface="Calibri" pitchFamily="34" charset="0"/>
                <a:cs typeface="Calibri" pitchFamily="34" charset="0"/>
              </a:rPr>
              <a:t>Existe-t-il une relation convaincante entre le médicament et l'événement ?</a:t>
            </a:r>
          </a:p>
          <a:p>
            <a:pPr marL="514350" indent="-514350">
              <a:buFontTx/>
              <a:buAutoNum type="arabicParenR"/>
              <a:defRPr/>
            </a:pPr>
            <a:r>
              <a:rPr lang="fr-FR" altLang="en-US" sz="2800" dirty="0">
                <a:latin typeface="Calibri" pitchFamily="34" charset="0"/>
                <a:cs typeface="Calibri" pitchFamily="34" charset="0"/>
              </a:rPr>
              <a:t>Le médicament a-t-il réellement causé l'événement ?</a:t>
            </a:r>
          </a:p>
          <a:p>
            <a:pPr marL="514350" indent="-514350">
              <a:buFontTx/>
              <a:buAutoNum type="arabicParenR"/>
              <a:defRPr/>
            </a:pPr>
            <a:endParaRPr lang="en-US" altLang="en-US" sz="2800" dirty="0">
              <a:latin typeface="Calibri" pitchFamily="34" charset="0"/>
              <a:cs typeface="Calibri" pitchFamily="34" charset="0"/>
            </a:endParaRPr>
          </a:p>
          <a:p>
            <a:pPr algn="ctr">
              <a:defRPr/>
            </a:pPr>
            <a:r>
              <a:rPr lang="en-US" altLang="en-US" sz="2800" u="sng" dirty="0">
                <a:latin typeface="Calibri" pitchFamily="34" charset="0"/>
                <a:cs typeface="Calibri" pitchFamily="34" charset="0"/>
              </a:rPr>
              <a:t>OU</a:t>
            </a:r>
          </a:p>
          <a:p>
            <a:pPr algn="ctr">
              <a:defRPr/>
            </a:pPr>
            <a:endParaRPr lang="en-US" altLang="en-US" sz="2800" u="sng" dirty="0">
              <a:latin typeface="Calibri" pitchFamily="34" charset="0"/>
              <a:cs typeface="Calibri" pitchFamily="34" charset="0"/>
            </a:endParaRPr>
          </a:p>
          <a:p>
            <a:pPr marL="914400" lvl="1" indent="-457200">
              <a:spcBef>
                <a:spcPct val="20000"/>
              </a:spcBef>
              <a:buFont typeface="Arial" panose="020B0604020202020204" pitchFamily="34" charset="0"/>
              <a:buChar char="•"/>
              <a:defRPr/>
            </a:pPr>
            <a:r>
              <a:rPr lang="fr-FR" sz="2800" dirty="0">
                <a:solidFill>
                  <a:schemeClr val="tx1">
                    <a:lumMod val="95000"/>
                    <a:lumOff val="5000"/>
                  </a:schemeClr>
                </a:solidFill>
                <a:latin typeface="Calibri" pitchFamily="34" charset="0"/>
                <a:cs typeface="Calibri" pitchFamily="34" charset="0"/>
              </a:rPr>
              <a:t>Autres médicaments contre la tuberculose ?</a:t>
            </a:r>
          </a:p>
          <a:p>
            <a:pPr marL="914400" lvl="1" indent="-457200">
              <a:spcBef>
                <a:spcPct val="20000"/>
              </a:spcBef>
              <a:buFont typeface="Arial" panose="020B0604020202020204" pitchFamily="34" charset="0"/>
              <a:buChar char="•"/>
              <a:defRPr/>
            </a:pPr>
            <a:r>
              <a:rPr lang="fr-FR" sz="2800" dirty="0">
                <a:solidFill>
                  <a:schemeClr val="tx1">
                    <a:lumMod val="95000"/>
                    <a:lumOff val="5000"/>
                  </a:schemeClr>
                </a:solidFill>
                <a:latin typeface="Calibri" pitchFamily="34" charset="0"/>
                <a:cs typeface="Calibri" pitchFamily="34" charset="0"/>
              </a:rPr>
              <a:t>Médicaments pour d'autres maladies ?</a:t>
            </a:r>
          </a:p>
          <a:p>
            <a:pPr marL="914400" lvl="1" indent="-457200">
              <a:spcBef>
                <a:spcPct val="20000"/>
              </a:spcBef>
              <a:buFont typeface="Arial" panose="020B0604020202020204" pitchFamily="34" charset="0"/>
              <a:buChar char="•"/>
              <a:defRPr/>
            </a:pPr>
            <a:r>
              <a:rPr lang="fr-FR" sz="2800" dirty="0">
                <a:solidFill>
                  <a:schemeClr val="tx1">
                    <a:lumMod val="95000"/>
                    <a:lumOff val="5000"/>
                  </a:schemeClr>
                </a:solidFill>
                <a:latin typeface="Calibri" pitchFamily="34" charset="0"/>
                <a:cs typeface="Calibri" pitchFamily="34" charset="0"/>
              </a:rPr>
              <a:t>Effet de la tuberculose elle-même ou des comorbidités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ED321FA-BDBA-A99B-A7A0-047D75B3DBD5}"/>
              </a:ext>
            </a:extLst>
          </p:cNvPr>
          <p:cNvSpPr txBox="1">
            <a:spLocks noChangeArrowheads="1"/>
          </p:cNvSpPr>
          <p:nvPr/>
        </p:nvSpPr>
        <p:spPr bwMode="auto">
          <a:xfrm>
            <a:off x="2017341" y="44450"/>
            <a:ext cx="8372475" cy="1081088"/>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err="1">
                <a:solidFill>
                  <a:srgbClr val="000000"/>
                </a:solidFill>
                <a:latin typeface="Calibri" panose="020F0502020204030204" pitchFamily="34" charset="0"/>
                <a:ea typeface="+mn-ea"/>
                <a:cs typeface="Calibri" panose="020F0502020204030204" pitchFamily="34" charset="0"/>
              </a:rPr>
              <a:t>Évaluation</a:t>
            </a:r>
            <a:r>
              <a:rPr lang="en-US" altLang="en-US" b="1" dirty="0">
                <a:solidFill>
                  <a:srgbClr val="000000"/>
                </a:solidFill>
                <a:latin typeface="Calibri" panose="020F0502020204030204" pitchFamily="34" charset="0"/>
                <a:ea typeface="+mn-ea"/>
                <a:cs typeface="Calibri" panose="020F0502020204030204" pitchFamily="34" charset="0"/>
              </a:rPr>
              <a:t> de la </a:t>
            </a:r>
            <a:r>
              <a:rPr lang="en-US" altLang="en-US" b="1" dirty="0" err="1">
                <a:solidFill>
                  <a:srgbClr val="000000"/>
                </a:solidFill>
                <a:latin typeface="Calibri" panose="020F0502020204030204" pitchFamily="34" charset="0"/>
                <a:ea typeface="+mn-ea"/>
                <a:cs typeface="Calibri" panose="020F0502020204030204" pitchFamily="34" charset="0"/>
              </a:rPr>
              <a:t>causalité</a:t>
            </a:r>
            <a:r>
              <a:rPr lang="en-US" altLang="en-US" b="1" dirty="0">
                <a:solidFill>
                  <a:srgbClr val="000000"/>
                </a:solidFill>
                <a:latin typeface="Calibri" panose="020F0502020204030204" pitchFamily="34" charset="0"/>
                <a:ea typeface="+mn-ea"/>
                <a:cs typeface="Calibri" panose="020F0502020204030204" pitchFamily="34" charset="0"/>
              </a:rPr>
              <a:t> (4)</a:t>
            </a:r>
          </a:p>
          <a:p>
            <a:pPr eaLnBrk="1" hangingPunct="1">
              <a:defRPr/>
            </a:pPr>
            <a:r>
              <a:rPr lang="en-US" altLang="en-US" sz="2400" i="1" kern="0" dirty="0" err="1">
                <a:solidFill>
                  <a:srgbClr val="FF0000"/>
                </a:solidFill>
                <a:latin typeface="Calibri" pitchFamily="34" charset="0"/>
                <a:cs typeface="Calibri" pitchFamily="34" charset="0"/>
              </a:rPr>
              <a:t>réaction</a:t>
            </a:r>
            <a:r>
              <a:rPr lang="en-US" altLang="en-US" sz="2400" i="1" kern="0" dirty="0">
                <a:solidFill>
                  <a:srgbClr val="FF0000"/>
                </a:solidFill>
                <a:latin typeface="Calibri" pitchFamily="34" charset="0"/>
                <a:cs typeface="Calibri" pitchFamily="34" charset="0"/>
              </a:rPr>
              <a:t> </a:t>
            </a:r>
            <a:r>
              <a:rPr lang="en-US" altLang="en-US" sz="2400" i="1" u="sng" kern="0" dirty="0" err="1">
                <a:solidFill>
                  <a:srgbClr val="FF0000"/>
                </a:solidFill>
                <a:latin typeface="Calibri" pitchFamily="34" charset="0"/>
                <a:cs typeface="Calibri" pitchFamily="34" charset="0"/>
              </a:rPr>
              <a:t>ou</a:t>
            </a:r>
            <a:r>
              <a:rPr lang="en-US" altLang="en-US" sz="2400" i="1" kern="0" dirty="0">
                <a:solidFill>
                  <a:srgbClr val="FF0000"/>
                </a:solidFill>
                <a:latin typeface="Calibri" pitchFamily="34" charset="0"/>
                <a:cs typeface="Calibri" pitchFamily="34" charset="0"/>
              </a:rPr>
              <a:t> </a:t>
            </a:r>
            <a:r>
              <a:rPr lang="en-US" altLang="en-US" sz="2400" i="1" kern="0" dirty="0" err="1">
                <a:solidFill>
                  <a:srgbClr val="FF0000"/>
                </a:solidFill>
                <a:latin typeface="Calibri" pitchFamily="34" charset="0"/>
                <a:cs typeface="Calibri" pitchFamily="34" charset="0"/>
              </a:rPr>
              <a:t>événement</a:t>
            </a:r>
            <a:endParaRPr lang="en-US" altLang="en-US" sz="2400" b="1" kern="0" dirty="0">
              <a:solidFill>
                <a:srgbClr val="000066"/>
              </a:solidFill>
              <a:latin typeface="Calibri" pitchFamily="34" charset="0"/>
              <a:cs typeface="Calibri" pitchFamily="34" charset="0"/>
            </a:endParaRPr>
          </a:p>
        </p:txBody>
      </p:sp>
      <p:sp>
        <p:nvSpPr>
          <p:cNvPr id="6" name="Content Placeholder 2">
            <a:extLst>
              <a:ext uri="{FF2B5EF4-FFF2-40B4-BE49-F238E27FC236}">
                <a16:creationId xmlns:a16="http://schemas.microsoft.com/office/drawing/2014/main" id="{CA21D932-36BF-C94C-4D61-9679DD55938D}"/>
              </a:ext>
            </a:extLst>
          </p:cNvPr>
          <p:cNvSpPr>
            <a:spLocks/>
          </p:cNvSpPr>
          <p:nvPr/>
        </p:nvSpPr>
        <p:spPr bwMode="auto">
          <a:xfrm>
            <a:off x="839416" y="1988840"/>
            <a:ext cx="10728325" cy="4103688"/>
          </a:xfrm>
          <a:prstGeom prst="rect">
            <a:avLst/>
          </a:prstGeom>
          <a:noFill/>
          <a:ln>
            <a:noFill/>
          </a:ln>
        </p:spPr>
        <p:txBody>
          <a:bodyPr lIns="0" tIns="0" rIns="0" bIns="0"/>
          <a:lstStyle/>
          <a:p>
            <a:pPr>
              <a:spcBef>
                <a:spcPct val="20000"/>
              </a:spcBef>
              <a:defRPr/>
            </a:pPr>
            <a:r>
              <a:rPr lang="fr-FR" sz="2800" dirty="0">
                <a:solidFill>
                  <a:srgbClr val="FF0000"/>
                </a:solidFill>
                <a:latin typeface="Calibri" pitchFamily="34" charset="0"/>
                <a:cs typeface="Calibri" pitchFamily="34" charset="0"/>
              </a:rPr>
              <a:t>Réactions indésirables aux médicaments (RIM) : </a:t>
            </a:r>
            <a:r>
              <a:rPr lang="fr-FR" sz="2800" dirty="0">
                <a:latin typeface="Calibri" pitchFamily="34" charset="0"/>
                <a:cs typeface="Calibri" pitchFamily="34" charset="0"/>
              </a:rPr>
              <a:t>réaction nocive et non intentionnelle à un médicament, qui se produit à des doses normalement utilisées chez l'homme.</a:t>
            </a:r>
          </a:p>
          <a:p>
            <a:pPr>
              <a:spcBef>
                <a:spcPct val="20000"/>
              </a:spcBef>
              <a:defRPr/>
            </a:pPr>
            <a:endParaRPr lang="en-US" sz="2800" dirty="0">
              <a:solidFill>
                <a:schemeClr val="tx1">
                  <a:lumMod val="95000"/>
                  <a:lumOff val="5000"/>
                </a:schemeClr>
              </a:solidFill>
              <a:latin typeface="Calibri" pitchFamily="34" charset="0"/>
              <a:cs typeface="Calibri" pitchFamily="34" charset="0"/>
            </a:endParaRPr>
          </a:p>
          <a:p>
            <a:pPr>
              <a:spcBef>
                <a:spcPct val="20000"/>
              </a:spcBef>
              <a:defRPr/>
            </a:pPr>
            <a:r>
              <a:rPr lang="fr-FR" sz="2800" dirty="0">
                <a:solidFill>
                  <a:srgbClr val="FF0000"/>
                </a:solidFill>
                <a:latin typeface="Calibri" pitchFamily="34" charset="0"/>
                <a:cs typeface="Calibri" pitchFamily="34" charset="0"/>
              </a:rPr>
              <a:t>Événement indésirable (EI) : </a:t>
            </a:r>
            <a:r>
              <a:rPr lang="fr-FR" sz="2800" dirty="0">
                <a:latin typeface="Calibri" pitchFamily="34" charset="0"/>
                <a:cs typeface="Calibri" pitchFamily="34" charset="0"/>
              </a:rPr>
              <a:t>Tout événement médical fâcheux pouvant survenir au cours d'un traitement par un produit pharmaceutique, </a:t>
            </a:r>
            <a:r>
              <a:rPr lang="fr-FR" sz="2800" dirty="0">
                <a:solidFill>
                  <a:srgbClr val="FF0000"/>
                </a:solidFill>
                <a:latin typeface="Calibri" pitchFamily="34" charset="0"/>
                <a:cs typeface="Calibri" pitchFamily="34" charset="0"/>
              </a:rPr>
              <a:t>mais qui n'a pas nécessairement de lien de cause à effet </a:t>
            </a:r>
            <a:r>
              <a:rPr lang="fr-FR" sz="2800" dirty="0">
                <a:latin typeface="Calibri" pitchFamily="34" charset="0"/>
                <a:cs typeface="Calibri" pitchFamily="34" charset="0"/>
              </a:rPr>
              <a:t>avec ce traitement.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E79FAC67-07F3-1269-1224-E030401C4A49}"/>
              </a:ext>
            </a:extLst>
          </p:cNvPr>
          <p:cNvSpPr>
            <a:spLocks noChangeArrowheads="1"/>
          </p:cNvSpPr>
          <p:nvPr/>
        </p:nvSpPr>
        <p:spPr bwMode="auto">
          <a:xfrm>
            <a:off x="983432" y="1700808"/>
            <a:ext cx="10659070" cy="4832092"/>
          </a:xfrm>
          <a:prstGeom prst="rect">
            <a:avLst/>
          </a:prstGeom>
          <a:noFill/>
          <a:ln>
            <a:noFill/>
          </a:ln>
        </p:spPr>
        <p:txBody>
          <a:bodyPr wrap="square">
            <a:spAutoFit/>
          </a:bodyPr>
          <a:lstStyle>
            <a:lvl1pPr marL="457200" indent="-457200" eaLnBrk="0" hangingPunct="0">
              <a:tabLst>
                <a:tab pos="179388" algn="l"/>
              </a:tabLst>
              <a:defRPr>
                <a:solidFill>
                  <a:schemeClr val="tx1"/>
                </a:solidFill>
                <a:latin typeface="Arial" charset="0"/>
              </a:defRPr>
            </a:lvl1pPr>
            <a:lvl2pPr marL="742950" indent="-285750" eaLnBrk="0" hangingPunct="0">
              <a:tabLst>
                <a:tab pos="179388" algn="l"/>
              </a:tabLst>
              <a:defRPr>
                <a:solidFill>
                  <a:schemeClr val="tx1"/>
                </a:solidFill>
                <a:latin typeface="Arial" charset="0"/>
              </a:defRPr>
            </a:lvl2pPr>
            <a:lvl3pPr marL="1143000" indent="-228600" eaLnBrk="0" hangingPunct="0">
              <a:tabLst>
                <a:tab pos="179388" algn="l"/>
              </a:tabLst>
              <a:defRPr>
                <a:solidFill>
                  <a:schemeClr val="tx1"/>
                </a:solidFill>
                <a:latin typeface="Arial" charset="0"/>
              </a:defRPr>
            </a:lvl3pPr>
            <a:lvl4pPr marL="1600200" indent="-228600" eaLnBrk="0" hangingPunct="0">
              <a:tabLst>
                <a:tab pos="179388" algn="l"/>
              </a:tabLst>
              <a:defRPr>
                <a:solidFill>
                  <a:schemeClr val="tx1"/>
                </a:solidFill>
                <a:latin typeface="Arial" charset="0"/>
              </a:defRPr>
            </a:lvl4pPr>
            <a:lvl5pPr marL="2057400" indent="-228600" eaLnBrk="0" hangingPunct="0">
              <a:tabLst>
                <a:tab pos="179388" algn="l"/>
              </a:tabLst>
              <a:defRPr>
                <a:solidFill>
                  <a:schemeClr val="tx1"/>
                </a:solidFill>
                <a:latin typeface="Arial" charset="0"/>
              </a:defRPr>
            </a:lvl5pPr>
            <a:lvl6pPr marL="2514600" indent="-228600" eaLnBrk="0" fontAlgn="base" hangingPunct="0">
              <a:spcBef>
                <a:spcPct val="0"/>
              </a:spcBef>
              <a:spcAft>
                <a:spcPct val="0"/>
              </a:spcAft>
              <a:tabLst>
                <a:tab pos="179388" algn="l"/>
              </a:tabLst>
              <a:defRPr>
                <a:solidFill>
                  <a:schemeClr val="tx1"/>
                </a:solidFill>
                <a:latin typeface="Arial" charset="0"/>
              </a:defRPr>
            </a:lvl6pPr>
            <a:lvl7pPr marL="2971800" indent="-228600" eaLnBrk="0" fontAlgn="base" hangingPunct="0">
              <a:spcBef>
                <a:spcPct val="0"/>
              </a:spcBef>
              <a:spcAft>
                <a:spcPct val="0"/>
              </a:spcAft>
              <a:tabLst>
                <a:tab pos="179388" algn="l"/>
              </a:tabLst>
              <a:defRPr>
                <a:solidFill>
                  <a:schemeClr val="tx1"/>
                </a:solidFill>
                <a:latin typeface="Arial" charset="0"/>
              </a:defRPr>
            </a:lvl7pPr>
            <a:lvl8pPr marL="3429000" indent="-228600" eaLnBrk="0" fontAlgn="base" hangingPunct="0">
              <a:spcBef>
                <a:spcPct val="0"/>
              </a:spcBef>
              <a:spcAft>
                <a:spcPct val="0"/>
              </a:spcAft>
              <a:tabLst>
                <a:tab pos="179388" algn="l"/>
              </a:tabLst>
              <a:defRPr>
                <a:solidFill>
                  <a:schemeClr val="tx1"/>
                </a:solidFill>
                <a:latin typeface="Arial" charset="0"/>
              </a:defRPr>
            </a:lvl8pPr>
            <a:lvl9pPr marL="3886200" indent="-228600" eaLnBrk="0" fontAlgn="base" hangingPunct="0">
              <a:spcBef>
                <a:spcPct val="0"/>
              </a:spcBef>
              <a:spcAft>
                <a:spcPct val="0"/>
              </a:spcAft>
              <a:tabLst>
                <a:tab pos="179388" algn="l"/>
              </a:tabLst>
              <a:defRPr>
                <a:solidFill>
                  <a:schemeClr val="tx1"/>
                </a:solidFill>
                <a:latin typeface="Arial" charset="0"/>
              </a:defRPr>
            </a:lvl9pPr>
          </a:lstStyle>
          <a:p>
            <a:pPr eaLnBrk="1" hangingPunct="1">
              <a:buFont typeface="Arial" panose="020B0604020202020204" pitchFamily="34" charset="0"/>
              <a:buChar char="•"/>
              <a:defRPr/>
            </a:pPr>
            <a:r>
              <a:rPr lang="fr-FR" altLang="en-US" sz="2800" dirty="0">
                <a:latin typeface="Calibri" pitchFamily="34" charset="0"/>
                <a:cs typeface="Calibri" pitchFamily="34" charset="0"/>
              </a:rPr>
              <a:t>Le délai d'apparition de l'événement est-il compatible avec la cause suspectée (délai plausible) ? </a:t>
            </a:r>
          </a:p>
          <a:p>
            <a:pPr eaLnBrk="1" hangingPunct="1">
              <a:buFont typeface="Arial" panose="020B0604020202020204" pitchFamily="34" charset="0"/>
              <a:buChar char="•"/>
              <a:defRPr/>
            </a:pPr>
            <a:r>
              <a:rPr lang="fr-FR" altLang="en-US" sz="2800" dirty="0">
                <a:latin typeface="Calibri" pitchFamily="34" charset="0"/>
                <a:cs typeface="Calibri" pitchFamily="34" charset="0"/>
              </a:rPr>
              <a:t>L'événement est-il survenu après le début de la prise d'un autre médicament ou d'une nouvelle maladie ?</a:t>
            </a:r>
          </a:p>
          <a:p>
            <a:pPr eaLnBrk="1" hangingPunct="1">
              <a:buFont typeface="Arial" panose="020B0604020202020204" pitchFamily="34" charset="0"/>
              <a:buChar char="•"/>
              <a:defRPr/>
            </a:pPr>
            <a:r>
              <a:rPr lang="fr-FR" altLang="en-US" sz="2800" dirty="0">
                <a:latin typeface="Calibri" pitchFamily="34" charset="0"/>
                <a:cs typeface="Calibri" pitchFamily="34" charset="0"/>
              </a:rPr>
              <a:t>L'événement est-il plausible compte tenu de ce que l'on sait du médicament ?</a:t>
            </a:r>
          </a:p>
          <a:p>
            <a:pPr eaLnBrk="1" hangingPunct="1">
              <a:buFont typeface="Arial" panose="020B0604020202020204" pitchFamily="34" charset="0"/>
              <a:buChar char="•"/>
              <a:defRPr/>
            </a:pPr>
            <a:r>
              <a:rPr lang="fr-FR" altLang="en-US" sz="2800" dirty="0">
                <a:latin typeface="Calibri" pitchFamily="34" charset="0"/>
                <a:cs typeface="Calibri" pitchFamily="34" charset="0"/>
              </a:rPr>
              <a:t>Existe-t-il une autre cause possible pour l'événement ?</a:t>
            </a:r>
          </a:p>
          <a:p>
            <a:pPr eaLnBrk="1" hangingPunct="1">
              <a:buFont typeface="Arial" panose="020B0604020202020204" pitchFamily="34" charset="0"/>
              <a:buChar char="•"/>
              <a:defRPr/>
            </a:pPr>
            <a:r>
              <a:rPr lang="fr-FR" altLang="en-US" sz="2800" dirty="0">
                <a:latin typeface="Calibri" pitchFamily="34" charset="0"/>
                <a:cs typeface="Calibri" pitchFamily="34" charset="0"/>
              </a:rPr>
              <a:t>Quelle est la réaction à l'arrêt du médicament (retrait du médicament) ?</a:t>
            </a:r>
          </a:p>
          <a:p>
            <a:pPr eaLnBrk="1" hangingPunct="1">
              <a:buFont typeface="Arial" panose="020B0604020202020204" pitchFamily="34" charset="0"/>
              <a:buChar char="•"/>
              <a:defRPr/>
            </a:pPr>
            <a:r>
              <a:rPr lang="fr-FR" altLang="en-US" sz="2800" dirty="0">
                <a:latin typeface="Calibri" pitchFamily="34" charset="0"/>
                <a:cs typeface="Calibri" pitchFamily="34" charset="0"/>
              </a:rPr>
              <a:t>Quelle est la réponse à une nouvelle prise du médicament, le cas échéant ?</a:t>
            </a:r>
          </a:p>
        </p:txBody>
      </p:sp>
      <p:sp>
        <p:nvSpPr>
          <p:cNvPr id="4" name="Rectangle 2">
            <a:extLst>
              <a:ext uri="{FF2B5EF4-FFF2-40B4-BE49-F238E27FC236}">
                <a16:creationId xmlns:a16="http://schemas.microsoft.com/office/drawing/2014/main" id="{F074E740-8023-6FF7-B70B-85B5493DC6BF}"/>
              </a:ext>
            </a:extLst>
          </p:cNvPr>
          <p:cNvSpPr txBox="1">
            <a:spLocks noChangeArrowheads="1"/>
          </p:cNvSpPr>
          <p:nvPr/>
        </p:nvSpPr>
        <p:spPr bwMode="auto">
          <a:xfrm>
            <a:off x="2060575" y="44450"/>
            <a:ext cx="8067675" cy="1360488"/>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err="1">
                <a:solidFill>
                  <a:srgbClr val="000000"/>
                </a:solidFill>
                <a:latin typeface="Calibri" panose="020F0502020204030204" pitchFamily="34" charset="0"/>
                <a:ea typeface="+mn-ea"/>
                <a:cs typeface="Calibri" panose="020F0502020204030204" pitchFamily="34" charset="0"/>
              </a:rPr>
              <a:t>Évaluation</a:t>
            </a:r>
            <a:r>
              <a:rPr lang="en-US" altLang="en-US" b="1" dirty="0">
                <a:solidFill>
                  <a:srgbClr val="000000"/>
                </a:solidFill>
                <a:latin typeface="Calibri" panose="020F0502020204030204" pitchFamily="34" charset="0"/>
                <a:ea typeface="+mn-ea"/>
                <a:cs typeface="Calibri" panose="020F0502020204030204" pitchFamily="34" charset="0"/>
              </a:rPr>
              <a:t> de la </a:t>
            </a:r>
            <a:r>
              <a:rPr lang="en-US" altLang="en-US" b="1" dirty="0" err="1">
                <a:solidFill>
                  <a:srgbClr val="000000"/>
                </a:solidFill>
                <a:latin typeface="Calibri" panose="020F0502020204030204" pitchFamily="34" charset="0"/>
                <a:ea typeface="+mn-ea"/>
                <a:cs typeface="Calibri" panose="020F0502020204030204" pitchFamily="34" charset="0"/>
              </a:rPr>
              <a:t>causalité</a:t>
            </a:r>
            <a:r>
              <a:rPr lang="en-US" altLang="en-US" b="1" dirty="0">
                <a:solidFill>
                  <a:srgbClr val="000000"/>
                </a:solidFill>
                <a:latin typeface="Calibri" panose="020F0502020204030204" pitchFamily="34" charset="0"/>
                <a:ea typeface="+mn-ea"/>
                <a:cs typeface="Calibri" panose="020F0502020204030204" pitchFamily="34" charset="0"/>
              </a:rPr>
              <a:t> (5)</a:t>
            </a:r>
            <a:br>
              <a:rPr lang="en-US" altLang="en-US" b="1" dirty="0">
                <a:solidFill>
                  <a:srgbClr val="000000"/>
                </a:solidFill>
                <a:latin typeface="Calibri" panose="020F0502020204030204" pitchFamily="34" charset="0"/>
                <a:ea typeface="+mn-ea"/>
                <a:cs typeface="Calibri" panose="020F0502020204030204" pitchFamily="34" charset="0"/>
              </a:rPr>
            </a:br>
            <a:r>
              <a:rPr lang="en-US" altLang="en-US" sz="2400" i="1" kern="0" dirty="0" err="1">
                <a:solidFill>
                  <a:srgbClr val="FF0000"/>
                </a:solidFill>
                <a:latin typeface="Calibri" pitchFamily="34" charset="0"/>
                <a:cs typeface="Calibri" pitchFamily="34" charset="0"/>
              </a:rPr>
              <a:t>principaux</a:t>
            </a:r>
            <a:r>
              <a:rPr lang="en-US" altLang="en-US" sz="2400" i="1" kern="0" dirty="0">
                <a:solidFill>
                  <a:srgbClr val="FF0000"/>
                </a:solidFill>
                <a:latin typeface="Calibri" pitchFamily="34" charset="0"/>
                <a:cs typeface="Calibri" pitchFamily="34" charset="0"/>
              </a:rPr>
              <a:t> points à </a:t>
            </a:r>
            <a:r>
              <a:rPr lang="en-US" altLang="en-US" sz="2400" i="1" kern="0" dirty="0" err="1">
                <a:solidFill>
                  <a:srgbClr val="FF0000"/>
                </a:solidFill>
                <a:latin typeface="Calibri" pitchFamily="34" charset="0"/>
                <a:cs typeface="Calibri" pitchFamily="34" charset="0"/>
              </a:rPr>
              <a:t>surveiller</a:t>
            </a:r>
            <a:endParaRPr lang="en-US" altLang="en-US" sz="3200" b="1" kern="0" dirty="0">
              <a:solidFill>
                <a:srgbClr val="000066"/>
              </a:solidFill>
              <a:latin typeface="Calibri" pitchFamily="34" charset="0"/>
              <a:cs typeface="Calibri"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4FE1B2F8-C8CC-DD1A-6238-6A36C5819654}"/>
              </a:ext>
            </a:extLst>
          </p:cNvPr>
          <p:cNvSpPr>
            <a:spLocks noChangeArrowheads="1"/>
          </p:cNvSpPr>
          <p:nvPr/>
        </p:nvSpPr>
        <p:spPr bwMode="auto">
          <a:xfrm>
            <a:off x="911424" y="1772816"/>
            <a:ext cx="1065688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tabLst>
                <a:tab pos="179388" algn="l"/>
              </a:tabLst>
              <a:defRPr>
                <a:solidFill>
                  <a:schemeClr val="tx1"/>
                </a:solidFill>
                <a:latin typeface="Arial" panose="020B0604020202020204" pitchFamily="34" charset="0"/>
              </a:defRPr>
            </a:lvl1pPr>
            <a:lvl2pPr marL="742950" indent="-285750">
              <a:tabLst>
                <a:tab pos="179388" algn="l"/>
              </a:tabLst>
              <a:defRPr>
                <a:solidFill>
                  <a:schemeClr val="tx1"/>
                </a:solidFill>
                <a:latin typeface="Arial" panose="020B0604020202020204" pitchFamily="34" charset="0"/>
              </a:defRPr>
            </a:lvl2pPr>
            <a:lvl3pPr marL="1143000" indent="-228600">
              <a:tabLst>
                <a:tab pos="179388" algn="l"/>
              </a:tabLst>
              <a:defRPr>
                <a:solidFill>
                  <a:schemeClr val="tx1"/>
                </a:solidFill>
                <a:latin typeface="Arial" panose="020B0604020202020204" pitchFamily="34" charset="0"/>
              </a:defRPr>
            </a:lvl3pPr>
            <a:lvl4pPr marL="1600200" indent="-228600">
              <a:tabLst>
                <a:tab pos="179388" algn="l"/>
              </a:tabLst>
              <a:defRPr>
                <a:solidFill>
                  <a:schemeClr val="tx1"/>
                </a:solidFill>
                <a:latin typeface="Arial" panose="020B0604020202020204" pitchFamily="34" charset="0"/>
              </a:defRPr>
            </a:lvl4pPr>
            <a:lvl5pPr marL="2057400" indent="-228600">
              <a:tabLst>
                <a:tab pos="17938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fr-FR" altLang="en-US" sz="2800" dirty="0">
                <a:latin typeface="Calibri" panose="020F0502020204030204" pitchFamily="34" charset="0"/>
                <a:cs typeface="Calibri" panose="020F0502020204030204" pitchFamily="34" charset="0"/>
              </a:rPr>
              <a:t>Antécédents médicaux (y compris les maladies concomitantes)</a:t>
            </a:r>
          </a:p>
          <a:p>
            <a:pPr eaLnBrk="1" hangingPunct="1">
              <a:buFont typeface="Arial" panose="020B0604020202020204" pitchFamily="34" charset="0"/>
              <a:buChar char="•"/>
            </a:pPr>
            <a:r>
              <a:rPr lang="fr-FR" altLang="en-US" sz="2800" dirty="0">
                <a:latin typeface="Calibri" panose="020F0502020204030204" pitchFamily="34" charset="0"/>
                <a:cs typeface="Calibri" panose="020F0502020204030204" pitchFamily="34" charset="0"/>
              </a:rPr>
              <a:t>Autres facteurs de risque (facteurs sociaux, consommation d'alcool, abus de substances, etc.)</a:t>
            </a:r>
          </a:p>
          <a:p>
            <a:pPr eaLnBrk="1" hangingPunct="1">
              <a:buFont typeface="Arial" panose="020B0604020202020204" pitchFamily="34" charset="0"/>
              <a:buChar char="•"/>
            </a:pPr>
            <a:r>
              <a:rPr lang="fr-FR" altLang="en-US" sz="2800" dirty="0">
                <a:latin typeface="Calibri" panose="020F0502020204030204" pitchFamily="34" charset="0"/>
                <a:cs typeface="Calibri" panose="020F0502020204030204" pitchFamily="34" charset="0"/>
              </a:rPr>
              <a:t>Détails des médicaments pris : noms, doses, voies d'administration</a:t>
            </a:r>
          </a:p>
          <a:p>
            <a:pPr eaLnBrk="1" hangingPunct="1">
              <a:buFont typeface="Arial" panose="020B0604020202020204" pitchFamily="34" charset="0"/>
              <a:buChar char="•"/>
            </a:pPr>
            <a:r>
              <a:rPr lang="fr-FR" altLang="en-US" sz="2800" dirty="0">
                <a:latin typeface="Calibri" panose="020F0502020204030204" pitchFamily="34" charset="0"/>
                <a:cs typeface="Calibri" panose="020F0502020204030204" pitchFamily="34" charset="0"/>
              </a:rPr>
              <a:t>Dates de début et de fin et indications d'utilisation</a:t>
            </a:r>
          </a:p>
          <a:p>
            <a:pPr eaLnBrk="1" hangingPunct="1">
              <a:buFont typeface="Arial" panose="020B0604020202020204" pitchFamily="34" charset="0"/>
              <a:buChar char="•"/>
            </a:pPr>
            <a:r>
              <a:rPr lang="fr-FR" altLang="en-US" sz="2800" dirty="0">
                <a:latin typeface="Calibri" panose="020F0502020204030204" pitchFamily="34" charset="0"/>
                <a:cs typeface="Calibri" panose="020F0502020204030204" pitchFamily="34" charset="0"/>
              </a:rPr>
              <a:t>Description de l'événement indésirable, y compris description clinique, résultats de laboratoire et date d'apparition/de fin</a:t>
            </a:r>
          </a:p>
          <a:p>
            <a:pPr eaLnBrk="1" hangingPunct="1">
              <a:buFont typeface="Arial" panose="020B0604020202020204" pitchFamily="34" charset="0"/>
              <a:buChar char="•"/>
            </a:pPr>
            <a:r>
              <a:rPr lang="fr-FR" altLang="en-US" sz="2800" dirty="0">
                <a:latin typeface="Calibri" panose="020F0502020204030204" pitchFamily="34" charset="0"/>
                <a:cs typeface="Calibri" panose="020F0502020204030204" pitchFamily="34" charset="0"/>
              </a:rPr>
              <a:t>Évolution de l'événement, sévérité, gravité, résultat</a:t>
            </a:r>
          </a:p>
        </p:txBody>
      </p:sp>
      <p:sp>
        <p:nvSpPr>
          <p:cNvPr id="11267" name="Rectangle 2">
            <a:extLst>
              <a:ext uri="{FF2B5EF4-FFF2-40B4-BE49-F238E27FC236}">
                <a16:creationId xmlns:a16="http://schemas.microsoft.com/office/drawing/2014/main" id="{E2C6F90D-5269-2672-0987-33F662205627}"/>
              </a:ext>
            </a:extLst>
          </p:cNvPr>
          <p:cNvSpPr txBox="1">
            <a:spLocks noChangeArrowheads="1"/>
          </p:cNvSpPr>
          <p:nvPr/>
        </p:nvSpPr>
        <p:spPr bwMode="auto">
          <a:xfrm>
            <a:off x="457994" y="44450"/>
            <a:ext cx="103647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en-US" sz="4400" b="1" dirty="0">
                <a:solidFill>
                  <a:srgbClr val="000000"/>
                </a:solidFill>
                <a:latin typeface="Calibri" panose="020F0502020204030204" pitchFamily="34" charset="0"/>
                <a:cs typeface="Calibri" panose="020F0502020204030204" pitchFamily="34" charset="0"/>
              </a:rPr>
              <a:t>Éléments de données clés pour l'évaluation de la causalité</a:t>
            </a:r>
          </a:p>
        </p:txBody>
      </p:sp>
    </p:spTree>
  </p:cSld>
  <p:clrMapOvr>
    <a:masterClrMapping/>
  </p:clrMapOvr>
  <p:transition/>
</p:sld>
</file>

<file path=ppt/theme/theme1.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1607</Words>
  <Application>Microsoft Office PowerPoint</Application>
  <PresentationFormat>Widescreen</PresentationFormat>
  <Paragraphs>164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GillSans-SemiBold</vt:lpstr>
      <vt:lpstr>1_Modèle par défaut</vt:lpstr>
      <vt:lpstr>PowerPoint Presentation</vt:lpstr>
      <vt:lpstr>PowerPoint Presentation</vt:lpstr>
      <vt:lpstr>Objectifs d'apprentissage A l'issue de cette présentation, le participant devrait être capable 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ME</dc:creator>
  <cp:lastModifiedBy>Bassirou soul</cp:lastModifiedBy>
  <cp:revision>872</cp:revision>
  <cp:lastPrinted>2015-08-06T08:53:30Z</cp:lastPrinted>
  <dcterms:created xsi:type="dcterms:W3CDTF">2009-05-24T17:19:01Z</dcterms:created>
  <dcterms:modified xsi:type="dcterms:W3CDTF">2023-05-07T11:03:20Z</dcterms:modified>
</cp:coreProperties>
</file>