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2" r:id="rId2"/>
    <p:sldId id="564" r:id="rId3"/>
    <p:sldId id="266" r:id="rId4"/>
    <p:sldId id="267" r:id="rId5"/>
    <p:sldId id="290" r:id="rId6"/>
    <p:sldId id="555" r:id="rId7"/>
    <p:sldId id="275" r:id="rId8"/>
    <p:sldId id="276" r:id="rId9"/>
    <p:sldId id="277" r:id="rId10"/>
    <p:sldId id="293" r:id="rId11"/>
    <p:sldId id="280" r:id="rId12"/>
    <p:sldId id="282" r:id="rId13"/>
    <p:sldId id="554" r:id="rId14"/>
    <p:sldId id="285" r:id="rId15"/>
    <p:sldId id="288" r:id="rId16"/>
    <p:sldId id="287" r:id="rId17"/>
    <p:sldId id="289" r:id="rId18"/>
    <p:sldId id="295" r:id="rId19"/>
    <p:sldId id="296" r:id="rId20"/>
    <p:sldId id="567" r:id="rId21"/>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30" autoAdjust="0"/>
  </p:normalViewPr>
  <p:slideViewPr>
    <p:cSldViewPr>
      <p:cViewPr varScale="1">
        <p:scale>
          <a:sx n="72" d="100"/>
          <a:sy n="72" d="100"/>
        </p:scale>
        <p:origin x="81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ER-DAYAO, Izabela" userId="0ef0e2eb-9aef-4834-bc66-45c1d97fd7cc" providerId="ADAL" clId="{AEB07D6F-2D18-4926-8548-CDE684A881C7}"/>
    <pc:docChg chg="modSld">
      <pc:chgData name="SUDER-DAYAO, Izabela" userId="0ef0e2eb-9aef-4834-bc66-45c1d97fd7cc" providerId="ADAL" clId="{AEB07D6F-2D18-4926-8548-CDE684A881C7}" dt="2024-01-26T08:23:41.599" v="2" actId="20577"/>
      <pc:docMkLst>
        <pc:docMk/>
      </pc:docMkLst>
      <pc:sldChg chg="modSp mod">
        <pc:chgData name="SUDER-DAYAO, Izabela" userId="0ef0e2eb-9aef-4834-bc66-45c1d97fd7cc" providerId="ADAL" clId="{AEB07D6F-2D18-4926-8548-CDE684A881C7}" dt="2024-01-26T08:23:41.599" v="2" actId="20577"/>
        <pc:sldMkLst>
          <pc:docMk/>
          <pc:sldMk cId="769734071" sldId="564"/>
        </pc:sldMkLst>
        <pc:spChg chg="mod">
          <ac:chgData name="SUDER-DAYAO, Izabela" userId="0ef0e2eb-9aef-4834-bc66-45c1d97fd7cc" providerId="ADAL" clId="{AEB07D6F-2D18-4926-8548-CDE684A881C7}" dt="2024-01-26T08:23:41.599" v="2" actId="20577"/>
          <ac:spMkLst>
            <pc:docMk/>
            <pc:sldMk cId="769734071" sldId="564"/>
            <ac:spMk id="4" creationId="{33538DFE-F142-C388-8910-CBBDFD8006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980BAA-7175-57AD-D13A-5D5783D0D0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AB6BEC4E-73E2-F4BF-83DE-57A4DA981A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D0475A5-4788-DD4E-9626-2140D0B005E2}" type="datetimeFigureOut">
              <a:rPr lang="en-GB"/>
              <a:pPr>
                <a:defRPr/>
              </a:pPr>
              <a:t>26/01/2024</a:t>
            </a:fld>
            <a:endParaRPr lang="en-GB" dirty="0"/>
          </a:p>
        </p:txBody>
      </p:sp>
      <p:sp>
        <p:nvSpPr>
          <p:cNvPr id="4" name="Slide Image Placeholder 3">
            <a:extLst>
              <a:ext uri="{FF2B5EF4-FFF2-40B4-BE49-F238E27FC236}">
                <a16:creationId xmlns:a16="http://schemas.microsoft.com/office/drawing/2014/main" id="{FB423A7C-DF77-E530-54F7-0BE5109C507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1F7BB5C8-082F-D443-8B31-8F31614F8B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72F4D99-6F71-33CF-1E15-E2229105CC4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124EFD4A-A71B-E3C4-2D43-FA18812EB1D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EFB773-A808-594B-93F3-F7B6CACC9875}" type="slidenum">
              <a:rPr lang="en-GB" altLang="en-CM"/>
              <a:pPr>
                <a:defRPr/>
              </a:pPr>
              <a:t>‹#›</a:t>
            </a:fld>
            <a:endParaRPr lang="en-GB"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sz="1200" dirty="0"/>
              <a:t>Le délai acceptable de notification doit être </a:t>
            </a:r>
            <a:r>
              <a:rPr lang="fr-FR" altLang="en-US" sz="1200" dirty="0" err="1"/>
              <a:t>defini</a:t>
            </a:r>
            <a:endParaRPr lang="en-BE" dirty="0"/>
          </a:p>
        </p:txBody>
      </p:sp>
      <p:sp>
        <p:nvSpPr>
          <p:cNvPr id="4" name="Slide Number Placeholder 3"/>
          <p:cNvSpPr>
            <a:spLocks noGrp="1"/>
          </p:cNvSpPr>
          <p:nvPr>
            <p:ph type="sldNum" sz="quarter" idx="5"/>
          </p:nvPr>
        </p:nvSpPr>
        <p:spPr/>
        <p:txBody>
          <a:bodyPr/>
          <a:lstStyle/>
          <a:p>
            <a:pPr>
              <a:defRPr/>
            </a:pPr>
            <a:fld id="{5DEFB773-A808-594B-93F3-F7B6CACC9875}" type="slidenum">
              <a:rPr lang="en-GB" altLang="en-CM" smtClean="0"/>
              <a:pPr>
                <a:defRPr/>
              </a:pPr>
              <a:t>5</a:t>
            </a:fld>
            <a:endParaRPr lang="en-GB" altLang="en-CM"/>
          </a:p>
        </p:txBody>
      </p:sp>
    </p:spTree>
    <p:extLst>
      <p:ext uri="{BB962C8B-B14F-4D97-AF65-F5344CB8AC3E}">
        <p14:creationId xmlns:p14="http://schemas.microsoft.com/office/powerpoint/2010/main" val="10879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9573AA3B-3AC5-7DF2-1D5D-C9565A891F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fr-FR"/>
              <a:t>Workshop for 18 high-priority countries of the WHO European Region on recording and reporting of drug resistant tuberculosis</a:t>
            </a:r>
          </a:p>
        </p:txBody>
      </p:sp>
      <p:sp>
        <p:nvSpPr>
          <p:cNvPr id="28675" name="Rectangle 7">
            <a:extLst>
              <a:ext uri="{FF2B5EF4-FFF2-40B4-BE49-F238E27FC236}">
                <a16:creationId xmlns:a16="http://schemas.microsoft.com/office/drawing/2014/main" id="{A236225E-733B-810F-84B5-84CC6B6CEE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2E2D13-F082-4CA9-BBC2-1E42E99AEFE9}" type="slidenum">
              <a:rPr lang="en-US" altLang="fr-FR" smtClean="0"/>
              <a:pPr>
                <a:spcBef>
                  <a:spcPct val="0"/>
                </a:spcBef>
              </a:pPr>
              <a:t>13</a:t>
            </a:fld>
            <a:endParaRPr lang="en-US" altLang="fr-FR"/>
          </a:p>
        </p:txBody>
      </p:sp>
      <p:sp>
        <p:nvSpPr>
          <p:cNvPr id="28676" name="Rectangle 2">
            <a:extLst>
              <a:ext uri="{FF2B5EF4-FFF2-40B4-BE49-F238E27FC236}">
                <a16:creationId xmlns:a16="http://schemas.microsoft.com/office/drawing/2014/main" id="{FD1D8EB7-0D63-4759-0ECC-611DC04D8B6D}"/>
              </a:ext>
            </a:extLst>
          </p:cNvPr>
          <p:cNvSpPr>
            <a:spLocks noGrp="1" noRot="1" noChangeAspect="1" noChangeArrowheads="1" noTextEdit="1"/>
          </p:cNvSpPr>
          <p:nvPr>
            <p:ph type="sldImg"/>
          </p:nvPr>
        </p:nvSpPr>
        <p:spPr>
          <a:xfrm>
            <a:off x="2752725" y="531813"/>
            <a:ext cx="4732338" cy="2662237"/>
          </a:xfrm>
          <a:ln/>
        </p:spPr>
      </p:sp>
      <p:sp>
        <p:nvSpPr>
          <p:cNvPr id="28677" name="Rectangle 3">
            <a:extLst>
              <a:ext uri="{FF2B5EF4-FFF2-40B4-BE49-F238E27FC236}">
                <a16:creationId xmlns:a16="http://schemas.microsoft.com/office/drawing/2014/main" id="{70548953-952C-8AFA-3AB0-0BDA481CF3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EED1A-1BC2-F337-0F3C-80826CD7B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611DB944-89ED-6050-0E29-0BD3CE6F6905}"/>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D0A489-1455-3147-527A-98F2E1ED5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2051" name="Picture 10">
            <a:extLst>
              <a:ext uri="{FF2B5EF4-FFF2-40B4-BE49-F238E27FC236}">
                <a16:creationId xmlns:a16="http://schemas.microsoft.com/office/drawing/2014/main" id="{F9814DF3-A8EC-EDF3-191B-9267A3DCA97A}"/>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3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bitstream/handle/10665/331633/9789240002920fre.pdf?sequence=1&amp;isAllowed=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apps.who.int/iris/bitstream/handle/10665/44840/9789241564465_eng.pdf?sequence=1&amp;isAllowed=y"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7783" y="1761655"/>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38EE844-70F6-6052-B3E3-1E8387EF1205}"/>
              </a:ext>
            </a:extLst>
          </p:cNvPr>
          <p:cNvSpPr>
            <a:spLocks noGrp="1"/>
          </p:cNvSpPr>
          <p:nvPr>
            <p:ph idx="4294967295"/>
          </p:nvPr>
        </p:nvSpPr>
        <p:spPr bwMode="auto">
          <a:xfrm>
            <a:off x="1271464" y="1340767"/>
            <a:ext cx="9313986" cy="44536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Lorsque des documents doivent être corrigés...</a:t>
            </a:r>
          </a:p>
          <a:p>
            <a:pPr lvl="1"/>
            <a:r>
              <a:rPr lang="fr-FR" altLang="en-US" sz="2400" dirty="0"/>
              <a:t>Ne pas effacer les données antérieures</a:t>
            </a:r>
          </a:p>
          <a:p>
            <a:pPr lvl="1"/>
            <a:r>
              <a:rPr lang="fr-FR" altLang="en-US" sz="2400" dirty="0"/>
              <a:t>dater le changement</a:t>
            </a:r>
          </a:p>
          <a:p>
            <a:pPr lvl="1"/>
            <a:r>
              <a:rPr lang="fr-FR" altLang="en-US" sz="2400" dirty="0"/>
              <a:t>Identifier la personne qui effectue la modification</a:t>
            </a:r>
          </a:p>
          <a:p>
            <a:pPr lvl="1"/>
            <a:r>
              <a:rPr lang="fr-FR" altLang="en-US" sz="2400" dirty="0"/>
              <a:t>Indiquer la raison de la modification</a:t>
            </a:r>
          </a:p>
          <a:p>
            <a:pPr lvl="1"/>
            <a:r>
              <a:rPr lang="fr-FR" altLang="en-US" sz="2400" dirty="0"/>
              <a:t>Ne pas utiliser de blanco (effaceur)</a:t>
            </a:r>
          </a:p>
          <a:p>
            <a:pPr lvl="1"/>
            <a:r>
              <a:rPr lang="fr-FR" altLang="en-US" sz="2400" dirty="0"/>
              <a:t>Ne pas modifier les données sans être sûr que la modification est correcte</a:t>
            </a:r>
          </a:p>
          <a:p>
            <a:endParaRPr lang="en-US" altLang="en-US" sz="2800" dirty="0"/>
          </a:p>
        </p:txBody>
      </p:sp>
      <p:sp>
        <p:nvSpPr>
          <p:cNvPr id="11267" name="Title 1">
            <a:extLst>
              <a:ext uri="{FF2B5EF4-FFF2-40B4-BE49-F238E27FC236}">
                <a16:creationId xmlns:a16="http://schemas.microsoft.com/office/drawing/2014/main" id="{338EF902-185A-4862-F775-E3D020553CCF}"/>
              </a:ext>
            </a:extLst>
          </p:cNvPr>
          <p:cNvSpPr txBox="1">
            <a:spLocks/>
          </p:cNvSpPr>
          <p:nvPr/>
        </p:nvSpPr>
        <p:spPr bwMode="auto">
          <a:xfrm>
            <a:off x="1271464" y="115888"/>
            <a:ext cx="10225136"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a:extLst>
              <a:ext uri="{FF2B5EF4-FFF2-40B4-BE49-F238E27FC236}">
                <a16:creationId xmlns:a16="http://schemas.microsoft.com/office/drawing/2014/main" id="{597013E1-9DB4-C8E7-AAB2-50317AF1E7EA}"/>
              </a:ext>
            </a:extLst>
          </p:cNvPr>
          <p:cNvSpPr>
            <a:spLocks noGrp="1"/>
          </p:cNvSpPr>
          <p:nvPr>
            <p:ph idx="4294967295"/>
          </p:nvPr>
        </p:nvSpPr>
        <p:spPr>
          <a:xfrm>
            <a:off x="3962400" y="1196975"/>
            <a:ext cx="8229600" cy="584200"/>
          </a:xfrm>
          <a:prstGeom prst="rect">
            <a:avLst/>
          </a:prstGeom>
        </p:spPr>
        <p:txBody>
          <a:bodyPr>
            <a:spAutoFit/>
          </a:bodyPr>
          <a:lstStyle/>
          <a:p>
            <a:pPr marL="0" indent="0">
              <a:buFont typeface="Arial" panose="020B0604020202020204" pitchFamily="34" charset="0"/>
              <a:buNone/>
              <a:defRPr/>
            </a:pPr>
            <a:r>
              <a:rPr lang="en-US" altLang="en-US" dirty="0">
                <a:solidFill>
                  <a:schemeClr val="tx1">
                    <a:lumMod val="95000"/>
                    <a:lumOff val="5000"/>
                  </a:schemeClr>
                </a:solidFill>
              </a:rPr>
              <a:t>Technique </a:t>
            </a:r>
            <a:r>
              <a:rPr lang="en-US" altLang="en-US" dirty="0" err="1">
                <a:solidFill>
                  <a:schemeClr val="tx1">
                    <a:lumMod val="95000"/>
                    <a:lumOff val="5000"/>
                  </a:schemeClr>
                </a:solidFill>
              </a:rPr>
              <a:t>correcte</a:t>
            </a:r>
            <a:endParaRPr lang="en-US" altLang="en-US" dirty="0">
              <a:solidFill>
                <a:schemeClr val="tx1">
                  <a:lumMod val="95000"/>
                  <a:lumOff val="5000"/>
                </a:schemeClr>
              </a:solidFill>
            </a:endParaRPr>
          </a:p>
        </p:txBody>
      </p:sp>
      <p:pic>
        <p:nvPicPr>
          <p:cNvPr id="12291" name="Picture 19">
            <a:extLst>
              <a:ext uri="{FF2B5EF4-FFF2-40B4-BE49-F238E27FC236}">
                <a16:creationId xmlns:a16="http://schemas.microsoft.com/office/drawing/2014/main" id="{3F1B26A2-E4F7-D425-7DCD-5DEA44FDC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844675"/>
            <a:ext cx="61214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5">
            <a:extLst>
              <a:ext uri="{FF2B5EF4-FFF2-40B4-BE49-F238E27FC236}">
                <a16:creationId xmlns:a16="http://schemas.microsoft.com/office/drawing/2014/main" id="{D44B9415-7E63-73A3-CB16-4354637EC9E2}"/>
              </a:ext>
            </a:extLst>
          </p:cNvPr>
          <p:cNvSpPr txBox="1">
            <a:spLocks noChangeArrowheads="1"/>
          </p:cNvSpPr>
          <p:nvPr/>
        </p:nvSpPr>
        <p:spPr bwMode="auto">
          <a:xfrm>
            <a:off x="2076450" y="3302000"/>
            <a:ext cx="699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GB" sz="3200" dirty="0">
                <a:solidFill>
                  <a:srgbClr val="0D0D0D"/>
                </a:solidFill>
              </a:rPr>
              <a:t>Technique </a:t>
            </a:r>
            <a:r>
              <a:rPr lang="en-US" altLang="en-GB" sz="3200" dirty="0" err="1">
                <a:solidFill>
                  <a:srgbClr val="0D0D0D"/>
                </a:solidFill>
              </a:rPr>
              <a:t>incorrecte</a:t>
            </a:r>
            <a:endParaRPr lang="en-US" altLang="en-GB" sz="3200" dirty="0">
              <a:solidFill>
                <a:srgbClr val="0D0D0D"/>
              </a:solidFill>
            </a:endParaRPr>
          </a:p>
        </p:txBody>
      </p:sp>
      <p:pic>
        <p:nvPicPr>
          <p:cNvPr id="12293" name="Picture 21">
            <a:extLst>
              <a:ext uri="{FF2B5EF4-FFF2-40B4-BE49-F238E27FC236}">
                <a16:creationId xmlns:a16="http://schemas.microsoft.com/office/drawing/2014/main" id="{77FDD00F-87BC-FADB-89A5-97DAC8B52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06863"/>
            <a:ext cx="611505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a:extLst>
              <a:ext uri="{FF2B5EF4-FFF2-40B4-BE49-F238E27FC236}">
                <a16:creationId xmlns:a16="http://schemas.microsoft.com/office/drawing/2014/main" id="{17A70FB6-DDCB-3FF1-8676-D1BE0F057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5284788"/>
            <a:ext cx="612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itle 1">
            <a:extLst>
              <a:ext uri="{FF2B5EF4-FFF2-40B4-BE49-F238E27FC236}">
                <a16:creationId xmlns:a16="http://schemas.microsoft.com/office/drawing/2014/main" id="{1EAE9923-C2E7-290B-C1F9-695F451E47ED}"/>
              </a:ext>
            </a:extLst>
          </p:cNvPr>
          <p:cNvSpPr txBox="1">
            <a:spLocks/>
          </p:cNvSpPr>
          <p:nvPr/>
        </p:nvSpPr>
        <p:spPr bwMode="auto">
          <a:xfrm>
            <a:off x="911424" y="203200"/>
            <a:ext cx="1087320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(8)</a:t>
            </a:r>
          </a:p>
          <a:p>
            <a:pPr algn="ctr"/>
            <a:r>
              <a:rPr lang="en-US" altLang="en-US" sz="2800" i="1" dirty="0">
                <a:solidFill>
                  <a:srgbClr val="FF0000"/>
                </a:solidFill>
              </a:rPr>
              <a:t>techniques de correction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03266D9-A765-F909-C98D-4C84648C727B}"/>
              </a:ext>
            </a:extLst>
          </p:cNvPr>
          <p:cNvSpPr>
            <a:spLocks noGrp="1"/>
          </p:cNvSpPr>
          <p:nvPr>
            <p:ph idx="4294967295"/>
          </p:nvPr>
        </p:nvSpPr>
        <p:spPr bwMode="auto">
          <a:xfrm>
            <a:off x="1055440" y="1268760"/>
            <a:ext cx="9865096" cy="51848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400"/>
              </a:spcBef>
            </a:pPr>
            <a:r>
              <a:rPr lang="fr-FR" altLang="en-US" dirty="0"/>
              <a:t>Exigences relatives aux documents électroniques</a:t>
            </a:r>
          </a:p>
          <a:p>
            <a:pPr lvl="1">
              <a:spcBef>
                <a:spcPts val="400"/>
              </a:spcBef>
            </a:pPr>
            <a:r>
              <a:rPr lang="fr-FR" altLang="en-US" dirty="0"/>
              <a:t>Au moins aussi sûrs que les documents papier</a:t>
            </a:r>
          </a:p>
          <a:p>
            <a:pPr lvl="1">
              <a:spcBef>
                <a:spcPts val="400"/>
              </a:spcBef>
            </a:pPr>
            <a:r>
              <a:rPr lang="fr-FR" altLang="en-US" dirty="0"/>
              <a:t>Comme pour les documents papier : protection contre le feu, l'eau/l'humidité, le vol de matériel...</a:t>
            </a:r>
          </a:p>
          <a:p>
            <a:pPr lvl="1">
              <a:spcBef>
                <a:spcPts val="400"/>
              </a:spcBef>
            </a:pPr>
            <a:r>
              <a:rPr lang="fr-FR" altLang="en-US" dirty="0"/>
              <a:t>Maintenir la sécurité et l'intégrité des données</a:t>
            </a:r>
          </a:p>
          <a:p>
            <a:pPr lvl="1">
              <a:spcBef>
                <a:spcPts val="400"/>
              </a:spcBef>
            </a:pPr>
            <a:r>
              <a:rPr lang="fr-FR" altLang="en-US" dirty="0"/>
              <a:t>Accès contrôlé</a:t>
            </a:r>
          </a:p>
          <a:p>
            <a:pPr lvl="1">
              <a:spcBef>
                <a:spcPts val="400"/>
              </a:spcBef>
            </a:pPr>
            <a:r>
              <a:rPr lang="fr-FR" altLang="en-US" dirty="0"/>
              <a:t>Logiciel fiable, validé et adapté</a:t>
            </a:r>
          </a:p>
          <a:p>
            <a:pPr lvl="1">
              <a:spcBef>
                <a:spcPts val="400"/>
              </a:spcBef>
            </a:pPr>
            <a:r>
              <a:rPr lang="fr-FR" altLang="en-US" dirty="0"/>
              <a:t>Possibilité de copier, de sauvegarder et d'extraire les données</a:t>
            </a:r>
          </a:p>
          <a:p>
            <a:pPr lvl="1">
              <a:spcBef>
                <a:spcPts val="400"/>
              </a:spcBef>
            </a:pPr>
            <a:r>
              <a:rPr lang="fr-FR" altLang="en-US" dirty="0"/>
              <a:t>Pistes d'audit horodatées (</a:t>
            </a:r>
            <a:r>
              <a:rPr lang="fr-FR" altLang="en-US" i="1" dirty="0"/>
              <a:t>audit trails</a:t>
            </a:r>
            <a:r>
              <a:rPr lang="fr-FR" altLang="en-US" dirty="0"/>
              <a:t>) </a:t>
            </a:r>
          </a:p>
          <a:p>
            <a:pPr lvl="1">
              <a:spcBef>
                <a:spcPts val="400"/>
              </a:spcBef>
            </a:pPr>
            <a:r>
              <a:rPr lang="fr-FR" altLang="en-US" dirty="0"/>
              <a:t>Formation du personnel</a:t>
            </a:r>
          </a:p>
          <a:p>
            <a:pPr lvl="1">
              <a:spcBef>
                <a:spcPts val="400"/>
              </a:spcBef>
            </a:pPr>
            <a:r>
              <a:rPr lang="fr-FR" altLang="en-US" dirty="0"/>
              <a:t>Procédures opérationnelles standard (SOP)</a:t>
            </a:r>
          </a:p>
          <a:p>
            <a:endParaRPr lang="en-US" altLang="en-US" dirty="0"/>
          </a:p>
        </p:txBody>
      </p:sp>
      <p:sp>
        <p:nvSpPr>
          <p:cNvPr id="13315" name="Title 1">
            <a:extLst>
              <a:ext uri="{FF2B5EF4-FFF2-40B4-BE49-F238E27FC236}">
                <a16:creationId xmlns:a16="http://schemas.microsoft.com/office/drawing/2014/main" id="{7C432DFA-B614-7593-C370-30DC5C054558}"/>
              </a:ext>
            </a:extLst>
          </p:cNvPr>
          <p:cNvSpPr txBox="1">
            <a:spLocks/>
          </p:cNvSpPr>
          <p:nvPr/>
        </p:nvSpPr>
        <p:spPr bwMode="auto">
          <a:xfrm>
            <a:off x="1559496" y="260350"/>
            <a:ext cx="10210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(9)</a:t>
            </a:r>
          </a:p>
          <a:p>
            <a:pPr algn="ctr"/>
            <a:r>
              <a:rPr lang="fr-FR" altLang="en-US" sz="2800" i="1" dirty="0">
                <a:solidFill>
                  <a:srgbClr val="FF0000"/>
                </a:solidFill>
              </a:rPr>
              <a:t>"Pas de problème - nous conservons tout sur ordinateur"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A687A477-2420-830C-2CDC-8C5E9C9C9631}"/>
              </a:ext>
            </a:extLst>
          </p:cNvPr>
          <p:cNvSpPr>
            <a:spLocks noChangeArrowheads="1"/>
          </p:cNvSpPr>
          <p:nvPr/>
        </p:nvSpPr>
        <p:spPr bwMode="auto">
          <a:xfrm>
            <a:off x="0" y="1067770"/>
            <a:ext cx="2639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n-US" dirty="0">
                <a:cs typeface="Calibri" panose="020F0502020204030204" pitchFamily="34" charset="0"/>
              </a:rPr>
              <a:t>WHO/HTM/TB/2011.22</a:t>
            </a:r>
          </a:p>
        </p:txBody>
      </p:sp>
      <p:sp>
        <p:nvSpPr>
          <p:cNvPr id="4" name="Rectangle 3">
            <a:extLst>
              <a:ext uri="{FF2B5EF4-FFF2-40B4-BE49-F238E27FC236}">
                <a16:creationId xmlns:a16="http://schemas.microsoft.com/office/drawing/2014/main" id="{56F0DF50-4B2B-0948-86D9-FDC99D3F00D7}"/>
              </a:ext>
            </a:extLst>
          </p:cNvPr>
          <p:cNvSpPr/>
          <p:nvPr/>
        </p:nvSpPr>
        <p:spPr>
          <a:xfrm>
            <a:off x="2362752" y="5616352"/>
            <a:ext cx="2639531" cy="954107"/>
          </a:xfrm>
          <a:prstGeom prst="rect">
            <a:avLst/>
          </a:prstGeom>
        </p:spPr>
        <p:txBody>
          <a:bodyPr wrap="square">
            <a:spAutoFit/>
          </a:bodyPr>
          <a:lstStyle/>
          <a:p>
            <a:pPr eaLnBrk="1" hangingPunct="1">
              <a:defRPr/>
            </a:pPr>
            <a:r>
              <a:rPr lang="en-GB" sz="1400" dirty="0">
                <a:latin typeface="+mn-lt"/>
                <a:hlinkClick r:id="rId3"/>
              </a:rPr>
              <a:t>https://apps.who.int/iris/bitstream/handle/10665/331633/9789240002920fre.pdf?sequence=1&amp;isAllowed=y</a:t>
            </a:r>
            <a:r>
              <a:rPr lang="en-GB" sz="1400" dirty="0">
                <a:latin typeface="+mn-lt"/>
              </a:rPr>
              <a:t> </a:t>
            </a:r>
          </a:p>
        </p:txBody>
      </p:sp>
      <p:sp>
        <p:nvSpPr>
          <p:cNvPr id="27652" name="Rectangle 2">
            <a:extLst>
              <a:ext uri="{FF2B5EF4-FFF2-40B4-BE49-F238E27FC236}">
                <a16:creationId xmlns:a16="http://schemas.microsoft.com/office/drawing/2014/main" id="{2536F9B7-A734-CFB4-3999-E5CA9CCF67F4}"/>
              </a:ext>
            </a:extLst>
          </p:cNvPr>
          <p:cNvSpPr>
            <a:spLocks noChangeArrowheads="1"/>
          </p:cNvSpPr>
          <p:nvPr/>
        </p:nvSpPr>
        <p:spPr bwMode="auto">
          <a:xfrm>
            <a:off x="5199153" y="980728"/>
            <a:ext cx="671034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400" dirty="0">
                <a:latin typeface="Calibri" panose="020F0502020204030204" pitchFamily="34" charset="0"/>
                <a:cs typeface="Arial" panose="020B0604020202020204" pitchFamily="34" charset="0"/>
              </a:rPr>
              <a:t>L'adoption de l'enregistrement et du rapport électroniques ne se limite pas au choix d'un logiciel : il s'agit aussi de changer la façon dont les gens travaillent. Ce n'est pas une tâche simple. </a:t>
            </a:r>
          </a:p>
          <a:p>
            <a:pPr eaLnBrk="1" hangingPunct="1"/>
            <a:endParaRPr lang="fr-FR" altLang="en-US" sz="2400" dirty="0">
              <a:latin typeface="Calibri" panose="020F0502020204030204" pitchFamily="34" charset="0"/>
              <a:cs typeface="Arial" panose="020B0604020202020204" pitchFamily="34" charset="0"/>
            </a:endParaRPr>
          </a:p>
          <a:p>
            <a:pPr eaLnBrk="1" hangingPunct="1"/>
            <a:r>
              <a:rPr lang="fr-FR" altLang="en-US" sz="2400" dirty="0">
                <a:latin typeface="Calibri" panose="020F0502020204030204" pitchFamily="34" charset="0"/>
                <a:cs typeface="Arial" panose="020B0604020202020204" pitchFamily="34" charset="0"/>
              </a:rPr>
              <a:t>Ce document indique les questions clés à prendre en considération et illustre ce que les questions, les options et les recommandations signifient en pratique en s'appuyant sur des exemples d'expériences récentes dans divers pays. Il est utile à ceux qui prévoient d'introduire des systèmes électroniques d'enregistrement et de notification pour les soins et le contrôle de la tuberculose, ou d'améliorer les systèmes existants.</a:t>
            </a:r>
          </a:p>
        </p:txBody>
      </p:sp>
      <p:pic>
        <p:nvPicPr>
          <p:cNvPr id="27654" name="Picture 2">
            <a:extLst>
              <a:ext uri="{FF2B5EF4-FFF2-40B4-BE49-F238E27FC236}">
                <a16:creationId xmlns:a16="http://schemas.microsoft.com/office/drawing/2014/main" id="{549B636B-95BB-16E9-DA77-BE7A985E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4" y="1567028"/>
            <a:ext cx="1978025"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C4D31C0-69F5-5385-0CE8-CDA30D6C3EB8}"/>
              </a:ext>
            </a:extLst>
          </p:cNvPr>
          <p:cNvSpPr/>
          <p:nvPr/>
        </p:nvSpPr>
        <p:spPr>
          <a:xfrm>
            <a:off x="282507" y="4216316"/>
            <a:ext cx="1978025" cy="1169551"/>
          </a:xfrm>
          <a:prstGeom prst="rect">
            <a:avLst/>
          </a:prstGeom>
        </p:spPr>
        <p:txBody>
          <a:bodyPr>
            <a:spAutoFit/>
          </a:bodyPr>
          <a:lstStyle/>
          <a:p>
            <a:pPr algn="ctr" eaLnBrk="1" hangingPunct="1">
              <a:defRPr/>
            </a:pPr>
            <a:r>
              <a:rPr lang="en-GB" sz="1400" dirty="0">
                <a:latin typeface="+mn-lt"/>
                <a:cs typeface="Arial" charset="0"/>
                <a:hlinkClick r:id="rId5"/>
              </a:rPr>
              <a:t>https://apps.who.int/iris/bitstream/handle/10665/44840/9789241564465_eng.pdf?sequence=1&amp;isAllowed=y</a:t>
            </a:r>
            <a:r>
              <a:rPr lang="en-GB" sz="1400" dirty="0">
                <a:latin typeface="+mn-lt"/>
                <a:cs typeface="Arial" charset="0"/>
              </a:rPr>
              <a:t> </a:t>
            </a:r>
          </a:p>
        </p:txBody>
      </p:sp>
      <p:pic>
        <p:nvPicPr>
          <p:cNvPr id="2" name="Picture 1">
            <a:extLst>
              <a:ext uri="{FF2B5EF4-FFF2-40B4-BE49-F238E27FC236}">
                <a16:creationId xmlns:a16="http://schemas.microsoft.com/office/drawing/2014/main" id="{4C4903CE-68C6-4BB7-1DE7-33952AE1A854}"/>
              </a:ext>
            </a:extLst>
          </p:cNvPr>
          <p:cNvPicPr>
            <a:picLocks noChangeAspect="1"/>
          </p:cNvPicPr>
          <p:nvPr/>
        </p:nvPicPr>
        <p:blipFill>
          <a:blip r:embed="rId6"/>
          <a:stretch>
            <a:fillRect/>
          </a:stretch>
        </p:blipFill>
        <p:spPr>
          <a:xfrm>
            <a:off x="2639531" y="2708920"/>
            <a:ext cx="2085975" cy="2905125"/>
          </a:xfrm>
          <a:prstGeom prst="rect">
            <a:avLst/>
          </a:prstGeom>
        </p:spPr>
      </p:pic>
      <p:sp>
        <p:nvSpPr>
          <p:cNvPr id="3" name="Title 1">
            <a:extLst>
              <a:ext uri="{FF2B5EF4-FFF2-40B4-BE49-F238E27FC236}">
                <a16:creationId xmlns:a16="http://schemas.microsoft.com/office/drawing/2014/main" id="{6747F2A1-171D-A870-7537-91F8B37464C8}"/>
              </a:ext>
            </a:extLst>
          </p:cNvPr>
          <p:cNvSpPr txBox="1">
            <a:spLocks/>
          </p:cNvSpPr>
          <p:nvPr/>
        </p:nvSpPr>
        <p:spPr bwMode="auto">
          <a:xfrm>
            <a:off x="695400" y="39688"/>
            <a:ext cx="9851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err="1"/>
              <a:t>Systèmes</a:t>
            </a:r>
            <a:r>
              <a:rPr lang="en-GB" altLang="en-US" sz="4400" b="1" dirty="0"/>
              <a:t> </a:t>
            </a:r>
            <a:r>
              <a:rPr lang="en-GB" altLang="en-US" sz="4400" b="1" dirty="0" err="1"/>
              <a:t>d'information</a:t>
            </a:r>
            <a:r>
              <a:rPr lang="en-GB" altLang="en-US" sz="4400" b="1" dirty="0"/>
              <a:t> </a:t>
            </a:r>
            <a:r>
              <a:rPr lang="en-GB" altLang="en-US" sz="4400" b="1" dirty="0" err="1"/>
              <a:t>électroniques</a:t>
            </a:r>
            <a:endParaRPr lang="en-GB" altLang="en-US" sz="4400" b="1"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FB88E859-DE31-AAF8-EB37-CF5A248BB4CB}"/>
              </a:ext>
            </a:extLst>
          </p:cNvPr>
          <p:cNvSpPr>
            <a:spLocks noGrp="1"/>
          </p:cNvSpPr>
          <p:nvPr>
            <p:ph idx="4294967295"/>
          </p:nvPr>
        </p:nvSpPr>
        <p:spPr bwMode="auto">
          <a:xfrm>
            <a:off x="983432" y="1412777"/>
            <a:ext cx="10033818" cy="452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L'examen des dossiers médicaux doit inclure une bonne formation et des méthodes d'assurance qualité afin d'améliorer la fiabilité et la validité des données obtenues à partir des dossiers.</a:t>
            </a:r>
          </a:p>
          <a:p>
            <a:r>
              <a:rPr lang="fr-FR" altLang="en-US" sz="2800" dirty="0"/>
              <a:t>En raison de contraintes de temps et de budget, il n'est pas toujours possible de procéder à des évaluations complètes de la qualité et de la fiabilité des données.</a:t>
            </a:r>
          </a:p>
          <a:p>
            <a:r>
              <a:rPr lang="fr-FR" altLang="en-US" sz="2800" dirty="0"/>
              <a:t>Des mesures sont prises lors de la planification des systèmes, de la saisie des données, de leur examen, de leur traitement et de leur analyse pour garantir la qualité. </a:t>
            </a:r>
          </a:p>
        </p:txBody>
      </p:sp>
      <p:sp>
        <p:nvSpPr>
          <p:cNvPr id="16387" name="Title 1">
            <a:extLst>
              <a:ext uri="{FF2B5EF4-FFF2-40B4-BE49-F238E27FC236}">
                <a16:creationId xmlns:a16="http://schemas.microsoft.com/office/drawing/2014/main" id="{DD2E6A34-868B-F854-202B-B2A6B9D25709}"/>
              </a:ext>
            </a:extLst>
          </p:cNvPr>
          <p:cNvSpPr txBox="1">
            <a:spLocks/>
          </p:cNvSpPr>
          <p:nvPr/>
        </p:nvSpPr>
        <p:spPr bwMode="auto">
          <a:xfrm>
            <a:off x="479376" y="203200"/>
            <a:ext cx="1116124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t>
            </a:r>
            <a:r>
              <a:rPr lang="en-US" altLang="en-US" sz="4400" b="1" dirty="0"/>
              <a:t>(ACQ) - (1)</a:t>
            </a:r>
          </a:p>
          <a:p>
            <a:pPr algn="ctr"/>
            <a:r>
              <a:rPr lang="fr-FR" altLang="en-US" sz="2800" i="1" dirty="0">
                <a:solidFill>
                  <a:srgbClr val="FF0000"/>
                </a:solidFill>
              </a:rPr>
              <a:t>les bases de l'assurance qualité des données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26717-C2E4-2B55-5E50-6931939F8BEE}"/>
              </a:ext>
            </a:extLst>
          </p:cNvPr>
          <p:cNvSpPr>
            <a:spLocks noGrp="1"/>
          </p:cNvSpPr>
          <p:nvPr>
            <p:ph idx="4294967295"/>
          </p:nvPr>
        </p:nvSpPr>
        <p:spPr>
          <a:xfrm>
            <a:off x="839416" y="1556792"/>
            <a:ext cx="10296525" cy="4525963"/>
          </a:xfrm>
          <a:prstGeom prst="rect">
            <a:avLst/>
          </a:prstGeom>
        </p:spPr>
        <p:txBody>
          <a:bodyPr/>
          <a:lstStyle/>
          <a:p>
            <a:pPr>
              <a:buFont typeface="Arial" charset="0"/>
              <a:buChar char="•"/>
              <a:defRPr/>
            </a:pPr>
            <a:r>
              <a:rPr lang="fr-FR" sz="2800" dirty="0"/>
              <a:t>Un processus de gestion de la qualité qui encourage tous les membres de l'équipe soignante à se poser continuellement des questions, </a:t>
            </a:r>
          </a:p>
          <a:p>
            <a:pPr lvl="1">
              <a:buFont typeface="Arial" charset="0"/>
              <a:buChar char="–"/>
              <a:defRPr/>
            </a:pPr>
            <a:r>
              <a:rPr lang="fr-FR" sz="2400" dirty="0"/>
              <a:t>Quels sont nos résultats ? et </a:t>
            </a:r>
          </a:p>
          <a:p>
            <a:pPr lvl="1">
              <a:buFont typeface="Arial" charset="0"/>
              <a:buChar char="–"/>
              <a:defRPr/>
            </a:pPr>
            <a:r>
              <a:rPr lang="fr-FR" sz="2400" dirty="0"/>
              <a:t>Pouvons-nous faire mieux ?</a:t>
            </a:r>
          </a:p>
          <a:p>
            <a:pPr marL="0" indent="0">
              <a:buFont typeface="Arial" panose="020B0604020202020204" pitchFamily="34" charset="0"/>
              <a:buNone/>
              <a:defRPr/>
            </a:pPr>
            <a:r>
              <a:rPr lang="en-US" sz="2400" dirty="0"/>
              <a:t> </a:t>
            </a:r>
          </a:p>
          <a:p>
            <a:pPr marL="0" indent="0" algn="r">
              <a:buFont typeface="Arial" panose="020B0604020202020204" pitchFamily="34" charset="0"/>
              <a:buNone/>
              <a:defRPr/>
            </a:pPr>
            <a:r>
              <a:rPr lang="en-US" sz="2000" dirty="0"/>
              <a:t>(Edwards, 2008)  </a:t>
            </a:r>
          </a:p>
        </p:txBody>
      </p:sp>
      <p:sp>
        <p:nvSpPr>
          <p:cNvPr id="17411" name="Title 1">
            <a:extLst>
              <a:ext uri="{FF2B5EF4-FFF2-40B4-BE49-F238E27FC236}">
                <a16:creationId xmlns:a16="http://schemas.microsoft.com/office/drawing/2014/main" id="{95DB258E-94B7-03B5-6B02-EEF2D4BA20FD}"/>
              </a:ext>
            </a:extLst>
          </p:cNvPr>
          <p:cNvSpPr txBox="1">
            <a:spLocks/>
          </p:cNvSpPr>
          <p:nvPr/>
        </p:nvSpPr>
        <p:spPr bwMode="auto">
          <a:xfrm>
            <a:off x="623392" y="188640"/>
            <a:ext cx="1123324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72BFE-97D9-4639-9BB7-29BF85669D2D}"/>
              </a:ext>
            </a:extLst>
          </p:cNvPr>
          <p:cNvSpPr>
            <a:spLocks noGrp="1"/>
          </p:cNvSpPr>
          <p:nvPr>
            <p:ph idx="4294967295"/>
          </p:nvPr>
        </p:nvSpPr>
        <p:spPr>
          <a:xfrm>
            <a:off x="1199456" y="1412776"/>
            <a:ext cx="10081120" cy="4525963"/>
          </a:xfrm>
          <a:prstGeom prst="rect">
            <a:avLst/>
          </a:prstGeom>
        </p:spPr>
        <p:txBody>
          <a:bodyPr/>
          <a:lstStyle/>
          <a:p>
            <a:pPr>
              <a:buFont typeface="Arial" charset="0"/>
              <a:buChar char="•"/>
              <a:defRPr/>
            </a:pPr>
            <a:r>
              <a:rPr lang="fr-FR" sz="2800" dirty="0"/>
              <a:t>La documentation des soins aux patients devrait être l'une des nombreuses fonctions abordées dans le cadre des efforts d'ACQ.  </a:t>
            </a:r>
          </a:p>
          <a:p>
            <a:pPr>
              <a:buFont typeface="Arial" charset="0"/>
              <a:buChar char="•"/>
              <a:defRPr/>
            </a:pPr>
            <a:r>
              <a:rPr lang="fr-FR" sz="2800" dirty="0"/>
              <a:t>Les efforts d'ACQ dans la gestion programmatique de la TB-MR devraient inclure l’élaboration d'indicateurs de qualité pouvant être utilisés pour évaluer les pratiques de documentation des prestataires de soins de santé.</a:t>
            </a:r>
          </a:p>
          <a:p>
            <a:pPr marL="0" indent="0">
              <a:buFont typeface="Arial" panose="020B0604020202020204" pitchFamily="34" charset="0"/>
              <a:buNone/>
              <a:defRPr/>
            </a:pPr>
            <a:r>
              <a:rPr lang="en-US" sz="2800" dirty="0"/>
              <a:t>  </a:t>
            </a:r>
          </a:p>
        </p:txBody>
      </p:sp>
      <p:sp>
        <p:nvSpPr>
          <p:cNvPr id="18435" name="Title 1">
            <a:extLst>
              <a:ext uri="{FF2B5EF4-FFF2-40B4-BE49-F238E27FC236}">
                <a16:creationId xmlns:a16="http://schemas.microsoft.com/office/drawing/2014/main" id="{9C34DD7D-6433-2A52-806F-CB52A18EC2F7}"/>
              </a:ext>
            </a:extLst>
          </p:cNvPr>
          <p:cNvSpPr txBox="1">
            <a:spLocks/>
          </p:cNvSpPr>
          <p:nvPr/>
        </p:nvSpPr>
        <p:spPr bwMode="auto">
          <a:xfrm>
            <a:off x="551384" y="116632"/>
            <a:ext cx="1108923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F07294C1-02AC-6876-6671-88EF97540FCC}"/>
              </a:ext>
            </a:extLst>
          </p:cNvPr>
          <p:cNvSpPr>
            <a:spLocks noGrp="1"/>
          </p:cNvSpPr>
          <p:nvPr>
            <p:ph idx="4294967295"/>
          </p:nvPr>
        </p:nvSpPr>
        <p:spPr bwMode="auto">
          <a:xfrm>
            <a:off x="821668" y="1412776"/>
            <a:ext cx="10548664" cy="4381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D'autres efforts d'ACQ pourraient analyser et améliorer les politiques et procédures de l'ensemble du système pour documenter l'utilisation des médicaments, les événements indésirables et leur gestion.</a:t>
            </a:r>
          </a:p>
          <a:p>
            <a:r>
              <a:rPr lang="fr-FR" altLang="en-US" sz="2800" dirty="0"/>
              <a:t>Un examen périodique des politiques et procédures de l'organisation permettra de les réviser en fonction de l'évolution des soins de santé et des progrès technologiques, y compris la disponibilité d'un dossier médical électronique. </a:t>
            </a:r>
            <a:endParaRPr lang="en-US" altLang="en-US" sz="2800" dirty="0"/>
          </a:p>
        </p:txBody>
      </p:sp>
      <p:sp>
        <p:nvSpPr>
          <p:cNvPr id="19459" name="Title 1">
            <a:extLst>
              <a:ext uri="{FF2B5EF4-FFF2-40B4-BE49-F238E27FC236}">
                <a16:creationId xmlns:a16="http://schemas.microsoft.com/office/drawing/2014/main" id="{C7340415-A13C-77B3-4C67-992FB0CCBC5C}"/>
              </a:ext>
            </a:extLst>
          </p:cNvPr>
          <p:cNvSpPr txBox="1">
            <a:spLocks/>
          </p:cNvSpPr>
          <p:nvPr/>
        </p:nvSpPr>
        <p:spPr bwMode="auto">
          <a:xfrm>
            <a:off x="695400" y="196123"/>
            <a:ext cx="10945216"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82E397-D8C0-E9CC-CBDE-92445E947753}"/>
              </a:ext>
            </a:extLst>
          </p:cNvPr>
          <p:cNvSpPr>
            <a:spLocks noGrp="1"/>
          </p:cNvSpPr>
          <p:nvPr>
            <p:ph type="title" idx="4294967295"/>
          </p:nvPr>
        </p:nvSpPr>
        <p:spPr bwMode="auto">
          <a:xfrm>
            <a:off x="1524000" y="0"/>
            <a:ext cx="91440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(1)</a:t>
            </a:r>
          </a:p>
        </p:txBody>
      </p:sp>
      <p:sp>
        <p:nvSpPr>
          <p:cNvPr id="20483" name="Content Placeholder 2">
            <a:extLst>
              <a:ext uri="{FF2B5EF4-FFF2-40B4-BE49-F238E27FC236}">
                <a16:creationId xmlns:a16="http://schemas.microsoft.com/office/drawing/2014/main" id="{07F40A4D-4A21-AF5D-9A66-C5B75A776A02}"/>
              </a:ext>
            </a:extLst>
          </p:cNvPr>
          <p:cNvSpPr>
            <a:spLocks noGrp="1"/>
          </p:cNvSpPr>
          <p:nvPr>
            <p:ph idx="4294967295"/>
          </p:nvPr>
        </p:nvSpPr>
        <p:spPr bwMode="auto">
          <a:xfrm>
            <a:off x="515144" y="980728"/>
            <a:ext cx="11161712" cy="554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fr-FR" altLang="en-US" sz="2800" dirty="0"/>
              <a:t>Toute la documentation (papier et électronique) relative à la sécurité des médicaments antituberculeux  - doit être organisée, identifiée et conservée de manière à pouvoir être interprétée avec précision sans l'aide d'un interprète. </a:t>
            </a:r>
          </a:p>
          <a:p>
            <a:pPr>
              <a:spcBef>
                <a:spcPts val="0"/>
              </a:spcBef>
              <a:spcAft>
                <a:spcPts val="600"/>
              </a:spcAft>
            </a:pPr>
            <a:r>
              <a:rPr lang="fr-FR" altLang="en-US" sz="2800" dirty="0"/>
              <a:t>Puis-je reconstituer ce qui s'est passé ?</a:t>
            </a:r>
          </a:p>
          <a:p>
            <a:pPr>
              <a:spcBef>
                <a:spcPts val="0"/>
              </a:spcBef>
              <a:spcAft>
                <a:spcPts val="600"/>
              </a:spcAft>
            </a:pPr>
            <a:r>
              <a:rPr lang="fr-FR" altLang="en-US" sz="2800" dirty="0"/>
              <a:t>Puis-je identifier qui a fait quoi et quand ?</a:t>
            </a:r>
          </a:p>
          <a:p>
            <a:pPr>
              <a:spcBef>
                <a:spcPts val="0"/>
              </a:spcBef>
              <a:spcAft>
                <a:spcPts val="600"/>
              </a:spcAft>
            </a:pPr>
            <a:r>
              <a:rPr lang="fr-FR" altLang="en-US" sz="2800" dirty="0"/>
              <a:t>Suis-je sûr de l'exactitude et de l'authenticité des données ?</a:t>
            </a:r>
          </a:p>
          <a:p>
            <a:pPr>
              <a:spcBef>
                <a:spcPts val="0"/>
              </a:spcBef>
              <a:spcAft>
                <a:spcPts val="600"/>
              </a:spcAft>
            </a:pPr>
            <a:r>
              <a:rPr lang="fr-FR" altLang="en-US" sz="2800" dirty="0"/>
              <a:t>Sans documentation, il n'y a pas de preuves pour la prise de décision.</a:t>
            </a:r>
          </a:p>
          <a:p>
            <a:pPr>
              <a:spcBef>
                <a:spcPts val="0"/>
              </a:spcBef>
              <a:spcAft>
                <a:spcPts val="600"/>
              </a:spcAft>
              <a:buClr>
                <a:srgbClr val="5161AB"/>
              </a:buCl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24567BF-C6FD-688E-1791-8C15CFE207CE}"/>
              </a:ext>
            </a:extLst>
          </p:cNvPr>
          <p:cNvSpPr>
            <a:spLocks noGrp="1"/>
          </p:cNvSpPr>
          <p:nvPr>
            <p:ph idx="4294967295"/>
          </p:nvPr>
        </p:nvSpPr>
        <p:spPr bwMode="auto">
          <a:xfrm>
            <a:off x="911424" y="1412776"/>
            <a:ext cx="1022513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La documentation devrait relater le parcours médical du patient tel qu'il s'est déroulé pour un observateur indépendant et constituer ainsi une base solide pour de bonnes pratiques de surveillance et de gestion de la sécurité des médicaments.</a:t>
            </a:r>
          </a:p>
          <a:p>
            <a:r>
              <a:rPr lang="fr-FR" altLang="en-US" sz="2800" dirty="0"/>
              <a:t>L'assurance de la qualité des données doit être un processus continu et intégré à différents stades pour permettre aux utilisateurs de comprendre comment leur performance est évaluée et comment elle peut être améliorée.</a:t>
            </a:r>
          </a:p>
        </p:txBody>
      </p:sp>
      <p:sp>
        <p:nvSpPr>
          <p:cNvPr id="21507" name="Title 1">
            <a:extLst>
              <a:ext uri="{FF2B5EF4-FFF2-40B4-BE49-F238E27FC236}">
                <a16:creationId xmlns:a16="http://schemas.microsoft.com/office/drawing/2014/main" id="{5B2EE0C5-BD8B-6D6C-70F6-8B93FBA9ED9C}"/>
              </a:ext>
            </a:extLst>
          </p:cNvPr>
          <p:cNvSpPr>
            <a:spLocks noGrp="1"/>
          </p:cNvSpPr>
          <p:nvPr>
            <p:ph type="title" idx="4294967295"/>
          </p:nvPr>
        </p:nvSpPr>
        <p:spPr bwMode="auto">
          <a:xfrm>
            <a:off x="1524000" y="0"/>
            <a:ext cx="91440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a:latin typeface="Calibri" panose="020F0502020204030204" pitchFamily="34" charset="0"/>
                <a:cs typeface="Calibri" panose="020F0502020204030204" pitchFamily="34" charset="0"/>
              </a:rPr>
              <a:t>3.1. </a:t>
            </a:r>
            <a:r>
              <a:rPr lang="fr-FR" altLang="en-US" sz="4000" b="1" kern="0" dirty="0">
                <a:latin typeface="Calibri" panose="020F0502020204030204" pitchFamily="34" charset="0"/>
                <a:cs typeface="Calibri" panose="020F0502020204030204" pitchFamily="34" charset="0"/>
              </a:rPr>
              <a:t>Enregistrement et assurance de la qualité des données</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7632E26-4FA6-C47F-5588-092FADCB602E}"/>
              </a:ext>
            </a:extLst>
          </p:cNvPr>
          <p:cNvSpPr>
            <a:spLocks noGrp="1"/>
          </p:cNvSpPr>
          <p:nvPr>
            <p:ph type="title" idx="4294967295"/>
          </p:nvPr>
        </p:nvSpPr>
        <p:spPr bwMode="auto">
          <a:xfrm>
            <a:off x="1524000" y="160337"/>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4400" b="1" dirty="0" err="1">
                <a:latin typeface="Calibri" panose="020F0502020204030204" pitchFamily="34" charset="0"/>
                <a:cs typeface="Calibri" panose="020F0502020204030204" pitchFamily="34" charset="0"/>
              </a:rPr>
              <a:t>Objectifs</a:t>
            </a:r>
            <a:r>
              <a:rPr lang="en-GB" altLang="fr-FR" sz="4400" b="1" dirty="0">
                <a:latin typeface="Calibri" panose="020F0502020204030204" pitchFamily="34" charset="0"/>
                <a:cs typeface="Calibri" panose="020F0502020204030204" pitchFamily="34" charset="0"/>
              </a:rPr>
              <a:t> </a:t>
            </a:r>
            <a:r>
              <a:rPr lang="en-GB" altLang="fr-FR" sz="4400" b="1" dirty="0" err="1">
                <a:latin typeface="Calibri" panose="020F0502020204030204" pitchFamily="34" charset="0"/>
                <a:cs typeface="Calibri" panose="020F0502020204030204" pitchFamily="34" charset="0"/>
              </a:rPr>
              <a:t>d'apprentissage</a:t>
            </a:r>
            <a:br>
              <a:rPr lang="en-GB" altLang="fr-FR" sz="4000" b="1" dirty="0">
                <a:solidFill>
                  <a:srgbClr val="000000"/>
                </a:solidFill>
              </a:rPr>
            </a:br>
            <a:r>
              <a:rPr lang="fr-FR" altLang="fr-FR" sz="2000" i="1" dirty="0">
                <a:solidFill>
                  <a:srgbClr val="FF0000"/>
                </a:solidFill>
                <a:latin typeface="Calibri" panose="020F0502020204030204" pitchFamily="34" charset="0"/>
                <a:cs typeface="Calibri" panose="020F0502020204030204" pitchFamily="34" charset="0"/>
              </a:rPr>
              <a:t>À l'issue de cette présentation, le participant devrait être en mesure de </a:t>
            </a:r>
            <a:r>
              <a:rPr lang="en-GB" altLang="fr-FR" sz="2000" i="1" dirty="0">
                <a:solidFill>
                  <a:srgbClr val="FF0000"/>
                </a:solidFill>
                <a:latin typeface="Calibri" panose="020F0502020204030204" pitchFamily="34" charset="0"/>
                <a:cs typeface="Calibri" panose="020F0502020204030204" pitchFamily="34" charset="0"/>
              </a:rPr>
              <a:t>:</a:t>
            </a:r>
            <a:endParaRPr lang="en-US" altLang="en-US" dirty="0"/>
          </a:p>
        </p:txBody>
      </p:sp>
      <p:sp>
        <p:nvSpPr>
          <p:cNvPr id="3" name="Content Placeholder 2">
            <a:extLst>
              <a:ext uri="{FF2B5EF4-FFF2-40B4-BE49-F238E27FC236}">
                <a16:creationId xmlns:a16="http://schemas.microsoft.com/office/drawing/2014/main" id="{B893F4AB-6E8D-6421-F47D-5AF06337D4A1}"/>
              </a:ext>
            </a:extLst>
          </p:cNvPr>
          <p:cNvSpPr>
            <a:spLocks noGrp="1"/>
          </p:cNvSpPr>
          <p:nvPr>
            <p:ph idx="4294967295"/>
          </p:nvPr>
        </p:nvSpPr>
        <p:spPr>
          <a:xfrm>
            <a:off x="1055441" y="1628801"/>
            <a:ext cx="9144000" cy="3528392"/>
          </a:xfrm>
          <a:prstGeom prst="rect">
            <a:avLst/>
          </a:prstGeom>
        </p:spPr>
        <p:txBody>
          <a:bodyPr/>
          <a:lstStyle/>
          <a:p>
            <a:pPr marL="514350" indent="-514350">
              <a:buFont typeface="+mj-lt"/>
              <a:buAutoNum type="arabicPeriod"/>
              <a:defRPr/>
            </a:pPr>
            <a:r>
              <a:rPr lang="fr-FR" sz="2800" dirty="0"/>
              <a:t>Reconnaître l'importance d'une documentation méthodique et organisée</a:t>
            </a:r>
          </a:p>
          <a:p>
            <a:pPr marL="514350" indent="-514350">
              <a:buFont typeface="+mj-lt"/>
              <a:buAutoNum type="arabicPeriod"/>
              <a:defRPr/>
            </a:pPr>
            <a:r>
              <a:rPr lang="fr-FR" sz="2800" dirty="0"/>
              <a:t>Décrire les éléments fondamentaux de la qualité des données </a:t>
            </a:r>
          </a:p>
          <a:p>
            <a:pPr marL="514350" indent="-514350">
              <a:buFont typeface="+mj-lt"/>
              <a:buAutoNum type="arabicPeriod"/>
              <a:defRPr/>
            </a:pPr>
            <a:r>
              <a:rPr lang="fr-FR" sz="2800" dirty="0"/>
              <a:t>Définir l'amélioration continue de la qualité et son application aux dossiers médicaux</a:t>
            </a:r>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800" dirty="0"/>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n-US" sz="2800" dirty="0"/>
          </a:p>
          <a:p>
            <a:pPr>
              <a:buFont typeface="Arial" charset="0"/>
              <a:buChar char="•"/>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6486659-17A2-BA2E-51D7-1F62C5751BBA}"/>
              </a:ext>
            </a:extLst>
          </p:cNvPr>
          <p:cNvSpPr>
            <a:spLocks noGrp="1"/>
          </p:cNvSpPr>
          <p:nvPr>
            <p:ph type="title" idx="4294967295"/>
          </p:nvPr>
        </p:nvSpPr>
        <p:spPr bwMode="auto">
          <a:xfrm>
            <a:off x="983432" y="256382"/>
            <a:ext cx="10297144"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(1)</a:t>
            </a:r>
          </a:p>
        </p:txBody>
      </p:sp>
      <p:sp>
        <p:nvSpPr>
          <p:cNvPr id="5123" name="Content Placeholder 2">
            <a:extLst>
              <a:ext uri="{FF2B5EF4-FFF2-40B4-BE49-F238E27FC236}">
                <a16:creationId xmlns:a16="http://schemas.microsoft.com/office/drawing/2014/main" id="{9F789A62-8038-F3EC-815C-04F608D7F2E4}"/>
              </a:ext>
            </a:extLst>
          </p:cNvPr>
          <p:cNvSpPr>
            <a:spLocks noGrp="1"/>
          </p:cNvSpPr>
          <p:nvPr>
            <p:ph idx="4294967295"/>
          </p:nvPr>
        </p:nvSpPr>
        <p:spPr bwMode="auto">
          <a:xfrm>
            <a:off x="983432" y="1268759"/>
            <a:ext cx="9890943" cy="4908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Dans l’</a:t>
            </a:r>
            <a:r>
              <a:rPr lang="fr-FR" altLang="en-US" sz="2800" dirty="0" err="1"/>
              <a:t>aDSM</a:t>
            </a:r>
            <a:r>
              <a:rPr lang="fr-FR" altLang="en-US" sz="2800" dirty="0"/>
              <a:t>, l'enregistrement précis des détails d'un événement et des mesures prises est crucial</a:t>
            </a:r>
          </a:p>
          <a:p>
            <a:r>
              <a:rPr lang="fr-FR" altLang="en-US" sz="2800" dirty="0"/>
              <a:t>Si ces détails ne sont pas documentés, c'est comme si l'épisode n'avait pas eu lieu ! Les connaissances et les leçons apprises seront perdues</a:t>
            </a:r>
          </a:p>
          <a:p>
            <a:r>
              <a:rPr lang="fr-FR" altLang="en-US" sz="2800" dirty="0"/>
              <a:t>Les détails doivent être enregistrés de manière standardisée</a:t>
            </a:r>
          </a:p>
          <a:p>
            <a:pPr lvl="1"/>
            <a:r>
              <a:rPr lang="fr-FR" altLang="en-US" sz="2400" dirty="0"/>
              <a:t>N'oubliez pas qu'ils doivent être utilisés par quelqu'un d'autre</a:t>
            </a:r>
          </a:p>
          <a:p>
            <a:pPr lvl="1"/>
            <a:r>
              <a:rPr lang="fr-FR" altLang="en-US" sz="2400" dirty="0"/>
              <a:t>Ils doivent être enregistrés de manière à minimiser les malentendus, à permettre l'identification des rapports en double, à permettre la mise en commun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FAF8EB-45D5-8A52-5753-CFE619BAB1F1}"/>
              </a:ext>
            </a:extLst>
          </p:cNvPr>
          <p:cNvSpPr>
            <a:spLocks noGrp="1"/>
          </p:cNvSpPr>
          <p:nvPr>
            <p:ph type="title" idx="4294967295"/>
          </p:nvPr>
        </p:nvSpPr>
        <p:spPr bwMode="auto">
          <a:xfrm>
            <a:off x="1127448" y="188640"/>
            <a:ext cx="10260632"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(2)</a:t>
            </a:r>
          </a:p>
        </p:txBody>
      </p:sp>
      <p:sp>
        <p:nvSpPr>
          <p:cNvPr id="6147" name="Content Placeholder 2">
            <a:extLst>
              <a:ext uri="{FF2B5EF4-FFF2-40B4-BE49-F238E27FC236}">
                <a16:creationId xmlns:a16="http://schemas.microsoft.com/office/drawing/2014/main" id="{B9F0482F-C416-A8EF-443D-64A2D85B242A}"/>
              </a:ext>
            </a:extLst>
          </p:cNvPr>
          <p:cNvSpPr>
            <a:spLocks noGrp="1"/>
          </p:cNvSpPr>
          <p:nvPr>
            <p:ph idx="4294967295"/>
          </p:nvPr>
        </p:nvSpPr>
        <p:spPr bwMode="auto">
          <a:xfrm>
            <a:off x="839416" y="1268760"/>
            <a:ext cx="10033123" cy="5112221"/>
          </a:xfrm>
          <a:prstGeom prst="rect">
            <a:avLst/>
          </a:prstGeom>
        </p:spPr>
        <p:txBody>
          <a:bodyPr/>
          <a:lstStyle/>
          <a:p>
            <a:pPr marL="0" indent="0">
              <a:buFont typeface="Arial" panose="020B0604020202020204" pitchFamily="34" charset="0"/>
              <a:buNone/>
              <a:defRPr/>
            </a:pPr>
            <a:r>
              <a:rPr lang="fr-FR" altLang="en-US" sz="2800" dirty="0"/>
              <a:t>La documentation source devrait être « ALCOE /ALCOA » :</a:t>
            </a:r>
          </a:p>
          <a:p>
            <a:pPr marL="514350" indent="-457200">
              <a:defRPr/>
            </a:pPr>
            <a:r>
              <a:rPr lang="en-US" altLang="en-US" sz="2800" dirty="0">
                <a:solidFill>
                  <a:srgbClr val="FF0000"/>
                </a:solidFill>
              </a:rPr>
              <a:t>A</a:t>
            </a:r>
            <a:r>
              <a:rPr lang="en-US" altLang="en-US" sz="2800" dirty="0"/>
              <a:t>ttributable </a:t>
            </a:r>
            <a:r>
              <a:rPr lang="fr-FR" altLang="en-US" sz="2800" dirty="0"/>
              <a:t>(</a:t>
            </a:r>
            <a:r>
              <a:rPr lang="fr-FR" altLang="en-US" sz="2800" i="1" dirty="0" err="1">
                <a:solidFill>
                  <a:srgbClr val="FF0000"/>
                </a:solidFill>
              </a:rPr>
              <a:t>A</a:t>
            </a:r>
            <a:r>
              <a:rPr lang="fr-FR" altLang="en-US" sz="2800" i="1" dirty="0" err="1"/>
              <a:t>ttributable</a:t>
            </a:r>
            <a:r>
              <a:rPr lang="fr-FR" altLang="en-US" sz="2800" dirty="0"/>
              <a:t>)</a:t>
            </a:r>
            <a:endParaRPr lang="en-US" altLang="en-US" sz="2800" dirty="0"/>
          </a:p>
          <a:p>
            <a:pPr marL="914400" lvl="1" indent="-457200">
              <a:defRPr/>
            </a:pPr>
            <a:r>
              <a:rPr lang="fr-FR" altLang="en-US" sz="2400" dirty="0"/>
              <a:t>L'identité de la personne qui a documenté les données doit être claire.</a:t>
            </a:r>
          </a:p>
          <a:p>
            <a:pPr marL="514350" indent="-457200">
              <a:defRPr/>
            </a:pPr>
            <a:r>
              <a:rPr lang="en-US" altLang="en-US" sz="2800" dirty="0" err="1">
                <a:solidFill>
                  <a:srgbClr val="FF0000"/>
                </a:solidFill>
              </a:rPr>
              <a:t>L</a:t>
            </a:r>
            <a:r>
              <a:rPr lang="en-US" altLang="en-US" sz="2800" dirty="0" err="1"/>
              <a:t>isible</a:t>
            </a:r>
            <a:r>
              <a:rPr lang="en-US" altLang="en-US" sz="2800" dirty="0">
                <a:solidFill>
                  <a:srgbClr val="FF0000"/>
                </a:solidFill>
              </a:rPr>
              <a:t> </a:t>
            </a:r>
            <a:r>
              <a:rPr lang="en-US" altLang="en-US" sz="2800" dirty="0"/>
              <a:t> </a:t>
            </a:r>
            <a:r>
              <a:rPr lang="fr-FR" altLang="en-US" sz="2800" dirty="0"/>
              <a:t>(</a:t>
            </a:r>
            <a:r>
              <a:rPr lang="fr-FR" altLang="en-US" sz="2800" i="1" dirty="0" err="1">
                <a:solidFill>
                  <a:srgbClr val="FF0000"/>
                </a:solidFill>
              </a:rPr>
              <a:t>L</a:t>
            </a:r>
            <a:r>
              <a:rPr lang="fr-FR" altLang="en-US" sz="2800" i="1" dirty="0" err="1"/>
              <a:t>egible</a:t>
            </a:r>
            <a:r>
              <a:rPr lang="fr-FR" altLang="en-US" sz="2800" dirty="0"/>
              <a:t>)</a:t>
            </a:r>
            <a:endParaRPr lang="en-US" altLang="en-US" sz="2800" dirty="0"/>
          </a:p>
          <a:p>
            <a:pPr marL="914400" lvl="1" indent="-457200">
              <a:defRPr/>
            </a:pPr>
            <a:r>
              <a:rPr lang="en-US" altLang="en-US" sz="2400" dirty="0" err="1"/>
              <a:t>Lisibles</a:t>
            </a:r>
            <a:r>
              <a:rPr lang="en-US" altLang="en-US" sz="2400" dirty="0"/>
              <a:t> et signatures </a:t>
            </a:r>
            <a:r>
              <a:rPr lang="en-US" altLang="en-US" sz="2400" dirty="0" err="1"/>
              <a:t>identifiables</a:t>
            </a:r>
            <a:endParaRPr lang="en-US" altLang="en-US" sz="2400" dirty="0"/>
          </a:p>
          <a:p>
            <a:pPr marL="514350" indent="-457200">
              <a:defRPr/>
            </a:pPr>
            <a:r>
              <a:rPr lang="en-US" altLang="en-US" sz="2800" dirty="0" err="1">
                <a:solidFill>
                  <a:srgbClr val="FF0000"/>
                </a:solidFill>
              </a:rPr>
              <a:t>C</a:t>
            </a:r>
            <a:r>
              <a:rPr lang="en-US" altLang="en-US" sz="2800" dirty="0" err="1"/>
              <a:t>ontemporaine</a:t>
            </a:r>
            <a:r>
              <a:rPr lang="en-US" altLang="en-US" sz="2800" dirty="0"/>
              <a:t> </a:t>
            </a:r>
            <a:r>
              <a:rPr lang="fr-FR" altLang="en-US" sz="2800" dirty="0"/>
              <a:t>(</a:t>
            </a:r>
            <a:r>
              <a:rPr lang="fr-FR" altLang="en-US" sz="2800" i="1" dirty="0" err="1">
                <a:solidFill>
                  <a:srgbClr val="FF0000"/>
                </a:solidFill>
              </a:rPr>
              <a:t>C</a:t>
            </a:r>
            <a:r>
              <a:rPr lang="fr-FR" altLang="en-US" sz="2800" i="1" dirty="0" err="1"/>
              <a:t>ontemporaneous</a:t>
            </a:r>
            <a:r>
              <a:rPr lang="fr-FR" altLang="en-US" sz="2800" dirty="0"/>
              <a:t>)</a:t>
            </a:r>
            <a:endParaRPr lang="en-US" altLang="en-US" sz="2800" dirty="0"/>
          </a:p>
          <a:p>
            <a:pPr lvl="1">
              <a:defRPr/>
            </a:pPr>
            <a:r>
              <a:rPr lang="fr-FR" altLang="en-US" sz="2400" dirty="0"/>
              <a:t>Les informations doivent être documentées dans le laps de temps précis suivant le déroulement des événements</a:t>
            </a:r>
          </a:p>
          <a:p>
            <a:pPr lvl="1">
              <a:defRPr/>
            </a:pPr>
            <a:r>
              <a:rPr lang="fr-FR" altLang="en-US" sz="2400" dirty="0"/>
              <a:t>Si une observation clinique ne peut être saisie au moment où elle a eu lieu, la chronologie doit être enregistrée</a:t>
            </a:r>
          </a:p>
          <a:p>
            <a:pPr lvl="1">
              <a:defRPr/>
            </a:pPr>
            <a:r>
              <a:rPr lang="fr-FR" altLang="en-US" sz="2400" dirty="0"/>
              <a:t>Un retard acceptable doit être défini et justifié.</a:t>
            </a:r>
          </a:p>
          <a:p>
            <a:pPr marL="444500" lvl="1" indent="-282575">
              <a:buFont typeface="Arial" panose="020B0604020202020204" pitchFamily="34" charset="0"/>
              <a:buChar char="•"/>
              <a:defRPr/>
            </a:pPr>
            <a:r>
              <a:rPr lang="en-US" altLang="en-US" dirty="0"/>
              <a:t>…</a:t>
            </a:r>
          </a:p>
          <a:p>
            <a:pPr lvl="1">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AE30A37-1B09-92C4-64CD-03E241B5856F}"/>
              </a:ext>
            </a:extLst>
          </p:cNvPr>
          <p:cNvSpPr>
            <a:spLocks noGrp="1"/>
          </p:cNvSpPr>
          <p:nvPr>
            <p:ph type="title" idx="4294967295"/>
          </p:nvPr>
        </p:nvSpPr>
        <p:spPr bwMode="auto">
          <a:xfrm>
            <a:off x="1075656" y="116632"/>
            <a:ext cx="10404648"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(3)</a:t>
            </a:r>
          </a:p>
        </p:txBody>
      </p:sp>
      <p:sp>
        <p:nvSpPr>
          <p:cNvPr id="6147" name="Content Placeholder 2">
            <a:extLst>
              <a:ext uri="{FF2B5EF4-FFF2-40B4-BE49-F238E27FC236}">
                <a16:creationId xmlns:a16="http://schemas.microsoft.com/office/drawing/2014/main" id="{B64C163B-E343-828E-65A8-552134700010}"/>
              </a:ext>
            </a:extLst>
          </p:cNvPr>
          <p:cNvSpPr>
            <a:spLocks noGrp="1"/>
          </p:cNvSpPr>
          <p:nvPr>
            <p:ph idx="4294967295"/>
          </p:nvPr>
        </p:nvSpPr>
        <p:spPr bwMode="auto">
          <a:xfrm>
            <a:off x="1055440" y="1340768"/>
            <a:ext cx="9241085" cy="5112420"/>
          </a:xfrm>
          <a:prstGeom prst="rect">
            <a:avLst/>
          </a:prstGeom>
        </p:spPr>
        <p:txBody>
          <a:bodyPr/>
          <a:lstStyle/>
          <a:p>
            <a:pPr marL="0" indent="0">
              <a:buFont typeface="Arial" panose="020B0604020202020204" pitchFamily="34" charset="0"/>
              <a:buNone/>
              <a:defRPr/>
            </a:pPr>
            <a:r>
              <a:rPr lang="fr-FR" altLang="en-US" sz="2800" dirty="0"/>
              <a:t>La documentation source devrait être « ALCAE/ALCOA » :</a:t>
            </a:r>
          </a:p>
          <a:p>
            <a:r>
              <a:rPr lang="fr-FR" altLang="en-US" sz="2800" dirty="0">
                <a:solidFill>
                  <a:srgbClr val="FF0000"/>
                </a:solidFill>
              </a:rPr>
              <a:t>A</a:t>
            </a:r>
            <a:r>
              <a:rPr lang="fr-FR" altLang="en-US" sz="2800" dirty="0"/>
              <a:t>ttribuable (</a:t>
            </a:r>
            <a:r>
              <a:rPr lang="fr-FR" altLang="en-US" sz="2800" i="1" dirty="0" err="1">
                <a:solidFill>
                  <a:srgbClr val="FF0000"/>
                </a:solidFill>
              </a:rPr>
              <a:t>A</a:t>
            </a:r>
            <a:r>
              <a:rPr lang="fr-FR" altLang="en-US" sz="2800" i="1" dirty="0" err="1"/>
              <a:t>ttributable</a:t>
            </a:r>
            <a:r>
              <a:rPr lang="fr-FR" altLang="en-US" sz="2800" dirty="0"/>
              <a:t>)</a:t>
            </a:r>
          </a:p>
          <a:p>
            <a:r>
              <a:rPr lang="fr-FR" altLang="en-US" sz="2800" dirty="0">
                <a:solidFill>
                  <a:srgbClr val="FF0000"/>
                </a:solidFill>
              </a:rPr>
              <a:t>L</a:t>
            </a:r>
            <a:r>
              <a:rPr lang="fr-FR" altLang="en-US" sz="2800" dirty="0"/>
              <a:t>isible (</a:t>
            </a:r>
            <a:r>
              <a:rPr lang="fr-FR" altLang="en-US" sz="2800" i="1" dirty="0" err="1">
                <a:solidFill>
                  <a:srgbClr val="FF0000"/>
                </a:solidFill>
              </a:rPr>
              <a:t>L</a:t>
            </a:r>
            <a:r>
              <a:rPr lang="fr-FR" altLang="en-US" sz="2800" i="1" dirty="0" err="1"/>
              <a:t>egible</a:t>
            </a:r>
            <a:r>
              <a:rPr lang="fr-FR" altLang="en-US" sz="2800" dirty="0"/>
              <a:t>)</a:t>
            </a:r>
          </a:p>
          <a:p>
            <a:r>
              <a:rPr lang="fr-FR" altLang="en-US" sz="2800" dirty="0">
                <a:solidFill>
                  <a:srgbClr val="FF0000"/>
                </a:solidFill>
              </a:rPr>
              <a:t>C</a:t>
            </a:r>
            <a:r>
              <a:rPr lang="fr-FR" altLang="en-US" sz="2800" dirty="0"/>
              <a:t>ontemporaine (</a:t>
            </a:r>
            <a:r>
              <a:rPr lang="fr-FR" altLang="en-US" sz="2800" i="1" dirty="0" err="1">
                <a:solidFill>
                  <a:srgbClr val="FF0000"/>
                </a:solidFill>
              </a:rPr>
              <a:t>C</a:t>
            </a:r>
            <a:r>
              <a:rPr lang="fr-FR" altLang="en-US" sz="2800" i="1" dirty="0" err="1"/>
              <a:t>ontemporaneous</a:t>
            </a:r>
            <a:r>
              <a:rPr lang="fr-FR" altLang="en-US" sz="2800" dirty="0"/>
              <a:t>)</a:t>
            </a:r>
          </a:p>
          <a:p>
            <a:r>
              <a:rPr lang="en-US" altLang="en-US" sz="2800" dirty="0" err="1">
                <a:solidFill>
                  <a:srgbClr val="FF0000"/>
                </a:solidFill>
              </a:rPr>
              <a:t>O</a:t>
            </a:r>
            <a:r>
              <a:rPr lang="en-US" altLang="en-US" sz="2800" dirty="0" err="1"/>
              <a:t>riginale</a:t>
            </a:r>
            <a:r>
              <a:rPr lang="en-US" altLang="en-US" sz="2800" dirty="0"/>
              <a:t> </a:t>
            </a:r>
            <a:r>
              <a:rPr lang="en-US" altLang="en-US" sz="2800" i="1" dirty="0"/>
              <a:t>(</a:t>
            </a:r>
            <a:r>
              <a:rPr lang="en-US" altLang="en-US" sz="2800" i="1" dirty="0">
                <a:solidFill>
                  <a:srgbClr val="FF0000"/>
                </a:solidFill>
              </a:rPr>
              <a:t>O</a:t>
            </a:r>
            <a:r>
              <a:rPr lang="en-US" altLang="en-US" sz="2800" i="1" dirty="0"/>
              <a:t>riginal)</a:t>
            </a:r>
          </a:p>
          <a:p>
            <a:pPr marL="914400" lvl="1" indent="-457200">
              <a:defRPr/>
            </a:pPr>
            <a:r>
              <a:rPr lang="fr-FR" altLang="en-US" sz="2400" dirty="0"/>
              <a:t>Il faut le document original ou à défaut une copie conforme ; le premier enregistrement doit être effectué par la personne appropriée</a:t>
            </a:r>
          </a:p>
          <a:p>
            <a:pPr marL="514350" indent="-457200">
              <a:defRPr/>
            </a:pPr>
            <a:r>
              <a:rPr lang="en-US" altLang="en-US" sz="2800" dirty="0" err="1">
                <a:solidFill>
                  <a:srgbClr val="FF0000"/>
                </a:solidFill>
              </a:rPr>
              <a:t>E</a:t>
            </a:r>
            <a:r>
              <a:rPr lang="en-US" altLang="en-US" sz="2800" dirty="0" err="1"/>
              <a:t>xacte</a:t>
            </a:r>
            <a:r>
              <a:rPr lang="en-US" altLang="en-US" sz="2800" dirty="0"/>
              <a:t> -précis (</a:t>
            </a:r>
            <a:r>
              <a:rPr lang="en-US" altLang="en-US" sz="2800" dirty="0">
                <a:solidFill>
                  <a:srgbClr val="FF0000"/>
                </a:solidFill>
              </a:rPr>
              <a:t>A</a:t>
            </a:r>
            <a:r>
              <a:rPr lang="en-US" altLang="en-US" sz="2800" dirty="0"/>
              <a:t>ccurate)</a:t>
            </a:r>
          </a:p>
          <a:p>
            <a:pPr marL="914400" lvl="1" indent="-457200">
              <a:defRPr/>
            </a:pPr>
            <a:r>
              <a:rPr lang="fr-FR" altLang="en-US" sz="2400" dirty="0"/>
              <a:t>Représentation exacte, cohérente et réelle des faits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03E00AD4-F5DF-6CD7-F89E-89839439924D}"/>
              </a:ext>
            </a:extLst>
          </p:cNvPr>
          <p:cNvSpPr>
            <a:spLocks noGrp="1"/>
          </p:cNvSpPr>
          <p:nvPr>
            <p:ph idx="4294967295"/>
          </p:nvPr>
        </p:nvSpPr>
        <p:spPr bwMode="auto">
          <a:xfrm>
            <a:off x="1343472" y="1556792"/>
            <a:ext cx="9793088" cy="4536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err="1"/>
              <a:t>Formulaire</a:t>
            </a:r>
            <a:r>
              <a:rPr lang="en-US" altLang="en-US" sz="2800" dirty="0"/>
              <a:t> </a:t>
            </a:r>
            <a:r>
              <a:rPr lang="en-US" altLang="en-US" sz="2800" dirty="0" err="1"/>
              <a:t>d'événement</a:t>
            </a:r>
            <a:r>
              <a:rPr lang="en-US" altLang="en-US" sz="2800" dirty="0"/>
              <a:t> </a:t>
            </a:r>
            <a:r>
              <a:rPr lang="en-US" altLang="en-US" sz="2800" dirty="0" err="1"/>
              <a:t>indésirable</a:t>
            </a:r>
            <a:endParaRPr lang="en-US" altLang="en-US" sz="2800" dirty="0"/>
          </a:p>
          <a:p>
            <a:r>
              <a:rPr lang="fr-FR" altLang="en-US" sz="2800" dirty="0"/>
              <a:t>Carte de traitement TB, registres, dossiers médicaux créés pendant le traitement</a:t>
            </a:r>
          </a:p>
          <a:p>
            <a:r>
              <a:rPr lang="fr-FR" altLang="en-US" sz="2800" dirty="0"/>
              <a:t>Résultats de laboratoire, ECG, audiogramme, radiographie, etc.</a:t>
            </a:r>
          </a:p>
          <a:p>
            <a:r>
              <a:rPr lang="fr-FR" altLang="en-US" sz="2800" dirty="0"/>
              <a:t>Dossiers médicaux fournis par le patient</a:t>
            </a:r>
          </a:p>
          <a:p>
            <a:r>
              <a:rPr lang="fr-FR" altLang="en-US" sz="2800" dirty="0"/>
              <a:t>Formulaires de consentement éclairé</a:t>
            </a:r>
          </a:p>
          <a:p>
            <a:r>
              <a:rPr lang="fr-FR" altLang="en-US" sz="2800" dirty="0"/>
              <a:t>Correspondance (courriel...)</a:t>
            </a:r>
          </a:p>
        </p:txBody>
      </p:sp>
      <p:sp>
        <p:nvSpPr>
          <p:cNvPr id="8195" name="Title 1">
            <a:extLst>
              <a:ext uri="{FF2B5EF4-FFF2-40B4-BE49-F238E27FC236}">
                <a16:creationId xmlns:a16="http://schemas.microsoft.com/office/drawing/2014/main" id="{17E37988-D463-FFF9-CFAF-99F0CE0ECDDD}"/>
              </a:ext>
            </a:extLst>
          </p:cNvPr>
          <p:cNvSpPr txBox="1">
            <a:spLocks/>
          </p:cNvSpPr>
          <p:nvPr/>
        </p:nvSpPr>
        <p:spPr bwMode="auto">
          <a:xfrm>
            <a:off x="623392" y="274638"/>
            <a:ext cx="1051316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(4)</a:t>
            </a:r>
          </a:p>
          <a:p>
            <a:pPr algn="ctr"/>
            <a:r>
              <a:rPr lang="en-US" altLang="en-US" sz="2800" i="1" dirty="0" err="1">
                <a:solidFill>
                  <a:srgbClr val="FF0000"/>
                </a:solidFill>
              </a:rPr>
              <a:t>exemples</a:t>
            </a:r>
            <a:r>
              <a:rPr lang="en-US" altLang="en-US" sz="2800" i="1" dirty="0">
                <a:solidFill>
                  <a:srgbClr val="FF0000"/>
                </a:solidFill>
              </a:rPr>
              <a:t> de documents sources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F49F2EE7-5C39-D83F-39A6-5A79AB9749D0}"/>
              </a:ext>
            </a:extLst>
          </p:cNvPr>
          <p:cNvSpPr>
            <a:spLocks noGrp="1"/>
          </p:cNvSpPr>
          <p:nvPr>
            <p:ph idx="4294967295"/>
          </p:nvPr>
        </p:nvSpPr>
        <p:spPr bwMode="auto">
          <a:xfrm>
            <a:off x="1271464" y="1484784"/>
            <a:ext cx="8662988"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Données/documentation manquantes</a:t>
            </a:r>
          </a:p>
          <a:p>
            <a:r>
              <a:rPr lang="fr-FR" altLang="en-US" sz="2800" dirty="0"/>
              <a:t>Dates manquantes</a:t>
            </a:r>
          </a:p>
          <a:p>
            <a:r>
              <a:rPr lang="fr-FR" altLang="en-US" sz="2800" dirty="0"/>
              <a:t>Absence d'attribution</a:t>
            </a:r>
          </a:p>
          <a:p>
            <a:r>
              <a:rPr lang="fr-FR" altLang="en-US" sz="2800" dirty="0"/>
              <a:t>Identifiants des patients manquants</a:t>
            </a:r>
          </a:p>
          <a:p>
            <a:r>
              <a:rPr lang="fr-FR" altLang="en-US" sz="2800" dirty="0"/>
              <a:t>Enregistrement non standard des variables</a:t>
            </a:r>
          </a:p>
          <a:p>
            <a:r>
              <a:rPr lang="fr-FR" altLang="en-US" sz="2800" dirty="0"/>
              <a:t>Transcription inexacte/erronée des valeurs</a:t>
            </a:r>
          </a:p>
          <a:p>
            <a:r>
              <a:rPr lang="fr-FR" altLang="en-US" sz="2800" dirty="0"/>
              <a:t>Corrections ( au blanco, gribouillage)</a:t>
            </a:r>
          </a:p>
          <a:p>
            <a:r>
              <a:rPr lang="fr-FR" altLang="en-US" sz="2800" dirty="0"/>
              <a:t>Illisibles</a:t>
            </a:r>
          </a:p>
          <a:p>
            <a:r>
              <a:rPr lang="fr-FR" altLang="en-US" sz="2800" dirty="0"/>
              <a:t>Utilisation de listes de contrôle (au lieu de notes)</a:t>
            </a:r>
          </a:p>
          <a:p>
            <a:endParaRPr lang="en-US" altLang="en-US" sz="2800" dirty="0"/>
          </a:p>
        </p:txBody>
      </p:sp>
      <p:sp>
        <p:nvSpPr>
          <p:cNvPr id="9219" name="Title 1">
            <a:extLst>
              <a:ext uri="{FF2B5EF4-FFF2-40B4-BE49-F238E27FC236}">
                <a16:creationId xmlns:a16="http://schemas.microsoft.com/office/drawing/2014/main" id="{36ED8AAD-3E19-498D-E4BB-AEE067B320C4}"/>
              </a:ext>
            </a:extLst>
          </p:cNvPr>
          <p:cNvSpPr txBox="1">
            <a:spLocks/>
          </p:cNvSpPr>
          <p:nvPr/>
        </p:nvSpPr>
        <p:spPr bwMode="auto">
          <a:xfrm>
            <a:off x="767408" y="260648"/>
            <a:ext cx="103074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(5)</a:t>
            </a:r>
          </a:p>
          <a:p>
            <a:pPr algn="ctr"/>
            <a:r>
              <a:rPr lang="en-US" altLang="en-US" sz="2800" i="1" dirty="0" err="1">
                <a:solidFill>
                  <a:srgbClr val="FF0000"/>
                </a:solidFill>
              </a:rPr>
              <a:t>problèmes</a:t>
            </a:r>
            <a:r>
              <a:rPr lang="en-US" altLang="en-US" sz="2800" i="1" dirty="0">
                <a:solidFill>
                  <a:srgbClr val="FF0000"/>
                </a:solidFill>
              </a:rPr>
              <a:t> courants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F0B23D45-A257-3EFB-BA90-36891CF0314C}"/>
              </a:ext>
            </a:extLst>
          </p:cNvPr>
          <p:cNvSpPr>
            <a:spLocks noGrp="1"/>
          </p:cNvSpPr>
          <p:nvPr>
            <p:ph idx="4294967295"/>
          </p:nvPr>
        </p:nvSpPr>
        <p:spPr bwMode="auto">
          <a:xfrm>
            <a:off x="839416" y="973932"/>
            <a:ext cx="10081120" cy="4391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TOUS les rapports doivent l'être :</a:t>
            </a:r>
          </a:p>
          <a:p>
            <a:pPr lvl="1"/>
            <a:r>
              <a:rPr lang="en-US" altLang="en-US" sz="2400" dirty="0" err="1"/>
              <a:t>Daté</a:t>
            </a:r>
            <a:r>
              <a:rPr lang="en-US" altLang="en-US" sz="2400" dirty="0"/>
              <a:t>(e)</a:t>
            </a:r>
          </a:p>
          <a:p>
            <a:pPr lvl="1"/>
            <a:r>
              <a:rPr lang="en-US" altLang="en-US" sz="2400" dirty="0" err="1"/>
              <a:t>Signé</a:t>
            </a:r>
            <a:r>
              <a:rPr lang="en-US" altLang="en-US" sz="2400" dirty="0"/>
              <a:t>/</a:t>
            </a:r>
            <a:r>
              <a:rPr lang="en-US" altLang="en-US" sz="2400" dirty="0" err="1"/>
              <a:t>Attribué</a:t>
            </a:r>
            <a:endParaRPr lang="en-US" altLang="en-US" sz="2400" dirty="0"/>
          </a:p>
          <a:p>
            <a:pPr lvl="1"/>
            <a:r>
              <a:rPr lang="en-US" altLang="en-US" sz="2400" dirty="0" err="1"/>
              <a:t>Sécurisé</a:t>
            </a:r>
            <a:endParaRPr lang="en-US" altLang="en-US" sz="2400" dirty="0"/>
          </a:p>
          <a:p>
            <a:r>
              <a:rPr lang="fr-FR" altLang="en-US" sz="2800" dirty="0"/>
              <a:t>Signer/parapher et dater les entrées au moment où elles sont effectuées. </a:t>
            </a:r>
          </a:p>
          <a:p>
            <a:r>
              <a:rPr lang="fr-FR" altLang="en-US" sz="2800" dirty="0"/>
              <a:t>Les données saisies doivent être datées à la date de leur saisie - contemporanéité</a:t>
            </a:r>
          </a:p>
          <a:p>
            <a:r>
              <a:rPr lang="fr-FR" altLang="en-US" sz="2800" dirty="0"/>
              <a:t>Les données saisies doivent être signées ou paraphées par la personne qui les a saisies - attribution </a:t>
            </a:r>
          </a:p>
          <a:p>
            <a:r>
              <a:rPr lang="fr-FR" altLang="en-US" sz="2800" dirty="0"/>
              <a:t>Ne jamais signer le nom de quelqu'un d'autre - falsification </a:t>
            </a:r>
          </a:p>
          <a:p>
            <a:r>
              <a:rPr lang="fr-FR" altLang="en-US" sz="2800" dirty="0"/>
              <a:t>Ne pas </a:t>
            </a:r>
            <a:r>
              <a:rPr lang="fr-FR" altLang="en-US" sz="2800" dirty="0" err="1"/>
              <a:t>post-dater</a:t>
            </a:r>
            <a:r>
              <a:rPr lang="fr-FR" altLang="en-US" sz="2800" dirty="0"/>
              <a:t> ou pré-dater </a:t>
            </a:r>
          </a:p>
          <a:p>
            <a:endParaRPr lang="en-US" altLang="en-US" sz="2800" dirty="0"/>
          </a:p>
        </p:txBody>
      </p:sp>
      <p:sp>
        <p:nvSpPr>
          <p:cNvPr id="10243" name="Title 1">
            <a:extLst>
              <a:ext uri="{FF2B5EF4-FFF2-40B4-BE49-F238E27FC236}">
                <a16:creationId xmlns:a16="http://schemas.microsoft.com/office/drawing/2014/main" id="{0F3826CF-61AA-7326-4702-55CDEB40D830}"/>
              </a:ext>
            </a:extLst>
          </p:cNvPr>
          <p:cNvSpPr txBox="1">
            <a:spLocks/>
          </p:cNvSpPr>
          <p:nvPr/>
        </p:nvSpPr>
        <p:spPr bwMode="auto">
          <a:xfrm>
            <a:off x="479376" y="115888"/>
            <a:ext cx="10801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1656</Words>
  <Application>Microsoft Office PowerPoint</Application>
  <PresentationFormat>Widescreen</PresentationFormat>
  <Paragraphs>132</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Objectifs d'apprentissage À l'issue de cette présentation, le participant devrait être en mesure de :</vt:lpstr>
      <vt:lpstr>Pratiques en matière de documentation (1)</vt:lpstr>
      <vt:lpstr>Pratiques en matière de documentation (2)</vt:lpstr>
      <vt:lpstr>Pratiques en matière de documentation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(1)</vt:lpstr>
      <vt:lpstr>Conclusion (2)</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LACHENAL</dc:creator>
  <cp:lastModifiedBy>SUDER-DAYAO, Izabela</cp:lastModifiedBy>
  <cp:revision>72</cp:revision>
  <dcterms:created xsi:type="dcterms:W3CDTF">2016-06-29T12:53:41Z</dcterms:created>
  <dcterms:modified xsi:type="dcterms:W3CDTF">2024-01-26T08:23:44Z</dcterms:modified>
</cp:coreProperties>
</file>