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584" r:id="rId2"/>
    <p:sldId id="564" r:id="rId3"/>
    <p:sldId id="568" r:id="rId4"/>
    <p:sldId id="537" r:id="rId5"/>
    <p:sldId id="549" r:id="rId6"/>
    <p:sldId id="539" r:id="rId7"/>
    <p:sldId id="538" r:id="rId8"/>
    <p:sldId id="543" r:id="rId9"/>
    <p:sldId id="547" r:id="rId10"/>
    <p:sldId id="544" r:id="rId11"/>
    <p:sldId id="546" r:id="rId12"/>
    <p:sldId id="585" r:id="rId13"/>
  </p:sldIdLst>
  <p:sldSz cx="12192000" cy="6858000"/>
  <p:notesSz cx="10234613" cy="70993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8000"/>
    <a:srgbClr val="FFFF66"/>
    <a:srgbClr val="000066"/>
    <a:srgbClr val="663300"/>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62104" autoAdjust="0"/>
  </p:normalViewPr>
  <p:slideViewPr>
    <p:cSldViewPr>
      <p:cViewPr varScale="1">
        <p:scale>
          <a:sx n="36" d="100"/>
          <a:sy n="36" d="100"/>
        </p:scale>
        <p:origin x="48" y="368"/>
      </p:cViewPr>
      <p:guideLst>
        <p:guide orient="horz" pos="2160"/>
        <p:guide pos="3840"/>
      </p:guideLst>
    </p:cSldViewPr>
  </p:slideViewPr>
  <p:notesTextViewPr>
    <p:cViewPr>
      <p:scale>
        <a:sx n="100" d="100"/>
        <a:sy n="100" d="100"/>
      </p:scale>
      <p:origin x="0" y="0"/>
    </p:cViewPr>
  </p:notesTextViewPr>
  <p:notesViewPr>
    <p:cSldViewPr>
      <p:cViewPr varScale="1">
        <p:scale>
          <a:sx n="79" d="100"/>
          <a:sy n="79" d="100"/>
        </p:scale>
        <p:origin x="-3132" y="-90"/>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66B147-02B1-AFF0-56D9-B6A11DB62307}"/>
              </a:ext>
            </a:extLst>
          </p:cNvPr>
          <p:cNvSpPr>
            <a:spLocks noGrp="1"/>
          </p:cNvSpPr>
          <p:nvPr>
            <p:ph type="hdr" sz="quarter"/>
          </p:nvPr>
        </p:nvSpPr>
        <p:spPr>
          <a:xfrm>
            <a:off x="0" y="0"/>
            <a:ext cx="4435475" cy="354013"/>
          </a:xfrm>
          <a:prstGeom prst="rect">
            <a:avLst/>
          </a:prstGeom>
        </p:spPr>
        <p:txBody>
          <a:bodyPr vert="horz" lIns="94650" tIns="47325" rIns="94650" bIns="47325" rtlCol="0"/>
          <a:lstStyle>
            <a:lvl1pPr algn="l" eaLnBrk="1" hangingPunct="1">
              <a:defRPr sz="1200">
                <a:latin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31C261E7-3023-1A4D-1D13-F18A5072F442}"/>
              </a:ext>
            </a:extLst>
          </p:cNvPr>
          <p:cNvSpPr>
            <a:spLocks noGrp="1"/>
          </p:cNvSpPr>
          <p:nvPr>
            <p:ph type="dt" sz="quarter" idx="1"/>
          </p:nvPr>
        </p:nvSpPr>
        <p:spPr>
          <a:xfrm>
            <a:off x="5795963" y="0"/>
            <a:ext cx="4437062" cy="354013"/>
          </a:xfrm>
          <a:prstGeom prst="rect">
            <a:avLst/>
          </a:prstGeom>
        </p:spPr>
        <p:txBody>
          <a:bodyPr vert="horz" lIns="94650" tIns="47325" rIns="94650" bIns="47325" rtlCol="0"/>
          <a:lstStyle>
            <a:lvl1pPr algn="r" eaLnBrk="1" hangingPunct="1">
              <a:defRPr sz="1200">
                <a:latin typeface="Arial" pitchFamily="34" charset="0"/>
              </a:defRPr>
            </a:lvl1pPr>
          </a:lstStyle>
          <a:p>
            <a:pPr>
              <a:defRPr/>
            </a:pPr>
            <a:fld id="{FE3389B8-C2C4-426A-B5BC-19E8D0A7D92A}" type="datetimeFigureOut">
              <a:rPr lang="en-GB"/>
              <a:pPr>
                <a:defRPr/>
              </a:pPr>
              <a:t>19/05/2023</a:t>
            </a:fld>
            <a:endParaRPr lang="en-GB"/>
          </a:p>
        </p:txBody>
      </p:sp>
      <p:sp>
        <p:nvSpPr>
          <p:cNvPr id="4" name="Footer Placeholder 3">
            <a:extLst>
              <a:ext uri="{FF2B5EF4-FFF2-40B4-BE49-F238E27FC236}">
                <a16:creationId xmlns:a16="http://schemas.microsoft.com/office/drawing/2014/main" id="{0A594F7B-21CC-9AC1-E04E-FB249E9B4901}"/>
              </a:ext>
            </a:extLst>
          </p:cNvPr>
          <p:cNvSpPr>
            <a:spLocks noGrp="1"/>
          </p:cNvSpPr>
          <p:nvPr>
            <p:ph type="ftr" sz="quarter" idx="2"/>
          </p:nvPr>
        </p:nvSpPr>
        <p:spPr>
          <a:xfrm>
            <a:off x="0" y="6743700"/>
            <a:ext cx="4435475" cy="354013"/>
          </a:xfrm>
          <a:prstGeom prst="rect">
            <a:avLst/>
          </a:prstGeom>
        </p:spPr>
        <p:txBody>
          <a:bodyPr vert="horz" lIns="94650" tIns="47325" rIns="94650" bIns="47325" rtlCol="0" anchor="b"/>
          <a:lstStyle>
            <a:lvl1pPr algn="l" eaLnBrk="1" hangingPunct="1">
              <a:defRPr sz="1200">
                <a:latin typeface="Arial"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DDA23464-BFFC-DFCA-483E-315BC2872AC5}"/>
              </a:ext>
            </a:extLst>
          </p:cNvPr>
          <p:cNvSpPr>
            <a:spLocks noGrp="1"/>
          </p:cNvSpPr>
          <p:nvPr>
            <p:ph type="sldNum" sz="quarter" idx="3"/>
          </p:nvPr>
        </p:nvSpPr>
        <p:spPr>
          <a:xfrm>
            <a:off x="5795963" y="6743700"/>
            <a:ext cx="4437062" cy="354013"/>
          </a:xfrm>
          <a:prstGeom prst="rect">
            <a:avLst/>
          </a:prstGeom>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2D070F61-AA34-4178-9C03-49E4F7753B90}" type="slidenum">
              <a:rPr lang="en-GB" altLang="nl-NL"/>
              <a:pPr>
                <a:defRPr/>
              </a:pPr>
              <a:t>‹#›</a:t>
            </a:fld>
            <a:endParaRPr lang="en-GB"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9B00AA1-5DD1-3D26-85B9-474CA210E5FE}"/>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19" name="Rectangle 3">
            <a:extLst>
              <a:ext uri="{FF2B5EF4-FFF2-40B4-BE49-F238E27FC236}">
                <a16:creationId xmlns:a16="http://schemas.microsoft.com/office/drawing/2014/main" id="{EE1A99B0-3205-277E-64B0-574C2FA43A2D}"/>
              </a:ext>
            </a:extLst>
          </p:cNvPr>
          <p:cNvSpPr>
            <a:spLocks noGrp="1" noChangeArrowheads="1"/>
          </p:cNvSpPr>
          <p:nvPr>
            <p:ph type="dt" idx="1"/>
          </p:nvPr>
        </p:nvSpPr>
        <p:spPr bwMode="auto">
          <a:xfrm>
            <a:off x="5795963" y="0"/>
            <a:ext cx="4437062"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algn="r" eaLnBrk="1" hangingPunct="1">
              <a:defRPr sz="1200">
                <a:latin typeface="Arial" pitchFamily="34" charset="0"/>
              </a:defRPr>
            </a:lvl1pPr>
          </a:lstStyle>
          <a:p>
            <a:pPr>
              <a:defRPr/>
            </a:pPr>
            <a:endParaRPr lang="fr-CH"/>
          </a:p>
        </p:txBody>
      </p:sp>
      <p:sp>
        <p:nvSpPr>
          <p:cNvPr id="1028" name="Rectangle 4">
            <a:extLst>
              <a:ext uri="{FF2B5EF4-FFF2-40B4-BE49-F238E27FC236}">
                <a16:creationId xmlns:a16="http://schemas.microsoft.com/office/drawing/2014/main" id="{AD8DF936-55CF-1C7B-4B79-8A8D84F1E1C6}"/>
              </a:ext>
            </a:extLst>
          </p:cNvPr>
          <p:cNvSpPr>
            <a:spLocks noGrp="1" noRot="1" noChangeAspect="1" noChangeArrowheads="1" noTextEdit="1"/>
          </p:cNvSpPr>
          <p:nvPr>
            <p:ph type="sldImg" idx="2"/>
          </p:nvPr>
        </p:nvSpPr>
        <p:spPr bwMode="auto">
          <a:xfrm>
            <a:off x="2754313" y="533400"/>
            <a:ext cx="4729162"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3EA0C3C1-C3C1-256B-DEE7-7962990957D8}"/>
              </a:ext>
            </a:extLst>
          </p:cNvPr>
          <p:cNvSpPr>
            <a:spLocks noGrp="1" noChangeArrowheads="1"/>
          </p:cNvSpPr>
          <p:nvPr>
            <p:ph type="body" sz="quarter" idx="3"/>
          </p:nvPr>
        </p:nvSpPr>
        <p:spPr bwMode="auto">
          <a:xfrm>
            <a:off x="1023938" y="3371850"/>
            <a:ext cx="8186737" cy="3194050"/>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p>
        </p:txBody>
      </p:sp>
      <p:sp>
        <p:nvSpPr>
          <p:cNvPr id="60422" name="Rectangle 6">
            <a:extLst>
              <a:ext uri="{FF2B5EF4-FFF2-40B4-BE49-F238E27FC236}">
                <a16:creationId xmlns:a16="http://schemas.microsoft.com/office/drawing/2014/main" id="{0F82C055-753A-B5DB-A746-73F55F5C37C6}"/>
              </a:ext>
            </a:extLst>
          </p:cNvPr>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23" name="Rectangle 7">
            <a:extLst>
              <a:ext uri="{FF2B5EF4-FFF2-40B4-BE49-F238E27FC236}">
                <a16:creationId xmlns:a16="http://schemas.microsoft.com/office/drawing/2014/main" id="{54231C90-FAE8-8B87-264A-7301ECB0FBA5}"/>
              </a:ext>
            </a:extLst>
          </p:cNvPr>
          <p:cNvSpPr>
            <a:spLocks noGrp="1" noChangeArrowheads="1"/>
          </p:cNvSpPr>
          <p:nvPr>
            <p:ph type="sldNum" sz="quarter" idx="5"/>
          </p:nvPr>
        </p:nvSpPr>
        <p:spPr bwMode="auto">
          <a:xfrm>
            <a:off x="5795963" y="6743700"/>
            <a:ext cx="4437062"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6767DA20-4DD6-4485-90C6-85AE6EBC3F2A}" type="slidenum">
              <a:rPr lang="fr-CH" altLang="nl-NL"/>
              <a:pPr>
                <a:defRPr/>
              </a:pPr>
              <a:t>‹#›</a:t>
            </a:fld>
            <a:endParaRPr lang="fr-CH"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16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E384A7-D05E-6226-7E48-810F732BF1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3" name="Picture 10">
            <a:extLst>
              <a:ext uri="{FF2B5EF4-FFF2-40B4-BE49-F238E27FC236}">
                <a16:creationId xmlns:a16="http://schemas.microsoft.com/office/drawing/2014/main" id="{220D24D0-F6EA-3844-68D1-622E27B44770}"/>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07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9" r:id="rId1"/>
    <p:sldLayoutId id="214748380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14080" y="1484784"/>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altLang="en-US" sz="4000" b="1" kern="0" dirty="0">
                <a:latin typeface="Calibri" panose="020F0502020204030204" pitchFamily="34" charset="0"/>
                <a:cs typeface="Calibri" panose="020F0502020204030204" pitchFamily="34" charset="0"/>
              </a:rPr>
              <a:t>Supports de formation sur la surveillance active et la gestion des évènements indésirables des médicaments antituberculeux (</a:t>
            </a:r>
            <a:r>
              <a:rPr lang="fr-FR" altLang="en-US" sz="4000" b="1" kern="0" dirty="0" err="1">
                <a:latin typeface="Calibri" panose="020F0502020204030204" pitchFamily="34" charset="0"/>
                <a:cs typeface="Calibri" panose="020F0502020204030204" pitchFamily="34" charset="0"/>
              </a:rPr>
              <a:t>aDSM</a:t>
            </a:r>
            <a:r>
              <a:rPr lang="fr-FR" altLang="en-US" sz="4000" b="1" kern="0" dirty="0">
                <a:latin typeface="Calibri" panose="020F0502020204030204" pitchFamily="34" charset="0"/>
                <a:cs typeface="Calibri" panose="020F0502020204030204" pitchFamily="34" charset="0"/>
              </a:rPr>
              <a:t>)</a:t>
            </a:r>
          </a:p>
          <a:p>
            <a:r>
              <a:rPr lang="fr-FR" altLang="en-US" sz="4000" kern="0" dirty="0">
                <a:latin typeface="Calibri" panose="020F0502020204030204" pitchFamily="34" charset="0"/>
                <a:cs typeface="Calibri" panose="020F0502020204030204" pitchFamily="34" charset="0"/>
              </a:rPr>
              <a:t>2023</a:t>
            </a:r>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323949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5B47D09-D912-3B82-EE73-F7F347F6CF44}"/>
              </a:ext>
            </a:extLst>
          </p:cNvPr>
          <p:cNvSpPr>
            <a:spLocks noGrp="1"/>
          </p:cNvSpPr>
          <p:nvPr>
            <p:ph type="title" idx="4294967295"/>
          </p:nvPr>
        </p:nvSpPr>
        <p:spPr bwMode="auto">
          <a:xfrm>
            <a:off x="1524000" y="7937"/>
            <a:ext cx="9144000" cy="1368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Calibri" panose="020F0502020204030204" pitchFamily="34" charset="0"/>
                <a:cs typeface="Calibri" panose="020F0502020204030204" pitchFamily="34" charset="0"/>
              </a:rPr>
              <a:t>Installations (2)</a:t>
            </a:r>
            <a:br>
              <a:rPr lang="en-GB" altLang="en-US" b="1" dirty="0">
                <a:latin typeface="Calibri" panose="020F0502020204030204" pitchFamily="34" charset="0"/>
                <a:cs typeface="Calibri" panose="020F0502020204030204" pitchFamily="34" charset="0"/>
              </a:rPr>
            </a:br>
            <a:r>
              <a:rPr lang="fr-FR" altLang="en-US" sz="2400" i="1" dirty="0">
                <a:solidFill>
                  <a:srgbClr val="FF0000"/>
                </a:solidFill>
                <a:latin typeface="Calibri" panose="020F0502020204030204" pitchFamily="34" charset="0"/>
                <a:cs typeface="Calibri" panose="020F0502020204030204" pitchFamily="34" charset="0"/>
              </a:rPr>
              <a:t>aide à la détection des signaux</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14339" name="Content Placeholder 2">
            <a:extLst>
              <a:ext uri="{FF2B5EF4-FFF2-40B4-BE49-F238E27FC236}">
                <a16:creationId xmlns:a16="http://schemas.microsoft.com/office/drawing/2014/main" id="{E134444E-68AE-4328-FD6E-680BB2AFACE0}"/>
              </a:ext>
            </a:extLst>
          </p:cNvPr>
          <p:cNvSpPr>
            <a:spLocks noGrp="1"/>
          </p:cNvSpPr>
          <p:nvPr>
            <p:ph idx="4294967295"/>
          </p:nvPr>
        </p:nvSpPr>
        <p:spPr bwMode="auto">
          <a:xfrm>
            <a:off x="551384" y="1088467"/>
            <a:ext cx="10945216" cy="468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sz="2800" dirty="0">
                <a:latin typeface="Calibri" panose="020F0502020204030204" pitchFamily="34" charset="0"/>
                <a:cs typeface="Calibri" panose="020F0502020204030204" pitchFamily="34" charset="0"/>
              </a:rPr>
              <a:t>Alors que l'évaluation de la causalité est avant tout une activité qui doit se dérouler au niveau local, pour la détection des signaux, la mise en commun des données de différentes cohortes est attendue, étant donné que les nouveaux signaux peuvent être relativement rares. </a:t>
            </a:r>
          </a:p>
          <a:p>
            <a:pPr lvl="1" eaLnBrk="1" hangingPunct="1"/>
            <a:r>
              <a:rPr lang="fr-FR" altLang="en-US" sz="2400" dirty="0">
                <a:latin typeface="Calibri" panose="020F0502020204030204" pitchFamily="34" charset="0"/>
                <a:cs typeface="Calibri" panose="020F0502020204030204" pitchFamily="34" charset="0"/>
              </a:rPr>
              <a:t>La principale raison qui sous-tend la création d'une base de données mondiale </a:t>
            </a:r>
            <a:r>
              <a:rPr lang="fr-FR" altLang="en-US" sz="2400" dirty="0" err="1">
                <a:latin typeface="Calibri" panose="020F0502020204030204" pitchFamily="34" charset="0"/>
                <a:cs typeface="Calibri" panose="020F0502020204030204" pitchFamily="34" charset="0"/>
              </a:rPr>
              <a:t>aDSM</a:t>
            </a:r>
            <a:r>
              <a:rPr lang="fr-FR" altLang="en-US" sz="2400" dirty="0">
                <a:latin typeface="Calibri" panose="020F0502020204030204" pitchFamily="34" charset="0"/>
                <a:cs typeface="Calibri" panose="020F0502020204030204" pitchFamily="34" charset="0"/>
              </a:rPr>
              <a:t> est de rassembler les rapports de sécurité des patients TB sous traitement dans différents pays</a:t>
            </a:r>
            <a:endParaRPr lang="en-US" altLang="en-US" sz="2400" dirty="0">
              <a:latin typeface="Calibri" panose="020F0502020204030204" pitchFamily="34" charset="0"/>
              <a:cs typeface="Calibri" panose="020F0502020204030204" pitchFamily="34" charset="0"/>
            </a:endParaRPr>
          </a:p>
          <a:p>
            <a:pPr eaLnBrk="1" hangingPunct="1"/>
            <a:r>
              <a:rPr lang="fr-FR" altLang="en-US" sz="2800" dirty="0">
                <a:latin typeface="Calibri" panose="020F0502020204030204" pitchFamily="34" charset="0"/>
                <a:cs typeface="Calibri" panose="020F0502020204030204" pitchFamily="34" charset="0"/>
              </a:rPr>
              <a:t>Pour que le personnel d'un pays ou d'un centre infranational participe efficacement à la base de données mondiale, il devra respecter les spécifications en matière de rapports et recevoir un retour d'information sur la pertinence de sa contribution à la connaissance mondiale.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6AAF6AB-2DA3-7484-6B87-F91E3E4991A4}"/>
              </a:ext>
            </a:extLst>
          </p:cNvPr>
          <p:cNvSpPr>
            <a:spLocks noGrp="1"/>
          </p:cNvSpPr>
          <p:nvPr>
            <p:ph type="title" idx="4294967295"/>
          </p:nvPr>
        </p:nvSpPr>
        <p:spPr bwMode="auto">
          <a:xfrm>
            <a:off x="1524000" y="0"/>
            <a:ext cx="9144000"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Calibri" panose="020F0502020204030204" pitchFamily="34" charset="0"/>
                <a:cs typeface="Calibri" panose="020F0502020204030204" pitchFamily="34" charset="0"/>
              </a:rPr>
              <a:t>Conclusions</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15363" name="Content Placeholder 2">
            <a:extLst>
              <a:ext uri="{FF2B5EF4-FFF2-40B4-BE49-F238E27FC236}">
                <a16:creationId xmlns:a16="http://schemas.microsoft.com/office/drawing/2014/main" id="{85338FA4-E5C9-4A22-DA37-34F776F6B896}"/>
              </a:ext>
            </a:extLst>
          </p:cNvPr>
          <p:cNvSpPr>
            <a:spLocks noGrp="1"/>
          </p:cNvSpPr>
          <p:nvPr>
            <p:ph idx="4294967295"/>
          </p:nvPr>
        </p:nvSpPr>
        <p:spPr bwMode="auto">
          <a:xfrm>
            <a:off x="958850" y="1196975"/>
            <a:ext cx="10681766"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sz="2800" dirty="0">
                <a:latin typeface="Calibri" panose="020F0502020204030204" pitchFamily="34" charset="0"/>
                <a:cs typeface="Calibri" panose="020F0502020204030204" pitchFamily="34" charset="0"/>
              </a:rPr>
              <a:t>Le développement des capacités de détection des signaux et d'évaluation de la causalité nécessite un investissement dans la formation et le soutien du personnel national</a:t>
            </a:r>
          </a:p>
          <a:p>
            <a:pPr eaLnBrk="1" hangingPunct="1"/>
            <a:r>
              <a:rPr lang="fr-FR" altLang="en-US" sz="2800" dirty="0">
                <a:latin typeface="Calibri" panose="020F0502020204030204" pitchFamily="34" charset="0"/>
                <a:cs typeface="Calibri" panose="020F0502020204030204" pitchFamily="34" charset="0"/>
              </a:rPr>
              <a:t>Les compétences nécessaires au personnel pour établir des liens de causalité et déterminer la probabilité d'une association sont enracinées dans l'épidémiologie et la sécurité des médicaments.</a:t>
            </a:r>
          </a:p>
          <a:p>
            <a:pPr eaLnBrk="1" hangingPunct="1"/>
            <a:r>
              <a:rPr lang="fr-FR" altLang="en-US" sz="2800" dirty="0">
                <a:latin typeface="Calibri" panose="020F0502020204030204" pitchFamily="34" charset="0"/>
                <a:cs typeface="Calibri" panose="020F0502020204030204" pitchFamily="34" charset="0"/>
              </a:rPr>
              <a:t>En plus de la formation, le personnel doit pouvoir compter sur le soutien d'experts pour répondre aux difficultés qu'il peut rencontrer.</a:t>
            </a:r>
          </a:p>
          <a:p>
            <a:pPr eaLnBrk="1" hangingPunct="1"/>
            <a:r>
              <a:rPr lang="fr-FR" altLang="en-US" sz="2800" dirty="0">
                <a:latin typeface="Calibri" panose="020F0502020204030204" pitchFamily="34" charset="0"/>
                <a:cs typeface="Calibri" panose="020F0502020204030204" pitchFamily="34" charset="0"/>
              </a:rPr>
              <a:t>Les installations disponibles - y compris l'équipement, les consommables et l'infrastructure - doivent également être propices à la pratique requise.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err="1">
                <a:solidFill>
                  <a:schemeClr val="tx1"/>
                </a:solidFill>
                <a:latin typeface="Calibri" panose="020F0502020204030204" pitchFamily="34" charset="0"/>
                <a:cs typeface="Calibri" panose="020F0502020204030204" pitchFamily="34" charset="0"/>
              </a:rPr>
              <a:t>Remerciements</a:t>
            </a:r>
            <a:endParaRPr lang="en-US" altLang="en-US" sz="4000" b="1" kern="0" dirty="0">
              <a:solidFill>
                <a:schemeClr val="tx1"/>
              </a:solidFill>
              <a:latin typeface="Calibri" panose="020F0502020204030204" pitchFamily="34" charset="0"/>
              <a:cs typeface="Calibri" panose="020F0502020204030204" pitchFamily="34" charset="0"/>
            </a:endParaRP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développement du matériel de formation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été financé par TDR dans le cadre du Partenariat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ADP ( Access </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Delivery Partnership= accès et la prestation de services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un financement du gouvernement japonais.</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 matériel de formation a été élaboré en 2016 par le groupe de travail de l'OMS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les partenaires techniques KNCV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Tuberculosis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Foundation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Management Sciences for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Health</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(SIAPS), MSF, WHO GTB, et TDR. </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matériel a été mis à jour en 2022-23 par Mahamadou Bassirou Souleymane (consultant TDR) avec Marie-Eve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Raguenaud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(TDR),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Branwen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 Hennig (TDR), et Corinne Merle (TDR), et revu par Linh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Nhat</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Nguyen (OMS/GTB),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Medea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Gegia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 et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Fuad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Mirzayev</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Nous remercions tous les membres du groupe de travail WARN/CARN-TB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qui ont contribué à l'élaboration des directives génériques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ainsi que le secrétariat, en particulier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119467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2.1viii. </a:t>
            </a:r>
            <a:r>
              <a:rPr lang="fr-FR" altLang="en-US" sz="4000" b="1" kern="0" dirty="0">
                <a:latin typeface="Calibri" panose="020F0502020204030204" pitchFamily="34" charset="0"/>
                <a:cs typeface="Calibri" panose="020F0502020204030204" pitchFamily="34" charset="0"/>
              </a:rPr>
              <a:t>Développer les capacités de détection des signaux et d'évaluation de la causalité</a:t>
            </a:r>
            <a:endParaRPr lang="en-US" altLang="en-US" sz="40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73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DFFB3BF-C3F2-6A19-CDB2-39BD10263FF4}"/>
              </a:ext>
            </a:extLst>
          </p:cNvPr>
          <p:cNvSpPr txBox="1">
            <a:spLocks noChangeArrowheads="1"/>
          </p:cNvSpPr>
          <p:nvPr/>
        </p:nvSpPr>
        <p:spPr bwMode="auto">
          <a:xfrm>
            <a:off x="119336" y="44450"/>
            <a:ext cx="118093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4400" b="1" dirty="0">
                <a:solidFill>
                  <a:srgbClr val="161645"/>
                </a:solidFill>
                <a:latin typeface="Calibri" panose="020F0502020204030204" pitchFamily="34" charset="0"/>
                <a:cs typeface="Calibri" panose="020F0502020204030204" pitchFamily="34" charset="0"/>
              </a:rPr>
              <a:t>Principales étapes de la mise en œuvre de l'</a:t>
            </a:r>
            <a:r>
              <a:rPr lang="fr-FR" altLang="en-US" sz="4400" b="1" dirty="0" err="1">
                <a:solidFill>
                  <a:srgbClr val="161645"/>
                </a:solidFill>
                <a:latin typeface="Calibri" panose="020F0502020204030204" pitchFamily="34" charset="0"/>
                <a:cs typeface="Calibri" panose="020F0502020204030204" pitchFamily="34" charset="0"/>
              </a:rPr>
              <a:t>aDSM</a:t>
            </a:r>
            <a:endParaRPr lang="fr-FR" altLang="en-US" sz="4400" b="1" dirty="0">
              <a:solidFill>
                <a:srgbClr val="161645"/>
              </a:solidFill>
              <a:latin typeface="Calibri" panose="020F0502020204030204" pitchFamily="34" charset="0"/>
              <a:cs typeface="Calibri" panose="020F0502020204030204" pitchFamily="34" charset="0"/>
            </a:endParaRPr>
          </a:p>
        </p:txBody>
      </p:sp>
      <p:sp>
        <p:nvSpPr>
          <p:cNvPr id="6147" name="Rectangle 32">
            <a:extLst>
              <a:ext uri="{FF2B5EF4-FFF2-40B4-BE49-F238E27FC236}">
                <a16:creationId xmlns:a16="http://schemas.microsoft.com/office/drawing/2014/main" id="{FEBF1143-7AA9-49C5-5992-C5BA16A1F7D5}"/>
              </a:ext>
            </a:extLst>
          </p:cNvPr>
          <p:cNvSpPr>
            <a:spLocks noChangeArrowheads="1"/>
          </p:cNvSpPr>
          <p:nvPr/>
        </p:nvSpPr>
        <p:spPr bwMode="auto">
          <a:xfrm>
            <a:off x="1524000" y="25400"/>
            <a:ext cx="1841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2696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6148" name="Groupe 8">
            <a:extLst>
              <a:ext uri="{FF2B5EF4-FFF2-40B4-BE49-F238E27FC236}">
                <a16:creationId xmlns:a16="http://schemas.microsoft.com/office/drawing/2014/main" id="{51FC910B-C076-E20B-AD41-48E2EB677C0B}"/>
              </a:ext>
            </a:extLst>
          </p:cNvPr>
          <p:cNvGrpSpPr>
            <a:grpSpLocks/>
          </p:cNvGrpSpPr>
          <p:nvPr/>
        </p:nvGrpSpPr>
        <p:grpSpPr bwMode="auto">
          <a:xfrm>
            <a:off x="767408" y="855663"/>
            <a:ext cx="9756575" cy="5472261"/>
            <a:chOff x="0" y="0"/>
            <a:chExt cx="5074920" cy="3375660"/>
          </a:xfrm>
        </p:grpSpPr>
        <p:sp>
          <p:nvSpPr>
            <p:cNvPr id="6149" name="Zone de texte 2">
              <a:extLst>
                <a:ext uri="{FF2B5EF4-FFF2-40B4-BE49-F238E27FC236}">
                  <a16:creationId xmlns:a16="http://schemas.microsoft.com/office/drawing/2014/main" id="{90AC2B95-AEE3-AEB7-CA31-DEE1200723C0}"/>
                </a:ext>
              </a:extLst>
            </p:cNvPr>
            <p:cNvSpPr txBox="1">
              <a:spLocks noChangeArrowheads="1"/>
            </p:cNvSpPr>
            <p:nvPr/>
          </p:nvSpPr>
          <p:spPr bwMode="auto">
            <a:xfrm>
              <a:off x="0" y="0"/>
              <a:ext cx="5074920" cy="342900"/>
            </a:xfrm>
            <a:prstGeom prst="rect">
              <a:avLst/>
            </a:prstGeom>
            <a:no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spcAft>
                  <a:spcPts val="1000"/>
                </a:spcAft>
              </a:pPr>
              <a:r>
                <a:rPr lang="fr-FR" altLang="en-US" sz="2000" dirty="0">
                  <a:latin typeface="Calibri" panose="020F0502020204030204" pitchFamily="34" charset="0"/>
                  <a:ea typeface="SimSun" panose="02010600030101010101" pitchFamily="2" charset="-122"/>
                  <a:cs typeface="Times New Roman" panose="02020603050405020304" pitchFamily="18" charset="0"/>
                </a:rPr>
                <a:t>Créer un mécanisme national de coordination pour l’</a:t>
              </a:r>
              <a:r>
                <a:rPr lang="en-US" altLang="en-US" sz="2000" dirty="0" err="1">
                  <a:latin typeface="Calibri" panose="020F0502020204030204" pitchFamily="34" charset="0"/>
                  <a:ea typeface="SimSun" panose="02010600030101010101" pitchFamily="2" charset="-122"/>
                  <a:cs typeface="Times New Roman" panose="02020603050405020304" pitchFamily="18" charset="0"/>
                </a:rPr>
                <a:t>aDSM</a:t>
              </a:r>
              <a:endParaRPr lang="en-GB" altLang="en-US" sz="1600" dirty="0">
                <a:latin typeface="Calibri" panose="020F0502020204030204" pitchFamily="34" charset="0"/>
                <a:ea typeface="SimSun" panose="02010600030101010101" pitchFamily="2" charset="-122"/>
                <a:cs typeface="Times New Roman" panose="02020603050405020304" pitchFamily="18" charset="0"/>
              </a:endParaRPr>
            </a:p>
          </p:txBody>
        </p:sp>
        <p:sp>
          <p:nvSpPr>
            <p:cNvPr id="17414" name="Zone de texte 2">
              <a:extLst>
                <a:ext uri="{FF2B5EF4-FFF2-40B4-BE49-F238E27FC236}">
                  <a16:creationId xmlns:a16="http://schemas.microsoft.com/office/drawing/2014/main" id="{DA0779EF-4D54-0D30-B122-38B5473F0A13}"/>
                </a:ext>
              </a:extLst>
            </p:cNvPr>
            <p:cNvSpPr txBox="1">
              <a:spLocks noChangeArrowheads="1"/>
            </p:cNvSpPr>
            <p:nvPr/>
          </p:nvSpPr>
          <p:spPr bwMode="auto">
            <a:xfrm>
              <a:off x="0" y="419436"/>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dirty="0" err="1">
                  <a:latin typeface="Calibri" pitchFamily="34" charset="0"/>
                  <a:ea typeface="SimSun" pitchFamily="2" charset="-122"/>
                  <a:cs typeface="Times New Roman" pitchFamily="18" charset="0"/>
                </a:rPr>
                <a:t>Élaborer</a:t>
              </a:r>
              <a:r>
                <a:rPr lang="en-GB" altLang="en-US" sz="2000" dirty="0">
                  <a:latin typeface="Calibri" pitchFamily="34" charset="0"/>
                  <a:ea typeface="SimSun" pitchFamily="2" charset="-122"/>
                  <a:cs typeface="Times New Roman" pitchFamily="18" charset="0"/>
                </a:rPr>
                <a:t> un plan </a:t>
              </a:r>
              <a:r>
                <a:rPr lang="en-GB" altLang="en-US" sz="2000" dirty="0" err="1">
                  <a:latin typeface="Calibri" pitchFamily="34" charset="0"/>
                  <a:ea typeface="SimSun" pitchFamily="2" charset="-122"/>
                  <a:cs typeface="Times New Roman" pitchFamily="18" charset="0"/>
                </a:rPr>
                <a:t>d'aDSM</a:t>
              </a:r>
              <a:endParaRPr lang="en-GB" altLang="en-US" sz="2000" dirty="0">
                <a:latin typeface="Calibri" pitchFamily="34" charset="0"/>
                <a:ea typeface="SimSun" pitchFamily="2" charset="-122"/>
                <a:cs typeface="Times New Roman" pitchFamily="18" charset="0"/>
              </a:endParaRPr>
            </a:p>
          </p:txBody>
        </p:sp>
        <p:sp>
          <p:nvSpPr>
            <p:cNvPr id="17415" name="Zone de texte 2">
              <a:extLst>
                <a:ext uri="{FF2B5EF4-FFF2-40B4-BE49-F238E27FC236}">
                  <a16:creationId xmlns:a16="http://schemas.microsoft.com/office/drawing/2014/main" id="{DDA4ED22-B86C-159D-5F24-C6315738A3F8}"/>
                </a:ext>
              </a:extLst>
            </p:cNvPr>
            <p:cNvSpPr txBox="1">
              <a:spLocks noChangeArrowheads="1"/>
            </p:cNvSpPr>
            <p:nvPr/>
          </p:nvSpPr>
          <p:spPr bwMode="auto">
            <a:xfrm>
              <a:off x="0" y="861171"/>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latin typeface="Calibri" pitchFamily="34" charset="0"/>
                  <a:ea typeface="SimSun" pitchFamily="2" charset="-122"/>
                  <a:cs typeface="Times New Roman" pitchFamily="18" charset="0"/>
                </a:rPr>
                <a:t>Définir les rôles et les responsabilités en matière de gestion et de supervision</a:t>
              </a:r>
            </a:p>
          </p:txBody>
        </p:sp>
        <p:sp>
          <p:nvSpPr>
            <p:cNvPr id="17416" name="Zone de texte 2">
              <a:extLst>
                <a:ext uri="{FF2B5EF4-FFF2-40B4-BE49-F238E27FC236}">
                  <a16:creationId xmlns:a16="http://schemas.microsoft.com/office/drawing/2014/main" id="{FDC57428-928A-2DE4-CD4E-34EAD9EA841D}"/>
                </a:ext>
              </a:extLst>
            </p:cNvPr>
            <p:cNvSpPr txBox="1">
              <a:spLocks noChangeArrowheads="1"/>
            </p:cNvSpPr>
            <p:nvPr/>
          </p:nvSpPr>
          <p:spPr bwMode="auto">
            <a:xfrm>
              <a:off x="0" y="1302905"/>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latin typeface="Calibri" pitchFamily="34" charset="0"/>
                  <a:ea typeface="SimSun" pitchFamily="2" charset="-122"/>
                  <a:cs typeface="Times New Roman" pitchFamily="18" charset="0"/>
                </a:rPr>
                <a:t>Créer des outils standard de collecte de données</a:t>
              </a:r>
            </a:p>
          </p:txBody>
        </p:sp>
        <p:sp>
          <p:nvSpPr>
            <p:cNvPr id="17417" name="Zone de texte 2">
              <a:extLst>
                <a:ext uri="{FF2B5EF4-FFF2-40B4-BE49-F238E27FC236}">
                  <a16:creationId xmlns:a16="http://schemas.microsoft.com/office/drawing/2014/main" id="{B72DEEAE-B3F9-19D0-9A11-1355E7DCD97B}"/>
                </a:ext>
              </a:extLst>
            </p:cNvPr>
            <p:cNvSpPr txBox="1">
              <a:spLocks noChangeArrowheads="1"/>
            </p:cNvSpPr>
            <p:nvPr/>
          </p:nvSpPr>
          <p:spPr bwMode="auto">
            <a:xfrm>
              <a:off x="0" y="1729774"/>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solidFill>
                    <a:schemeClr val="tx1">
                      <a:lumMod val="95000"/>
                      <a:lumOff val="5000"/>
                    </a:schemeClr>
                  </a:solidFill>
                  <a:latin typeface="Calibri" pitchFamily="34" charset="0"/>
                  <a:ea typeface="SimSun" pitchFamily="2" charset="-122"/>
                  <a:cs typeface="Times New Roman" pitchFamily="18" charset="0"/>
                </a:rPr>
                <a:t>Former le personnel à la collecte de données</a:t>
              </a:r>
            </a:p>
          </p:txBody>
        </p:sp>
        <p:sp>
          <p:nvSpPr>
            <p:cNvPr id="17418" name="Zone de texte 2">
              <a:extLst>
                <a:ext uri="{FF2B5EF4-FFF2-40B4-BE49-F238E27FC236}">
                  <a16:creationId xmlns:a16="http://schemas.microsoft.com/office/drawing/2014/main" id="{5A74F217-90A7-0AE3-8C62-3C81B9997487}"/>
                </a:ext>
              </a:extLst>
            </p:cNvPr>
            <p:cNvSpPr txBox="1">
              <a:spLocks noChangeArrowheads="1"/>
            </p:cNvSpPr>
            <p:nvPr/>
          </p:nvSpPr>
          <p:spPr bwMode="auto">
            <a:xfrm>
              <a:off x="0" y="2171508"/>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latin typeface="Calibri" pitchFamily="34" charset="0"/>
                  <a:ea typeface="SimSun" pitchFamily="2" charset="-122"/>
                  <a:cs typeface="Times New Roman" pitchFamily="18" charset="0"/>
                </a:rPr>
                <a:t>Définir la fréquence et le circuit  pour la collecte et la communication des données</a:t>
              </a:r>
            </a:p>
          </p:txBody>
        </p:sp>
        <p:sp>
          <p:nvSpPr>
            <p:cNvPr id="17419" name="Zone de texte 6">
              <a:extLst>
                <a:ext uri="{FF2B5EF4-FFF2-40B4-BE49-F238E27FC236}">
                  <a16:creationId xmlns:a16="http://schemas.microsoft.com/office/drawing/2014/main" id="{61751F2E-4F94-9572-76E7-107CF414A59F}"/>
                </a:ext>
              </a:extLst>
            </p:cNvPr>
            <p:cNvSpPr txBox="1">
              <a:spLocks noChangeArrowheads="1"/>
            </p:cNvSpPr>
            <p:nvPr/>
          </p:nvSpPr>
          <p:spPr bwMode="auto">
            <a:xfrm>
              <a:off x="0" y="2590944"/>
              <a:ext cx="5074920" cy="34298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solidFill>
                    <a:schemeClr val="tx1">
                      <a:lumMod val="95000"/>
                      <a:lumOff val="5000"/>
                    </a:schemeClr>
                  </a:solidFill>
                  <a:latin typeface="Calibri" pitchFamily="34" charset="0"/>
                  <a:ea typeface="SimSun" pitchFamily="2" charset="-122"/>
                  <a:cs typeface="Times New Roman" pitchFamily="18" charset="0"/>
                </a:rPr>
                <a:t>Consolider les données </a:t>
              </a:r>
              <a:r>
                <a:rPr lang="fr-FR" altLang="en-US" sz="2000" dirty="0" err="1">
                  <a:solidFill>
                    <a:schemeClr val="tx1">
                      <a:lumMod val="95000"/>
                      <a:lumOff val="5000"/>
                    </a:schemeClr>
                  </a:solidFill>
                  <a:latin typeface="Calibri" pitchFamily="34" charset="0"/>
                  <a:ea typeface="SimSun" pitchFamily="2" charset="-122"/>
                  <a:cs typeface="Times New Roman" pitchFamily="18" charset="0"/>
                </a:rPr>
                <a:t>aDSM</a:t>
              </a:r>
              <a:r>
                <a:rPr lang="fr-FR" altLang="en-US" sz="2000" dirty="0">
                  <a:solidFill>
                    <a:schemeClr val="tx1">
                      <a:lumMod val="95000"/>
                      <a:lumOff val="5000"/>
                    </a:schemeClr>
                  </a:solidFill>
                  <a:latin typeface="Calibri" pitchFamily="34" charset="0"/>
                  <a:ea typeface="SimSun" pitchFamily="2" charset="-122"/>
                  <a:cs typeface="Times New Roman" pitchFamily="18" charset="0"/>
                </a:rPr>
                <a:t> par voie électronique</a:t>
              </a:r>
            </a:p>
          </p:txBody>
        </p:sp>
        <p:sp>
          <p:nvSpPr>
            <p:cNvPr id="17420" name="Zone de texte 2">
              <a:extLst>
                <a:ext uri="{FF2B5EF4-FFF2-40B4-BE49-F238E27FC236}">
                  <a16:creationId xmlns:a16="http://schemas.microsoft.com/office/drawing/2014/main" id="{EF1C1EB6-A14D-175C-7DA3-06CD4D861DA4}"/>
                </a:ext>
              </a:extLst>
            </p:cNvPr>
            <p:cNvSpPr txBox="1">
              <a:spLocks noChangeArrowheads="1"/>
            </p:cNvSpPr>
            <p:nvPr/>
          </p:nvSpPr>
          <p:spPr bwMode="auto">
            <a:xfrm>
              <a:off x="0" y="3032678"/>
              <a:ext cx="5074920" cy="342982"/>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b="1" dirty="0">
                  <a:solidFill>
                    <a:srgbClr val="FF0000"/>
                  </a:solidFill>
                  <a:latin typeface="Calibri" pitchFamily="34" charset="0"/>
                  <a:ea typeface="SimSun" pitchFamily="2" charset="-122"/>
                  <a:cs typeface="Times New Roman" pitchFamily="18" charset="0"/>
                </a:rPr>
                <a:t>Développer les capacités de détection des signaux et d'évaluation de la causalité</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53E588C-F3D6-C797-1353-CCF369107D95}"/>
              </a:ext>
            </a:extLst>
          </p:cNvPr>
          <p:cNvSpPr>
            <a:spLocks noGrp="1"/>
          </p:cNvSpPr>
          <p:nvPr>
            <p:ph type="title" idx="4294967295"/>
          </p:nvPr>
        </p:nvSpPr>
        <p:spPr>
          <a:xfrm>
            <a:off x="0" y="109538"/>
            <a:ext cx="11856640" cy="1077218"/>
          </a:xfrm>
          <a:prstGeom prst="rect">
            <a:avLst/>
          </a:prstGeom>
        </p:spPr>
        <p:txBody>
          <a:bodyPr wrap="square">
            <a:spAutoFit/>
          </a:bodyPr>
          <a:lstStyle/>
          <a:p>
            <a:pPr eaLnBrk="1" hangingPunct="1">
              <a:defRPr/>
            </a:pPr>
            <a:r>
              <a:rPr lang="en-GB" altLang="en-US" b="1" dirty="0">
                <a:solidFill>
                  <a:srgbClr val="000000"/>
                </a:solidFill>
                <a:latin typeface="Calibri" panose="020F0502020204030204" pitchFamily="34" charset="0"/>
                <a:ea typeface="+mn-ea"/>
                <a:cs typeface="Calibri" panose="020F0502020204030204" pitchFamily="34" charset="0"/>
              </a:rPr>
              <a:t>Objectif </a:t>
            </a:r>
            <a:r>
              <a:rPr lang="en-GB" altLang="en-US" b="1" dirty="0" err="1">
                <a:solidFill>
                  <a:srgbClr val="000000"/>
                </a:solidFill>
                <a:latin typeface="Calibri" panose="020F0502020204030204" pitchFamily="34" charset="0"/>
                <a:ea typeface="+mn-ea"/>
                <a:cs typeface="Calibri" panose="020F0502020204030204" pitchFamily="34" charset="0"/>
              </a:rPr>
              <a:t>d'apprentissage</a:t>
            </a:r>
            <a:br>
              <a:rPr lang="en-GB" altLang="en-US" sz="4000" b="1" dirty="0">
                <a:solidFill>
                  <a:srgbClr val="000000"/>
                </a:solidFill>
                <a:latin typeface="Calibri" panose="020F0502020204030204" pitchFamily="34" charset="0"/>
                <a:ea typeface="+mn-ea"/>
                <a:cs typeface="Calibri" panose="020F0502020204030204" pitchFamily="34" charset="0"/>
              </a:rPr>
            </a:br>
            <a:r>
              <a:rPr lang="fr-FR" sz="2000" i="1" dirty="0">
                <a:solidFill>
                  <a:srgbClr val="FF0000"/>
                </a:solidFill>
                <a:latin typeface="Calibri" panose="020F0502020204030204" pitchFamily="34" charset="0"/>
                <a:cs typeface="Calibri" panose="020F0502020204030204" pitchFamily="34" charset="0"/>
              </a:rPr>
              <a:t>A l'issue de cette présentation, le participant est censé...</a:t>
            </a:r>
            <a:endParaRPr lang="en-GB" altLang="en-US" sz="2400" i="1" dirty="0">
              <a:solidFill>
                <a:srgbClr val="FF0000"/>
              </a:solidFill>
              <a:latin typeface="Calibri" panose="020F0502020204030204" pitchFamily="34" charset="0"/>
              <a:ea typeface="+mn-ea"/>
              <a:cs typeface="Calibri" panose="020F0502020204030204" pitchFamily="34" charset="0"/>
            </a:endParaRPr>
          </a:p>
        </p:txBody>
      </p:sp>
      <p:sp>
        <p:nvSpPr>
          <p:cNvPr id="6147" name="Content Placeholder 2">
            <a:extLst>
              <a:ext uri="{FF2B5EF4-FFF2-40B4-BE49-F238E27FC236}">
                <a16:creationId xmlns:a16="http://schemas.microsoft.com/office/drawing/2014/main" id="{D3EF42B7-D23D-4702-EEC9-9861D47079D9}"/>
              </a:ext>
            </a:extLst>
          </p:cNvPr>
          <p:cNvSpPr>
            <a:spLocks noGrp="1"/>
          </p:cNvSpPr>
          <p:nvPr>
            <p:ph idx="4294967295"/>
          </p:nvPr>
        </p:nvSpPr>
        <p:spPr bwMode="auto">
          <a:xfrm>
            <a:off x="983432" y="1988840"/>
            <a:ext cx="9675043" cy="38769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eaLnBrk="1" hangingPunct="1">
              <a:buNone/>
            </a:pPr>
            <a:r>
              <a:rPr lang="fr-FR" altLang="fr-FR" dirty="0">
                <a:latin typeface="Calibri" panose="020F0502020204030204" pitchFamily="34" charset="0"/>
                <a:cs typeface="Calibri" panose="020F0502020204030204" pitchFamily="34" charset="0"/>
              </a:rPr>
              <a:t>Comprendre comment renforcer les capacités du pays à réaliser une évaluation de la causalité et à contribuer à la détection des signaux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183C25-A7A4-E943-E1E6-67C61134BB08}"/>
              </a:ext>
            </a:extLst>
          </p:cNvPr>
          <p:cNvSpPr/>
          <p:nvPr/>
        </p:nvSpPr>
        <p:spPr>
          <a:xfrm>
            <a:off x="550863" y="1989138"/>
            <a:ext cx="10297665" cy="3280898"/>
          </a:xfrm>
          <a:prstGeom prst="rect">
            <a:avLst/>
          </a:prstGeom>
        </p:spPr>
        <p:txBody>
          <a:bodyPr wrap="square">
            <a:spAutoFit/>
          </a:bodyPr>
          <a:lstStyle/>
          <a:p>
            <a:pPr marL="514350" indent="-514350">
              <a:spcBef>
                <a:spcPct val="20000"/>
              </a:spcBef>
              <a:buFont typeface="Arial" panose="020B0604020202020204" pitchFamily="34" charset="0"/>
              <a:buChar char="•"/>
              <a:defRPr/>
            </a:pPr>
            <a:r>
              <a:rPr lang="fr-FR" sz="2800" dirty="0">
                <a:latin typeface="Calibri" pitchFamily="34" charset="0"/>
                <a:cs typeface="Calibri" pitchFamily="34" charset="0"/>
              </a:rPr>
              <a:t>Informations sur une </a:t>
            </a:r>
            <a:r>
              <a:rPr lang="fr-FR" sz="2800" i="1" dirty="0">
                <a:solidFill>
                  <a:srgbClr val="FF0000"/>
                </a:solidFill>
                <a:latin typeface="Calibri" pitchFamily="34" charset="0"/>
                <a:cs typeface="Calibri" pitchFamily="34" charset="0"/>
              </a:rPr>
              <a:t>possible</a:t>
            </a:r>
            <a:r>
              <a:rPr lang="fr-FR" sz="2800" dirty="0">
                <a:latin typeface="Calibri" pitchFamily="34" charset="0"/>
                <a:cs typeface="Calibri" pitchFamily="34" charset="0"/>
              </a:rPr>
              <a:t> relation de cause à effet entre un EI et un médicament antituberculeux</a:t>
            </a:r>
          </a:p>
          <a:p>
            <a:pPr marL="514350" indent="-514350">
              <a:spcBef>
                <a:spcPct val="20000"/>
              </a:spcBef>
              <a:buFont typeface="Arial" panose="020B0604020202020204" pitchFamily="34" charset="0"/>
              <a:buChar char="•"/>
              <a:defRPr/>
            </a:pPr>
            <a:r>
              <a:rPr lang="fr-FR" sz="2800" dirty="0">
                <a:latin typeface="Calibri" pitchFamily="34" charset="0"/>
                <a:cs typeface="Calibri" pitchFamily="34" charset="0"/>
              </a:rPr>
              <a:t>La relation était </a:t>
            </a:r>
            <a:r>
              <a:rPr lang="fr-FR" sz="2800" i="1" dirty="0">
                <a:solidFill>
                  <a:srgbClr val="FF0000"/>
                </a:solidFill>
                <a:latin typeface="Calibri" pitchFamily="34" charset="0"/>
                <a:cs typeface="Calibri" pitchFamily="34" charset="0"/>
              </a:rPr>
              <a:t>auparavant inconnue </a:t>
            </a:r>
            <a:r>
              <a:rPr lang="fr-FR" sz="2800" dirty="0">
                <a:latin typeface="Calibri" pitchFamily="34" charset="0"/>
                <a:cs typeface="Calibri" pitchFamily="34" charset="0"/>
              </a:rPr>
              <a:t>ou incomplètement documentée (par exemple, un nouvel aspect d'une association connue).</a:t>
            </a:r>
          </a:p>
          <a:p>
            <a:pPr marL="514350" indent="-514350">
              <a:spcBef>
                <a:spcPct val="20000"/>
              </a:spcBef>
              <a:buFont typeface="Arial" panose="020B0604020202020204" pitchFamily="34" charset="0"/>
              <a:buChar char="•"/>
              <a:defRPr/>
            </a:pPr>
            <a:r>
              <a:rPr lang="fr-FR" sz="2800" dirty="0">
                <a:latin typeface="Calibri" pitchFamily="34" charset="0"/>
                <a:cs typeface="Calibri" pitchFamily="34" charset="0"/>
              </a:rPr>
              <a:t>La détection du signal est basée sur l'analyse de plusieurs points de données.</a:t>
            </a:r>
          </a:p>
        </p:txBody>
      </p:sp>
      <p:sp>
        <p:nvSpPr>
          <p:cNvPr id="7171" name="Rectangle 2">
            <a:extLst>
              <a:ext uri="{FF2B5EF4-FFF2-40B4-BE49-F238E27FC236}">
                <a16:creationId xmlns:a16="http://schemas.microsoft.com/office/drawing/2014/main" id="{2E5CA1CF-DA36-6F25-9BFD-4E1F3F44BFF0}"/>
              </a:ext>
            </a:extLst>
          </p:cNvPr>
          <p:cNvSpPr txBox="1">
            <a:spLocks noChangeArrowheads="1"/>
          </p:cNvSpPr>
          <p:nvPr/>
        </p:nvSpPr>
        <p:spPr bwMode="auto">
          <a:xfrm>
            <a:off x="1909763" y="260350"/>
            <a:ext cx="83724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err="1">
                <a:solidFill>
                  <a:srgbClr val="000000"/>
                </a:solidFill>
                <a:latin typeface="Calibri" panose="020F0502020204030204" pitchFamily="34" charset="0"/>
                <a:cs typeface="Calibri" panose="020F0502020204030204" pitchFamily="34" charset="0"/>
              </a:rPr>
              <a:t>Définition</a:t>
            </a:r>
            <a:r>
              <a:rPr lang="en-US" altLang="en-US" sz="4400" b="1" dirty="0">
                <a:solidFill>
                  <a:srgbClr val="000000"/>
                </a:solidFill>
                <a:latin typeface="Calibri" panose="020F0502020204030204" pitchFamily="34" charset="0"/>
                <a:cs typeface="Calibri" panose="020F0502020204030204" pitchFamily="34" charset="0"/>
              </a:rPr>
              <a:t> des </a:t>
            </a:r>
            <a:r>
              <a:rPr lang="en-US" altLang="en-US" sz="4400" b="1" dirty="0" err="1">
                <a:solidFill>
                  <a:srgbClr val="000000"/>
                </a:solidFill>
                <a:latin typeface="Calibri" panose="020F0502020204030204" pitchFamily="34" charset="0"/>
                <a:cs typeface="Calibri" panose="020F0502020204030204" pitchFamily="34" charset="0"/>
              </a:rPr>
              <a:t>signaux</a:t>
            </a:r>
            <a:endParaRPr lang="en-US" altLang="en-US" sz="4400" b="1"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C65F7EF-FCDB-F709-87D8-7A7D41DB9E44}"/>
              </a:ext>
            </a:extLst>
          </p:cNvPr>
          <p:cNvSpPr>
            <a:spLocks noGrp="1"/>
          </p:cNvSpPr>
          <p:nvPr>
            <p:ph type="title" idx="4294967295"/>
          </p:nvPr>
        </p:nvSpPr>
        <p:spPr bwMode="auto">
          <a:xfrm>
            <a:off x="1524000" y="35417"/>
            <a:ext cx="9144000"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Calibri" panose="020F0502020204030204" pitchFamily="34" charset="0"/>
                <a:cs typeface="Calibri" panose="020F0502020204030204" pitchFamily="34" charset="0"/>
              </a:rPr>
              <a:t>Introduction</a:t>
            </a:r>
          </a:p>
        </p:txBody>
      </p:sp>
      <p:sp>
        <p:nvSpPr>
          <p:cNvPr id="4099" name="Content Placeholder 2">
            <a:extLst>
              <a:ext uri="{FF2B5EF4-FFF2-40B4-BE49-F238E27FC236}">
                <a16:creationId xmlns:a16="http://schemas.microsoft.com/office/drawing/2014/main" id="{57942026-351C-34C2-00EA-5FD0EF1651F5}"/>
              </a:ext>
            </a:extLst>
          </p:cNvPr>
          <p:cNvSpPr>
            <a:spLocks noGrp="1"/>
          </p:cNvSpPr>
          <p:nvPr>
            <p:ph idx="4294967295"/>
          </p:nvPr>
        </p:nvSpPr>
        <p:spPr bwMode="auto">
          <a:xfrm>
            <a:off x="767408" y="1268759"/>
            <a:ext cx="9746605" cy="4525615"/>
          </a:xfrm>
          <a:prstGeom prst="rect">
            <a:avLst/>
          </a:prstGeom>
        </p:spPr>
        <p:txBody>
          <a:bodyPr/>
          <a:lstStyle/>
          <a:p>
            <a:pPr eaLnBrk="1" hangingPunct="1">
              <a:defRPr/>
            </a:pPr>
            <a:r>
              <a:rPr lang="fr-FR" altLang="en-US" sz="2800" dirty="0">
                <a:latin typeface="Calibri" panose="020F0502020204030204" pitchFamily="34" charset="0"/>
                <a:cs typeface="Calibri" panose="020F0502020204030204" pitchFamily="34" charset="0"/>
              </a:rPr>
              <a:t>Le renforcement des capacités nécessitera un double investissement dans </a:t>
            </a:r>
          </a:p>
          <a:p>
            <a:pPr marL="623888" indent="-266700" eaLnBrk="1" hangingPunct="1">
              <a:defRPr/>
            </a:pPr>
            <a:r>
              <a:rPr lang="fr-FR" altLang="en-US" sz="2400" dirty="0">
                <a:latin typeface="Calibri" panose="020F0502020204030204" pitchFamily="34" charset="0"/>
                <a:cs typeface="Calibri" panose="020F0502020204030204" pitchFamily="34" charset="0"/>
              </a:rPr>
              <a:t>le développement des ressources humaines, et </a:t>
            </a:r>
          </a:p>
          <a:p>
            <a:pPr marL="623888" indent="-266700" eaLnBrk="1" hangingPunct="1">
              <a:defRPr/>
            </a:pPr>
            <a:r>
              <a:rPr lang="fr-FR" altLang="en-US" sz="2400" dirty="0">
                <a:latin typeface="Calibri" panose="020F0502020204030204" pitchFamily="34" charset="0"/>
                <a:cs typeface="Calibri" panose="020F0502020204030204" pitchFamily="34" charset="0"/>
              </a:rPr>
              <a:t>les installations (emplacement, équipement, consommables, infrastructure...). </a:t>
            </a:r>
          </a:p>
          <a:p>
            <a:pPr eaLnBrk="1" hangingPunct="1">
              <a:defRPr/>
            </a:pPr>
            <a:r>
              <a:rPr lang="fr-FR" altLang="en-US" sz="2800" dirty="0">
                <a:latin typeface="Calibri" panose="020F0502020204030204" pitchFamily="34" charset="0"/>
                <a:cs typeface="Calibri" panose="020F0502020204030204" pitchFamily="34" charset="0"/>
              </a:rPr>
              <a:t>Nécessaire pour entreprendre </a:t>
            </a:r>
            <a:r>
              <a:rPr lang="fr-FR" altLang="en-US" sz="2800" i="1" dirty="0">
                <a:latin typeface="Calibri" panose="020F0502020204030204" pitchFamily="34" charset="0"/>
                <a:cs typeface="Calibri" panose="020F0502020204030204" pitchFamily="34" charset="0"/>
              </a:rPr>
              <a:t>l'évaluation de la causalité </a:t>
            </a:r>
            <a:r>
              <a:rPr lang="fr-FR" altLang="en-US" sz="2800" dirty="0">
                <a:latin typeface="Calibri" panose="020F0502020204030204" pitchFamily="34" charset="0"/>
                <a:cs typeface="Calibri" panose="020F0502020204030204" pitchFamily="34" charset="0"/>
              </a:rPr>
              <a:t>et la </a:t>
            </a:r>
            <a:r>
              <a:rPr lang="fr-FR" altLang="en-US" sz="2800" i="1" dirty="0">
                <a:latin typeface="Calibri" panose="020F0502020204030204" pitchFamily="34" charset="0"/>
                <a:cs typeface="Calibri" panose="020F0502020204030204" pitchFamily="34" charset="0"/>
              </a:rPr>
              <a:t>détection des signaux </a:t>
            </a:r>
            <a:r>
              <a:rPr lang="fr-FR" altLang="en-US" sz="2800" dirty="0">
                <a:latin typeface="Calibri" panose="020F0502020204030204" pitchFamily="34" charset="0"/>
                <a:cs typeface="Calibri" panose="020F0502020204030204" pitchFamily="34" charset="0"/>
              </a:rPr>
              <a:t>au sein des services de soins de santé</a:t>
            </a:r>
          </a:p>
          <a:p>
            <a:pPr marL="0" indent="0" eaLnBrk="1" hangingPunct="1">
              <a:buFontTx/>
              <a:buNone/>
              <a:defRPr/>
            </a:pPr>
            <a:endParaRPr lang="fr-CH" altLang="en-US" sz="2800" dirty="0">
              <a:latin typeface="Calibri" panose="020F0502020204030204" pitchFamily="34" charset="0"/>
              <a:cs typeface="Calibri" panose="020F0502020204030204" pitchFamily="34" charset="0"/>
            </a:endParaRPr>
          </a:p>
          <a:p>
            <a:pPr eaLnBrk="1" hangingPunct="1">
              <a:defRPr/>
            </a:pPr>
            <a:r>
              <a:rPr lang="fr-FR" altLang="en-US" sz="2800" dirty="0">
                <a:latin typeface="Calibri" panose="020F0502020204030204" pitchFamily="34" charset="0"/>
                <a:cs typeface="Calibri" panose="020F0502020204030204" pitchFamily="34" charset="0"/>
              </a:rPr>
              <a:t>Le plan </a:t>
            </a:r>
            <a:r>
              <a:rPr lang="fr-FR" altLang="en-US" sz="2800" dirty="0" err="1">
                <a:latin typeface="Calibri" panose="020F0502020204030204" pitchFamily="34" charset="0"/>
                <a:cs typeface="Calibri" panose="020F0502020204030204" pitchFamily="34" charset="0"/>
              </a:rPr>
              <a:t>aDSM</a:t>
            </a:r>
            <a:r>
              <a:rPr lang="fr-FR" altLang="en-US" sz="2800" dirty="0">
                <a:latin typeface="Calibri" panose="020F0502020204030204" pitchFamily="34" charset="0"/>
                <a:cs typeface="Calibri" panose="020F0502020204030204" pitchFamily="34" charset="0"/>
              </a:rPr>
              <a:t> doit prévoir ces activités coordonnées et les budgétiser.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194F68A-92F3-676A-A431-E81D2B6414AF}"/>
              </a:ext>
            </a:extLst>
          </p:cNvPr>
          <p:cNvSpPr>
            <a:spLocks noGrp="1"/>
          </p:cNvSpPr>
          <p:nvPr>
            <p:ph type="title" idx="4294967295"/>
          </p:nvPr>
        </p:nvSpPr>
        <p:spPr bwMode="auto">
          <a:xfrm>
            <a:off x="1127448" y="0"/>
            <a:ext cx="10729192" cy="1368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err="1">
                <a:latin typeface="Calibri" panose="020F0502020204030204" pitchFamily="34" charset="0"/>
                <a:cs typeface="Calibri" panose="020F0502020204030204" pitchFamily="34" charset="0"/>
              </a:rPr>
              <a:t>Développement</a:t>
            </a:r>
            <a:r>
              <a:rPr lang="en-GB" altLang="en-US" b="1" dirty="0">
                <a:latin typeface="Calibri" panose="020F0502020204030204" pitchFamily="34" charset="0"/>
                <a:cs typeface="Calibri" panose="020F0502020204030204" pitchFamily="34" charset="0"/>
              </a:rPr>
              <a:t> des </a:t>
            </a:r>
            <a:r>
              <a:rPr lang="en-GB" altLang="en-US" b="1" dirty="0" err="1">
                <a:latin typeface="Calibri" panose="020F0502020204030204" pitchFamily="34" charset="0"/>
                <a:cs typeface="Calibri" panose="020F0502020204030204" pitchFamily="34" charset="0"/>
              </a:rPr>
              <a:t>ressources</a:t>
            </a:r>
            <a:r>
              <a:rPr lang="en-GB" altLang="en-US" b="1" dirty="0">
                <a:latin typeface="Calibri" panose="020F0502020204030204" pitchFamily="34" charset="0"/>
                <a:cs typeface="Calibri" panose="020F0502020204030204" pitchFamily="34" charset="0"/>
              </a:rPr>
              <a:t> </a:t>
            </a:r>
            <a:r>
              <a:rPr lang="en-GB" altLang="en-US" b="1" dirty="0" err="1">
                <a:latin typeface="Calibri" panose="020F0502020204030204" pitchFamily="34" charset="0"/>
                <a:cs typeface="Calibri" panose="020F0502020204030204" pitchFamily="34" charset="0"/>
              </a:rPr>
              <a:t>humaines</a:t>
            </a:r>
            <a:r>
              <a:rPr lang="en-GB" altLang="en-US" b="1" dirty="0">
                <a:latin typeface="Calibri" panose="020F0502020204030204" pitchFamily="34" charset="0"/>
                <a:cs typeface="Calibri" panose="020F0502020204030204" pitchFamily="34" charset="0"/>
              </a:rPr>
              <a:t> (1)</a:t>
            </a:r>
            <a:br>
              <a:rPr lang="en-GB" altLang="en-US" b="1" dirty="0">
                <a:latin typeface="Calibri" panose="020F0502020204030204" pitchFamily="34" charset="0"/>
                <a:cs typeface="Calibri" panose="020F0502020204030204" pitchFamily="34" charset="0"/>
              </a:rPr>
            </a:br>
            <a:r>
              <a:rPr lang="en-GB" altLang="en-US" sz="2400" i="1" dirty="0">
                <a:solidFill>
                  <a:srgbClr val="FF0000"/>
                </a:solidFill>
                <a:latin typeface="Calibri" panose="020F0502020204030204" pitchFamily="34" charset="0"/>
                <a:cs typeface="Calibri" panose="020F0502020204030204" pitchFamily="34" charset="0"/>
              </a:rPr>
              <a:t>formation du personnel</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8195" name="Content Placeholder 2">
            <a:extLst>
              <a:ext uri="{FF2B5EF4-FFF2-40B4-BE49-F238E27FC236}">
                <a16:creationId xmlns:a16="http://schemas.microsoft.com/office/drawing/2014/main" id="{A288FA00-B45A-E723-1DAC-49042FBF4EFA}"/>
              </a:ext>
            </a:extLst>
          </p:cNvPr>
          <p:cNvSpPr>
            <a:spLocks noGrp="1"/>
          </p:cNvSpPr>
          <p:nvPr>
            <p:ph idx="4294967295"/>
          </p:nvPr>
        </p:nvSpPr>
        <p:spPr bwMode="auto">
          <a:xfrm>
            <a:off x="767408" y="1628800"/>
            <a:ext cx="10106967" cy="4957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sz="2800" dirty="0">
                <a:latin typeface="Calibri" panose="020F0502020204030204" pitchFamily="34" charset="0"/>
                <a:cs typeface="Calibri" panose="020F0502020204030204" pitchFamily="34" charset="0"/>
              </a:rPr>
              <a:t>En fonction des rôles et des responsabilités du personnel impliqué dans l'</a:t>
            </a:r>
            <a:r>
              <a:rPr lang="fr-FR" altLang="en-US" sz="2800" dirty="0" err="1">
                <a:latin typeface="Calibri" panose="020F0502020204030204" pitchFamily="34" charset="0"/>
                <a:cs typeface="Calibri" panose="020F0502020204030204" pitchFamily="34" charset="0"/>
              </a:rPr>
              <a:t>aDSM</a:t>
            </a:r>
            <a:r>
              <a:rPr lang="fr-FR" altLang="en-US" sz="2800" dirty="0">
                <a:latin typeface="Calibri" panose="020F0502020204030204" pitchFamily="34" charset="0"/>
                <a:cs typeface="Calibri" panose="020F0502020204030204" pitchFamily="34" charset="0"/>
              </a:rPr>
              <a:t> (voir module 2.1iii), un plan de formation est établi avec des objectifs et du matériel de formation.</a:t>
            </a:r>
          </a:p>
          <a:p>
            <a:pPr eaLnBrk="1" hangingPunct="1"/>
            <a:r>
              <a:rPr lang="fr-FR" altLang="en-US" sz="2800" dirty="0">
                <a:latin typeface="Calibri" panose="020F0502020204030204" pitchFamily="34" charset="0"/>
                <a:cs typeface="Calibri" panose="020F0502020204030204" pitchFamily="34" charset="0"/>
              </a:rPr>
              <a:t>Des experts appropriés seront nécessaires pour préparer et assurer la formation.</a:t>
            </a:r>
          </a:p>
          <a:p>
            <a:pPr eaLnBrk="1" hangingPunct="1"/>
            <a:r>
              <a:rPr lang="fr-FR" altLang="en-US" sz="2800" dirty="0">
                <a:latin typeface="Calibri" panose="020F0502020204030204" pitchFamily="34" charset="0"/>
                <a:cs typeface="Calibri" panose="020F0502020204030204" pitchFamily="34" charset="0"/>
              </a:rPr>
              <a:t>Ces experts peuvent être présents dans le pays (par exemple, un centre de pharmacovigilance) ; si ce n'est pas le cas, l'expertise peut être obtenue par l'intermédiaire de partenaires techniques.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2BB6B75-7E3C-2C88-EF39-00F615C80CBA}"/>
              </a:ext>
            </a:extLst>
          </p:cNvPr>
          <p:cNvSpPr>
            <a:spLocks noGrp="1"/>
          </p:cNvSpPr>
          <p:nvPr>
            <p:ph type="title" idx="4294967295"/>
          </p:nvPr>
        </p:nvSpPr>
        <p:spPr bwMode="auto">
          <a:xfrm>
            <a:off x="767409" y="79375"/>
            <a:ext cx="10908652" cy="1368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err="1">
                <a:latin typeface="Calibri" panose="020F0502020204030204" pitchFamily="34" charset="0"/>
                <a:cs typeface="Calibri" panose="020F0502020204030204" pitchFamily="34" charset="0"/>
              </a:rPr>
              <a:t>Développement</a:t>
            </a:r>
            <a:r>
              <a:rPr lang="en-GB" altLang="en-US" b="1" dirty="0">
                <a:latin typeface="Calibri" panose="020F0502020204030204" pitchFamily="34" charset="0"/>
                <a:cs typeface="Calibri" panose="020F0502020204030204" pitchFamily="34" charset="0"/>
              </a:rPr>
              <a:t> des </a:t>
            </a:r>
            <a:r>
              <a:rPr lang="en-GB" altLang="en-US" b="1" dirty="0" err="1">
                <a:latin typeface="Calibri" panose="020F0502020204030204" pitchFamily="34" charset="0"/>
                <a:cs typeface="Calibri" panose="020F0502020204030204" pitchFamily="34" charset="0"/>
              </a:rPr>
              <a:t>ressources</a:t>
            </a:r>
            <a:r>
              <a:rPr lang="en-GB" altLang="en-US" b="1" dirty="0">
                <a:latin typeface="Calibri" panose="020F0502020204030204" pitchFamily="34" charset="0"/>
                <a:cs typeface="Calibri" panose="020F0502020204030204" pitchFamily="34" charset="0"/>
              </a:rPr>
              <a:t> </a:t>
            </a:r>
            <a:r>
              <a:rPr lang="en-GB" altLang="en-US" b="1" dirty="0" err="1">
                <a:latin typeface="Calibri" panose="020F0502020204030204" pitchFamily="34" charset="0"/>
                <a:cs typeface="Calibri" panose="020F0502020204030204" pitchFamily="34" charset="0"/>
              </a:rPr>
              <a:t>humaines</a:t>
            </a:r>
            <a:r>
              <a:rPr lang="en-GB" altLang="en-US" b="1" dirty="0">
                <a:latin typeface="Calibri" panose="020F0502020204030204" pitchFamily="34" charset="0"/>
                <a:cs typeface="Calibri" panose="020F0502020204030204" pitchFamily="34" charset="0"/>
              </a:rPr>
              <a:t> (2)</a:t>
            </a:r>
            <a:br>
              <a:rPr lang="en-GB" altLang="en-US" b="1" dirty="0">
                <a:latin typeface="Calibri" panose="020F0502020204030204" pitchFamily="34" charset="0"/>
                <a:cs typeface="Calibri" panose="020F0502020204030204" pitchFamily="34" charset="0"/>
              </a:rPr>
            </a:br>
            <a:r>
              <a:rPr lang="en-GB" altLang="en-US" sz="2400" i="1" dirty="0">
                <a:solidFill>
                  <a:srgbClr val="FF0000"/>
                </a:solidFill>
                <a:latin typeface="Calibri" panose="020F0502020204030204" pitchFamily="34" charset="0"/>
                <a:cs typeface="Calibri" panose="020F0502020204030204" pitchFamily="34" charset="0"/>
              </a:rPr>
              <a:t>formation du personnel (</a:t>
            </a:r>
            <a:r>
              <a:rPr lang="en-GB" altLang="en-US" sz="2400" i="1" dirty="0" err="1">
                <a:solidFill>
                  <a:srgbClr val="FF0000"/>
                </a:solidFill>
                <a:latin typeface="Calibri" panose="020F0502020204030204" pitchFamily="34" charset="0"/>
                <a:cs typeface="Calibri" panose="020F0502020204030204" pitchFamily="34" charset="0"/>
              </a:rPr>
              <a:t>formateur</a:t>
            </a:r>
            <a:r>
              <a:rPr lang="en-GB" altLang="en-US" sz="2400" i="1" dirty="0">
                <a:solidFill>
                  <a:srgbClr val="FF0000"/>
                </a:solidFill>
                <a:latin typeface="Calibri" panose="020F0502020204030204" pitchFamily="34" charset="0"/>
                <a:cs typeface="Calibri" panose="020F0502020204030204" pitchFamily="34" charset="0"/>
              </a:rPr>
              <a:t>)</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C62953DB-DB4A-C56B-2C5B-E963AAE0656B}"/>
              </a:ext>
            </a:extLst>
          </p:cNvPr>
          <p:cNvSpPr txBox="1">
            <a:spLocks/>
          </p:cNvSpPr>
          <p:nvPr/>
        </p:nvSpPr>
        <p:spPr bwMode="auto">
          <a:xfrm>
            <a:off x="515939" y="1447800"/>
            <a:ext cx="10764638" cy="5149850"/>
          </a:xfrm>
          <a:prstGeom prst="rect">
            <a:avLst/>
          </a:prstGeom>
          <a:noFill/>
        </p:spPr>
        <p:txBody>
          <a:bodyPr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fr-FR" altLang="en-US" sz="2800" kern="0" dirty="0">
                <a:latin typeface="Calibri" panose="020F0502020204030204" pitchFamily="34" charset="0"/>
                <a:cs typeface="Calibri" panose="020F0502020204030204" pitchFamily="34" charset="0"/>
              </a:rPr>
              <a:t>Familiarisez-vous avec le contenu de tous les modules.</a:t>
            </a:r>
          </a:p>
          <a:p>
            <a:pPr eaLnBrk="1" hangingPunct="1">
              <a:defRPr/>
            </a:pPr>
            <a:r>
              <a:rPr lang="fr-FR" altLang="en-US" sz="2800" kern="0" dirty="0">
                <a:latin typeface="Calibri" panose="020F0502020204030204" pitchFamily="34" charset="0"/>
                <a:cs typeface="Calibri" panose="020F0502020204030204" pitchFamily="34" charset="0"/>
              </a:rPr>
              <a:t>Déléguez les modules techniques si ce n'est pas votre spécialité, par exemple la gestion clinique des EI peut être déléguée à un médecin, les définitions clés à un spécialiste de la structure nationale de pharmacovigilance.</a:t>
            </a:r>
          </a:p>
          <a:p>
            <a:pPr eaLnBrk="1" hangingPunct="1">
              <a:defRPr/>
            </a:pPr>
            <a:r>
              <a:rPr lang="fr-FR" altLang="en-US" sz="2800" kern="0" dirty="0">
                <a:latin typeface="Calibri" panose="020F0502020204030204" pitchFamily="34" charset="0"/>
                <a:cs typeface="Calibri" panose="020F0502020204030204" pitchFamily="34" charset="0"/>
              </a:rPr>
              <a:t>Choisissez des exemples courants dans votre contexte, par exemple il est préférable d'utiliser des scénarios de cas de tuberculose avec co-infection par le VIH si vous travaillez en Afrique centrale.</a:t>
            </a:r>
          </a:p>
          <a:p>
            <a:pPr eaLnBrk="1" hangingPunct="1">
              <a:defRPr/>
            </a:pPr>
            <a:r>
              <a:rPr lang="fr-FR" altLang="en-US" sz="2800" kern="0" dirty="0">
                <a:latin typeface="Calibri" panose="020F0502020204030204" pitchFamily="34" charset="0"/>
                <a:cs typeface="Calibri" panose="020F0502020204030204" pitchFamily="34" charset="0"/>
              </a:rPr>
              <a:t>Laissez de la place pour les questions et les discussions.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30A0C51-C63D-7F98-5F88-FD343842B130}"/>
              </a:ext>
            </a:extLst>
          </p:cNvPr>
          <p:cNvSpPr>
            <a:spLocks noGrp="1"/>
          </p:cNvSpPr>
          <p:nvPr>
            <p:ph type="title" idx="4294967295"/>
          </p:nvPr>
        </p:nvSpPr>
        <p:spPr bwMode="auto">
          <a:xfrm>
            <a:off x="1524000" y="7937"/>
            <a:ext cx="9144000" cy="1368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Calibri" panose="020F0502020204030204" pitchFamily="34" charset="0"/>
                <a:cs typeface="Calibri" panose="020F0502020204030204" pitchFamily="34" charset="0"/>
              </a:rPr>
              <a:t>Installations (1)</a:t>
            </a:r>
            <a:br>
              <a:rPr lang="en-GB" altLang="en-US" b="1" dirty="0">
                <a:latin typeface="Calibri" panose="020F0502020204030204" pitchFamily="34" charset="0"/>
                <a:cs typeface="Calibri" panose="020F0502020204030204" pitchFamily="34" charset="0"/>
              </a:rPr>
            </a:br>
            <a:r>
              <a:rPr lang="en-GB" altLang="en-US" sz="2400" i="1" dirty="0" err="1">
                <a:solidFill>
                  <a:srgbClr val="FF0000"/>
                </a:solidFill>
                <a:latin typeface="Calibri" panose="020F0502020204030204" pitchFamily="34" charset="0"/>
                <a:cs typeface="Calibri" panose="020F0502020204030204" pitchFamily="34" charset="0"/>
              </a:rPr>
              <a:t>environnement</a:t>
            </a:r>
            <a:r>
              <a:rPr lang="en-GB" altLang="en-US" sz="2400" i="1" dirty="0">
                <a:solidFill>
                  <a:srgbClr val="FF0000"/>
                </a:solidFill>
                <a:latin typeface="Calibri" panose="020F0502020204030204" pitchFamily="34" charset="0"/>
                <a:cs typeface="Calibri" panose="020F0502020204030204" pitchFamily="34" charset="0"/>
              </a:rPr>
              <a:t> </a:t>
            </a:r>
            <a:r>
              <a:rPr lang="en-GB" altLang="en-US" sz="2400" i="1" dirty="0" err="1">
                <a:solidFill>
                  <a:srgbClr val="FF0000"/>
                </a:solidFill>
                <a:latin typeface="Calibri" panose="020F0502020204030204" pitchFamily="34" charset="0"/>
                <a:cs typeface="Calibri" panose="020F0502020204030204" pitchFamily="34" charset="0"/>
              </a:rPr>
              <a:t>propice</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13315" name="Content Placeholder 2">
            <a:extLst>
              <a:ext uri="{FF2B5EF4-FFF2-40B4-BE49-F238E27FC236}">
                <a16:creationId xmlns:a16="http://schemas.microsoft.com/office/drawing/2014/main" id="{9EB52865-C17E-D38E-425B-07CF5BEA7C9F}"/>
              </a:ext>
            </a:extLst>
          </p:cNvPr>
          <p:cNvSpPr>
            <a:spLocks noGrp="1"/>
          </p:cNvSpPr>
          <p:nvPr>
            <p:ph idx="4294967295"/>
          </p:nvPr>
        </p:nvSpPr>
        <p:spPr bwMode="auto">
          <a:xfrm>
            <a:off x="551384" y="1372159"/>
            <a:ext cx="11089232" cy="4537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sz="2800" dirty="0">
                <a:latin typeface="Calibri" panose="020F0502020204030204" pitchFamily="34" charset="0"/>
                <a:cs typeface="Calibri" panose="020F0502020204030204" pitchFamily="34" charset="0"/>
              </a:rPr>
              <a:t>Afin d'entreprendre l'évaluation de la causalité et la détection des signaux, l'environnement - (emplacement, équipement, consommables, infrastructure, etc. -&gt; doit être propice à la réalisation par le personnel des tests requis (tests cliniques et spéciaux) chez les patients cibles et à la communication des données correspondantes de manière appropriée.</a:t>
            </a:r>
          </a:p>
          <a:p>
            <a:pPr eaLnBrk="1" hangingPunct="1"/>
            <a:r>
              <a:rPr lang="fr-FR" altLang="en-US" sz="2800" dirty="0">
                <a:latin typeface="Calibri" panose="020F0502020204030204" pitchFamily="34" charset="0"/>
                <a:cs typeface="Calibri" panose="020F0502020204030204" pitchFamily="34" charset="0"/>
              </a:rPr>
              <a:t>Si le personnel est formé à l'évaluation de la causalité, il doit pouvoir accéder à des moyens de diagnostic spéciaux (par exemple, disposer d'ECG et calculer l'intervalle QT corrigé).</a:t>
            </a:r>
          </a:p>
          <a:p>
            <a:pPr eaLnBrk="1" hangingPunct="1"/>
            <a:r>
              <a:rPr lang="fr-FR" altLang="en-US" sz="2800" dirty="0">
                <a:latin typeface="Calibri" panose="020F0502020204030204" pitchFamily="34" charset="0"/>
                <a:cs typeface="Calibri" panose="020F0502020204030204" pitchFamily="34" charset="0"/>
              </a:rPr>
              <a:t>Au-delà de la première formation, le personnel doit bénéficier d'un encadrement et avoir accès à l'avis d'un spécialiste pour résoudre les difficultés qu'il pourrait rencontrer.</a:t>
            </a:r>
          </a:p>
        </p:txBody>
      </p:sp>
    </p:spTree>
  </p:cSld>
  <p:clrMapOvr>
    <a:masterClrMapping/>
  </p:clrMapOvr>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1133</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1_Modèle par défaut</vt:lpstr>
      <vt:lpstr>PowerPoint Presentation</vt:lpstr>
      <vt:lpstr>PowerPoint Presentation</vt:lpstr>
      <vt:lpstr>PowerPoint Presentation</vt:lpstr>
      <vt:lpstr>Objectif d'apprentissage A l'issue de cette présentation, le participant est censé...</vt:lpstr>
      <vt:lpstr>PowerPoint Presentation</vt:lpstr>
      <vt:lpstr>Introduction</vt:lpstr>
      <vt:lpstr>Développement des ressources humaines (1) formation du personnel</vt:lpstr>
      <vt:lpstr>Développement des ressources humaines (2) formation du personnel (formateur)</vt:lpstr>
      <vt:lpstr>Installations (1) environnement propice</vt:lpstr>
      <vt:lpstr>Installations (2) aide à la détection des signaux</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dc:creator>
  <cp:lastModifiedBy>Bassirou soul</cp:lastModifiedBy>
  <cp:revision>881</cp:revision>
  <cp:lastPrinted>2015-08-06T08:53:30Z</cp:lastPrinted>
  <dcterms:created xsi:type="dcterms:W3CDTF">2009-05-24T17:19:01Z</dcterms:created>
  <dcterms:modified xsi:type="dcterms:W3CDTF">2023-05-19T08:43:08Z</dcterms:modified>
</cp:coreProperties>
</file>