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584" r:id="rId2"/>
    <p:sldId id="564" r:id="rId3"/>
    <p:sldId id="568" r:id="rId4"/>
    <p:sldId id="268" r:id="rId5"/>
    <p:sldId id="258" r:id="rId6"/>
    <p:sldId id="259" r:id="rId7"/>
    <p:sldId id="261" r:id="rId8"/>
    <p:sldId id="262" r:id="rId9"/>
    <p:sldId id="263" r:id="rId10"/>
    <p:sldId id="551" r:id="rId11"/>
    <p:sldId id="264" r:id="rId12"/>
    <p:sldId id="585" r:id="rId13"/>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autoAdjust="0"/>
  </p:normalViewPr>
  <p:slideViewPr>
    <p:cSldViewPr>
      <p:cViewPr varScale="1">
        <p:scale>
          <a:sx n="119" d="100"/>
          <a:sy n="119" d="100"/>
        </p:scale>
        <p:origin x="76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A5A39-5E9C-A63A-6383-D5CB85F9FED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2D29DBB6-C8F1-0645-6F74-F4FB31F0FFE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449F63E2-1CEE-B84A-B7A4-EA71E7C8DE2C}" type="datetimeFigureOut">
              <a:rPr lang="en-GB"/>
              <a:pPr>
                <a:defRPr/>
              </a:pPr>
              <a:t>22/05/2023</a:t>
            </a:fld>
            <a:endParaRPr lang="en-GB"/>
          </a:p>
        </p:txBody>
      </p:sp>
      <p:sp>
        <p:nvSpPr>
          <p:cNvPr id="4" name="Slide Image Placeholder 3">
            <a:extLst>
              <a:ext uri="{FF2B5EF4-FFF2-40B4-BE49-F238E27FC236}">
                <a16:creationId xmlns:a16="http://schemas.microsoft.com/office/drawing/2014/main" id="{6C3A5EE2-F608-378F-D3CC-8DC462D3FE5C}"/>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0BE7512-312E-D864-A070-3B18BCA55E5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D6A61A9-DFA3-A025-5B73-B6074A0835C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EC6739F0-8132-4DDF-D9A9-FF0FD9FE7B1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6544D83-6CE6-1641-A0E1-91D890EF32A8}" type="slidenum">
              <a:rPr lang="en-GB" altLang="fr-FR"/>
              <a:pPr>
                <a:defRPr/>
              </a:pPr>
              <a:t>‹#›</a:t>
            </a:fld>
            <a:endParaRPr lang="en-GB"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CD1B9BB-8C7A-12FA-0BE0-6EFD9BB1CE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9AA331A-C831-43E2-A77E-1A6EA33B51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220" name="Slide Number Placeholder 3">
            <a:extLst>
              <a:ext uri="{FF2B5EF4-FFF2-40B4-BE49-F238E27FC236}">
                <a16:creationId xmlns:a16="http://schemas.microsoft.com/office/drawing/2014/main" id="{AA269B02-6428-0756-D7A2-0579BE5A81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F2BD47-CE48-904C-9C0C-2915ABF9595C}" type="slidenum">
              <a:rPr lang="en-GB" altLang="en-US" smtClean="0"/>
              <a:pPr>
                <a:spcBef>
                  <a:spcPct val="0"/>
                </a:spcBef>
              </a:pPr>
              <a:t>7</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79E0259-2C8A-6303-E618-CE1229906A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EB640A2-1B32-51F2-EF60-5B8A90A00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dirty="0"/>
              <a:t>En général, les médecins spécialistes de la tuberculose envoient leurs formulaires par courrier électronique à un destinataire désigné dans le cadre de la coordination d'un système de gestion des maladies infectieuses. Des gestionnaires de données peuvent être impliqués pour saisir régulièrement les informations des formulaires dans le système électronique.</a:t>
            </a:r>
          </a:p>
        </p:txBody>
      </p:sp>
      <p:sp>
        <p:nvSpPr>
          <p:cNvPr id="11268" name="Slide Number Placeholder 3">
            <a:extLst>
              <a:ext uri="{FF2B5EF4-FFF2-40B4-BE49-F238E27FC236}">
                <a16:creationId xmlns:a16="http://schemas.microsoft.com/office/drawing/2014/main" id="{9700B535-0F90-0EB1-0107-61CAE916D3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F82D72-FE7F-0444-B52D-E409390A8C1A}" type="slidenum">
              <a:rPr lang="en-GB" altLang="en-US" smtClean="0"/>
              <a:pPr>
                <a:spcBef>
                  <a:spcPct val="0"/>
                </a:spcBef>
              </a:pPr>
              <a:t>8</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0E1C678E-C53E-56A8-A493-E11B2950CA0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fr-FR"/>
              <a:t>Workshop for 18 high-priority countries of the WHO European Region on recording and reporting of drug resistant tuberculosis</a:t>
            </a:r>
          </a:p>
        </p:txBody>
      </p:sp>
      <p:sp>
        <p:nvSpPr>
          <p:cNvPr id="23555" name="Rectangle 7">
            <a:extLst>
              <a:ext uri="{FF2B5EF4-FFF2-40B4-BE49-F238E27FC236}">
                <a16:creationId xmlns:a16="http://schemas.microsoft.com/office/drawing/2014/main" id="{16AD8DAC-88F0-C356-2EB2-E43243793F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19C2F6-75B8-4C4A-B606-1A340F90C861}" type="slidenum">
              <a:rPr lang="en-US" altLang="fr-FR" smtClean="0"/>
              <a:pPr>
                <a:spcBef>
                  <a:spcPct val="0"/>
                </a:spcBef>
              </a:pPr>
              <a:t>10</a:t>
            </a:fld>
            <a:endParaRPr lang="en-US" altLang="fr-FR"/>
          </a:p>
        </p:txBody>
      </p:sp>
      <p:sp>
        <p:nvSpPr>
          <p:cNvPr id="23556" name="Rectangle 2">
            <a:extLst>
              <a:ext uri="{FF2B5EF4-FFF2-40B4-BE49-F238E27FC236}">
                <a16:creationId xmlns:a16="http://schemas.microsoft.com/office/drawing/2014/main" id="{B4B506E4-3000-7A9E-B99C-C94547379E5F}"/>
              </a:ext>
            </a:extLst>
          </p:cNvPr>
          <p:cNvSpPr>
            <a:spLocks noGrp="1" noRot="1" noChangeAspect="1" noChangeArrowheads="1" noTextEdit="1"/>
          </p:cNvSpPr>
          <p:nvPr>
            <p:ph type="sldImg"/>
          </p:nvPr>
        </p:nvSpPr>
        <p:spPr>
          <a:xfrm>
            <a:off x="2752725" y="531813"/>
            <a:ext cx="4732338" cy="2662237"/>
          </a:xfrm>
          <a:ln/>
        </p:spPr>
      </p:sp>
      <p:sp>
        <p:nvSpPr>
          <p:cNvPr id="23557" name="Rectangle 3">
            <a:extLst>
              <a:ext uri="{FF2B5EF4-FFF2-40B4-BE49-F238E27FC236}">
                <a16:creationId xmlns:a16="http://schemas.microsoft.com/office/drawing/2014/main" id="{6971E4AF-41CB-9901-A086-0E5BBE824D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47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14367C-C60E-38B3-93B6-4A7A3D241C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4" name="Picture 10">
            <a:extLst>
              <a:ext uri="{FF2B5EF4-FFF2-40B4-BE49-F238E27FC236}">
                <a16:creationId xmlns:a16="http://schemas.microsoft.com/office/drawing/2014/main" id="{F7F4BA75-C452-DAAA-349F-E1D8CCF9FA17}"/>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025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pps.who.int/iris/bitstream/handle/10665/259832/9789241513456eng.pdf?sequence=1&amp;isAllowed=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14080" y="1484784"/>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altLang="en-US" sz="4000" b="1" kern="0" dirty="0">
                <a:latin typeface="Calibri" panose="020F0502020204030204" pitchFamily="34" charset="0"/>
                <a:cs typeface="Calibri" panose="020F0502020204030204" pitchFamily="34" charset="0"/>
              </a:rPr>
              <a:t>Supports de formation sur la surveillance active et la gestion des évènements indésirables des médicaments antituberculeux (</a:t>
            </a:r>
            <a:r>
              <a:rPr lang="fr-FR" altLang="en-US" sz="4000" b="1" kern="0" dirty="0" err="1">
                <a:latin typeface="Calibri" panose="020F0502020204030204" pitchFamily="34" charset="0"/>
                <a:cs typeface="Calibri" panose="020F0502020204030204" pitchFamily="34" charset="0"/>
              </a:rPr>
              <a:t>aDSM</a:t>
            </a:r>
            <a:r>
              <a:rPr lang="fr-FR" altLang="en-US" sz="4000" b="1" kern="0" dirty="0">
                <a:latin typeface="Calibri" panose="020F0502020204030204" pitchFamily="34" charset="0"/>
                <a:cs typeface="Calibri" panose="020F0502020204030204" pitchFamily="34" charset="0"/>
              </a:rPr>
              <a:t>)</a:t>
            </a:r>
          </a:p>
          <a:p>
            <a:r>
              <a:rPr lang="fr-FR" altLang="en-US" sz="4000" kern="0" dirty="0">
                <a:latin typeface="Calibri" panose="020F0502020204030204" pitchFamily="34" charset="0"/>
                <a:cs typeface="Calibri" panose="020F0502020204030204" pitchFamily="34" charset="0"/>
              </a:rPr>
              <a:t>2023</a:t>
            </a:r>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323949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D828C566-E1B6-A7DB-4494-E2A952F65F27}"/>
              </a:ext>
            </a:extLst>
          </p:cNvPr>
          <p:cNvSpPr>
            <a:spLocks noChangeArrowheads="1"/>
          </p:cNvSpPr>
          <p:nvPr/>
        </p:nvSpPr>
        <p:spPr bwMode="auto">
          <a:xfrm>
            <a:off x="-23813" y="885825"/>
            <a:ext cx="3359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latin typeface="Calibri" panose="020F0502020204030204" pitchFamily="34" charset="0"/>
                <a:cs typeface="Calibri" panose="020F0502020204030204" pitchFamily="34" charset="0"/>
              </a:rPr>
              <a:t>WHO/HTM/TB/2011.22</a:t>
            </a:r>
          </a:p>
        </p:txBody>
      </p:sp>
      <p:sp>
        <p:nvSpPr>
          <p:cNvPr id="4" name="Rectangle 3">
            <a:extLst>
              <a:ext uri="{FF2B5EF4-FFF2-40B4-BE49-F238E27FC236}">
                <a16:creationId xmlns:a16="http://schemas.microsoft.com/office/drawing/2014/main" id="{86312268-7F76-15FB-FAB7-1572B9093C82}"/>
              </a:ext>
            </a:extLst>
          </p:cNvPr>
          <p:cNvSpPr/>
          <p:nvPr/>
        </p:nvSpPr>
        <p:spPr>
          <a:xfrm>
            <a:off x="1763713" y="5903913"/>
            <a:ext cx="3097212" cy="738187"/>
          </a:xfrm>
          <a:prstGeom prst="rect">
            <a:avLst/>
          </a:prstGeom>
        </p:spPr>
        <p:txBody>
          <a:bodyPr>
            <a:spAutoFit/>
          </a:bodyPr>
          <a:lstStyle/>
          <a:p>
            <a:pPr eaLnBrk="1" hangingPunct="1">
              <a:defRPr/>
            </a:pPr>
            <a:r>
              <a:rPr lang="en-GB" sz="1400" dirty="0">
                <a:latin typeface="+mn-lt"/>
                <a:hlinkClick r:id="rId3"/>
              </a:rPr>
              <a:t>https://apps.who.int/iris/bitstream/handle/10665/259832/9789241513456eng.pdf?sequence=1&amp;isAllowed=y</a:t>
            </a:r>
            <a:r>
              <a:rPr lang="en-GB" sz="1400" dirty="0">
                <a:latin typeface="+mn-lt"/>
              </a:rPr>
              <a:t> </a:t>
            </a:r>
          </a:p>
        </p:txBody>
      </p:sp>
      <p:pic>
        <p:nvPicPr>
          <p:cNvPr id="22533" name="Picture 2">
            <a:extLst>
              <a:ext uri="{FF2B5EF4-FFF2-40B4-BE49-F238E27FC236}">
                <a16:creationId xmlns:a16="http://schemas.microsoft.com/office/drawing/2014/main" id="{8E20D331-63ED-1881-B13E-DC02A01B3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3049588"/>
            <a:ext cx="1982788"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a:extLst>
              <a:ext uri="{FF2B5EF4-FFF2-40B4-BE49-F238E27FC236}">
                <a16:creationId xmlns:a16="http://schemas.microsoft.com/office/drawing/2014/main" id="{DF731CB0-8AE8-F522-6709-A38F64D33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347788"/>
            <a:ext cx="1978025" cy="2519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B224B390-B6C5-D209-2D93-32F9576B4526}"/>
              </a:ext>
            </a:extLst>
          </p:cNvPr>
          <p:cNvSpPr/>
          <p:nvPr/>
        </p:nvSpPr>
        <p:spPr>
          <a:xfrm>
            <a:off x="238125" y="3987800"/>
            <a:ext cx="1978025" cy="739775"/>
          </a:xfrm>
          <a:prstGeom prst="rect">
            <a:avLst/>
          </a:prstGeom>
        </p:spPr>
        <p:txBody>
          <a:bodyPr>
            <a:spAutoFit/>
          </a:bodyPr>
          <a:lstStyle/>
          <a:p>
            <a:pPr algn="ctr" eaLnBrk="1" hangingPunct="1">
              <a:defRPr/>
            </a:pPr>
            <a:r>
              <a:rPr lang="en-GB" sz="1400" dirty="0">
                <a:latin typeface="+mn-lt"/>
                <a:cs typeface="Arial" charset="0"/>
              </a:rPr>
              <a:t>whqlibdoc.who.int/publications/2012/9789241564465_eng.pdf</a:t>
            </a:r>
          </a:p>
        </p:txBody>
      </p:sp>
      <p:sp>
        <p:nvSpPr>
          <p:cNvPr id="2" name="Title 1">
            <a:extLst>
              <a:ext uri="{FF2B5EF4-FFF2-40B4-BE49-F238E27FC236}">
                <a16:creationId xmlns:a16="http://schemas.microsoft.com/office/drawing/2014/main" id="{A719F379-5CD6-F7E4-D51B-767CCFC49CC1}"/>
              </a:ext>
            </a:extLst>
          </p:cNvPr>
          <p:cNvSpPr txBox="1">
            <a:spLocks/>
          </p:cNvSpPr>
          <p:nvPr/>
        </p:nvSpPr>
        <p:spPr bwMode="auto">
          <a:xfrm>
            <a:off x="1981200" y="0"/>
            <a:ext cx="9371384" cy="11430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altLang="en-US" b="1" dirty="0">
                <a:solidFill>
                  <a:schemeClr val="tx1"/>
                </a:solidFill>
                <a:latin typeface="Calibri" panose="020F0502020204030204" pitchFamily="34" charset="0"/>
                <a:cs typeface="Calibri" panose="020F0502020204030204" pitchFamily="34" charset="0"/>
              </a:rPr>
              <a:t>Systèmes de données électroniques</a:t>
            </a:r>
            <a:endParaRPr lang="en-GB" altLang="en-US" b="1" kern="0" dirty="0">
              <a:solidFill>
                <a:schemeClr val="tx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B598E63C-2E29-8797-6900-8428D0004804}"/>
              </a:ext>
            </a:extLst>
          </p:cNvPr>
          <p:cNvSpPr>
            <a:spLocks noChangeArrowheads="1"/>
          </p:cNvSpPr>
          <p:nvPr/>
        </p:nvSpPr>
        <p:spPr bwMode="auto">
          <a:xfrm>
            <a:off x="4705943" y="830317"/>
            <a:ext cx="718164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2400" dirty="0">
                <a:latin typeface="Calibri" panose="020F0502020204030204" pitchFamily="34" charset="0"/>
                <a:cs typeface="Arial" panose="020B0604020202020204" pitchFamily="34" charset="0"/>
              </a:rPr>
              <a:t>L'adoption de l'enregistrement et du rapport électroniques ne se limite pas au choix d'un logiciel : il s'agit aussi de changer la façon dont les gens travaillent. Ce n'est pas une tâche simple. </a:t>
            </a:r>
          </a:p>
          <a:p>
            <a:pPr eaLnBrk="1" hangingPunct="1"/>
            <a:endParaRPr lang="fr-FR" altLang="en-US" sz="2400" dirty="0">
              <a:latin typeface="Calibri" panose="020F0502020204030204" pitchFamily="34" charset="0"/>
              <a:cs typeface="Arial" panose="020B0604020202020204" pitchFamily="34" charset="0"/>
            </a:endParaRPr>
          </a:p>
          <a:p>
            <a:pPr eaLnBrk="1" hangingPunct="1"/>
            <a:r>
              <a:rPr lang="fr-FR" altLang="en-US" sz="2400" dirty="0">
                <a:latin typeface="Calibri" panose="020F0502020204030204" pitchFamily="34" charset="0"/>
                <a:cs typeface="Arial" panose="020B0604020202020204" pitchFamily="34" charset="0"/>
              </a:rPr>
              <a:t>Ce document indique les questions clés à prendre en considération et illustre ce que les questions, les options et les recommandations signifient en pratique en s'appuyant sur des exemples d'expériences récentes dans divers pays. Il est utile à ceux qui prévoient d'introduire des systèmes électroniques d'enregistrement et de notification pour les soins et le contrôle de la tuberculose, ou d'améliorer les systèmes existants.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FDD5FC-55D5-AD29-C267-E7CB4929777E}"/>
              </a:ext>
            </a:extLst>
          </p:cNvPr>
          <p:cNvSpPr>
            <a:spLocks noGrp="1"/>
          </p:cNvSpPr>
          <p:nvPr>
            <p:ph type="title" idx="4294967295"/>
          </p:nvPr>
        </p:nvSpPr>
        <p:spPr bwMode="auto">
          <a:xfrm>
            <a:off x="1981200" y="202892"/>
            <a:ext cx="8229600"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Conclusions</a:t>
            </a:r>
          </a:p>
        </p:txBody>
      </p:sp>
      <p:sp>
        <p:nvSpPr>
          <p:cNvPr id="15363" name="Content Placeholder 2">
            <a:extLst>
              <a:ext uri="{FF2B5EF4-FFF2-40B4-BE49-F238E27FC236}">
                <a16:creationId xmlns:a16="http://schemas.microsoft.com/office/drawing/2014/main" id="{9B9D66EA-AB08-FA4E-51EB-37DE5F7EB44A}"/>
              </a:ext>
            </a:extLst>
          </p:cNvPr>
          <p:cNvSpPr>
            <a:spLocks noGrp="1"/>
          </p:cNvSpPr>
          <p:nvPr>
            <p:ph idx="4294967295"/>
          </p:nvPr>
        </p:nvSpPr>
        <p:spPr bwMode="auto">
          <a:xfrm>
            <a:off x="731404" y="1340768"/>
            <a:ext cx="10729192" cy="43931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sz="2800" dirty="0"/>
              <a:t>La consolidation électronique des données </a:t>
            </a:r>
            <a:r>
              <a:rPr lang="fr-FR" altLang="en-US" sz="2800" dirty="0" err="1"/>
              <a:t>aDSM</a:t>
            </a:r>
            <a:r>
              <a:rPr lang="fr-FR" altLang="en-US" sz="2800" dirty="0"/>
              <a:t> est essentielle pour atteindre un stade où des analyses et des rapports communs sont possibles</a:t>
            </a:r>
          </a:p>
          <a:p>
            <a:pPr eaLnBrk="1" hangingPunct="1"/>
            <a:r>
              <a:rPr lang="fr-FR" altLang="en-US" sz="2800" dirty="0"/>
              <a:t>Ce processus peut prendre du temps et nécessiter un appui technique de la part des partenaires.  Il est recommandé d'adopter une approche progressive et collaborative</a:t>
            </a:r>
          </a:p>
          <a:p>
            <a:pPr eaLnBrk="1" hangingPunct="1"/>
            <a:r>
              <a:rPr lang="fr-FR" altLang="en-US" sz="2800" dirty="0"/>
              <a:t>S'appuyer sur les systèmes existants et collaborer avec les partenaires locaux</a:t>
            </a:r>
          </a:p>
          <a:p>
            <a:pPr lvl="1" eaLnBrk="1" hangingPunct="1"/>
            <a:r>
              <a:rPr lang="fr-FR" altLang="en-US" sz="2400" dirty="0"/>
              <a:t>notamment les autorités nationales de pharmacovigilance est essentielle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err="1">
                <a:solidFill>
                  <a:schemeClr val="tx1"/>
                </a:solidFill>
                <a:latin typeface="Calibri" panose="020F0502020204030204" pitchFamily="34" charset="0"/>
                <a:cs typeface="Calibri" panose="020F0502020204030204" pitchFamily="34" charset="0"/>
              </a:rPr>
              <a:t>Remerciements</a:t>
            </a:r>
            <a:endParaRPr lang="en-US" altLang="en-US" sz="4000" b="1" kern="0" dirty="0">
              <a:solidFill>
                <a:schemeClr val="tx1"/>
              </a:solidFill>
              <a:latin typeface="Calibri" panose="020F0502020204030204" pitchFamily="34" charset="0"/>
              <a:cs typeface="Calibri" panose="020F0502020204030204" pitchFamily="34" charset="0"/>
            </a:endParaRP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développement du matériel de formation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été financé par TDR dans le cadre du Partenariat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ADP ( Access </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Delivery Partnership= accès et la prestation de services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un financement du gouvernement japonais.</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 matériel de formation a été élaboré en 2016 par le groupe de travail de l'OMS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les partenaires techniques KNCV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Tuberculosis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Foundation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Management Sciences for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Health</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(SIAPS), MSF, WHO GTB, et TDR. </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matériel a été mis à jour en 2022-23 par Mahamadou Bassirou Souleymane (consultant TDR) avec Marie-Eve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Raguenaud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(TDR),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Branwen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 Hennig (TDR), et Corinne Merle (TDR), et revu par Linh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Nhat</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Nguyen (OMS/GTB),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Medea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Gegia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 et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Fuad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Mirzayev</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Nous remercions tous les membres du groupe de travail WARN/CARN-TB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qui ont contribué à l'élaboration des directives génériques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ainsi que le secrétariat, en particulier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119467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1797443" y="2132856"/>
            <a:ext cx="856895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2.1vii. </a:t>
            </a:r>
            <a:r>
              <a:rPr lang="fr-FR" altLang="en-US" sz="4000" b="1" kern="0" dirty="0">
                <a:latin typeface="Calibri" panose="020F0502020204030204" pitchFamily="34" charset="0"/>
                <a:cs typeface="Calibri" panose="020F0502020204030204" pitchFamily="34" charset="0"/>
              </a:rPr>
              <a:t>Consolider les données </a:t>
            </a:r>
            <a:r>
              <a:rPr lang="fr-FR" altLang="en-US" sz="4000" b="1" kern="0" dirty="0" err="1">
                <a:latin typeface="Calibri" panose="020F0502020204030204" pitchFamily="34" charset="0"/>
                <a:cs typeface="Calibri" panose="020F0502020204030204" pitchFamily="34" charset="0"/>
              </a:rPr>
              <a:t>aDSM</a:t>
            </a:r>
            <a:r>
              <a:rPr lang="fr-FR" altLang="en-US" sz="4000" b="1" kern="0" dirty="0">
                <a:latin typeface="Calibri" panose="020F0502020204030204" pitchFamily="34" charset="0"/>
                <a:cs typeface="Calibri" panose="020F0502020204030204" pitchFamily="34" charset="0"/>
              </a:rPr>
              <a:t> par voie électronique</a:t>
            </a:r>
            <a:endParaRPr lang="en-US" altLang="en-US" sz="40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73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DFFB3BF-C3F2-6A19-CDB2-39BD10263FF4}"/>
              </a:ext>
            </a:extLst>
          </p:cNvPr>
          <p:cNvSpPr txBox="1">
            <a:spLocks noChangeArrowheads="1"/>
          </p:cNvSpPr>
          <p:nvPr/>
        </p:nvSpPr>
        <p:spPr bwMode="auto">
          <a:xfrm>
            <a:off x="119336" y="44450"/>
            <a:ext cx="118093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a:solidFill>
                  <a:srgbClr val="161645"/>
                </a:solidFill>
                <a:latin typeface="Calibri" panose="020F0502020204030204" pitchFamily="34" charset="0"/>
                <a:cs typeface="Calibri" panose="020F0502020204030204" pitchFamily="34" charset="0"/>
              </a:rPr>
              <a:t>Principales étapes de la mise en œuvre de l'</a:t>
            </a:r>
            <a:r>
              <a:rPr lang="fr-FR" altLang="en-US" sz="4400" b="1" dirty="0" err="1">
                <a:solidFill>
                  <a:srgbClr val="161645"/>
                </a:solidFill>
                <a:latin typeface="Calibri" panose="020F0502020204030204" pitchFamily="34" charset="0"/>
                <a:cs typeface="Calibri" panose="020F0502020204030204" pitchFamily="34" charset="0"/>
              </a:rPr>
              <a:t>aDSM</a:t>
            </a:r>
            <a:endParaRPr lang="fr-FR" altLang="en-US" sz="4400" b="1" dirty="0">
              <a:solidFill>
                <a:srgbClr val="161645"/>
              </a:solidFill>
              <a:latin typeface="Calibri" panose="020F0502020204030204" pitchFamily="34" charset="0"/>
              <a:cs typeface="Calibri" panose="020F0502020204030204" pitchFamily="34" charset="0"/>
            </a:endParaRPr>
          </a:p>
        </p:txBody>
      </p:sp>
      <p:sp>
        <p:nvSpPr>
          <p:cNvPr id="6147" name="Rectangle 32">
            <a:extLst>
              <a:ext uri="{FF2B5EF4-FFF2-40B4-BE49-F238E27FC236}">
                <a16:creationId xmlns:a16="http://schemas.microsoft.com/office/drawing/2014/main" id="{FEBF1143-7AA9-49C5-5992-C5BA16A1F7D5}"/>
              </a:ext>
            </a:extLst>
          </p:cNvPr>
          <p:cNvSpPr>
            <a:spLocks noChangeArrowheads="1"/>
          </p:cNvSpPr>
          <p:nvPr/>
        </p:nvSpPr>
        <p:spPr bwMode="auto">
          <a:xfrm>
            <a:off x="1524000" y="25400"/>
            <a:ext cx="1841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2696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6148" name="Groupe 8">
            <a:extLst>
              <a:ext uri="{FF2B5EF4-FFF2-40B4-BE49-F238E27FC236}">
                <a16:creationId xmlns:a16="http://schemas.microsoft.com/office/drawing/2014/main" id="{51FC910B-C076-E20B-AD41-48E2EB677C0B}"/>
              </a:ext>
            </a:extLst>
          </p:cNvPr>
          <p:cNvGrpSpPr>
            <a:grpSpLocks/>
          </p:cNvGrpSpPr>
          <p:nvPr/>
        </p:nvGrpSpPr>
        <p:grpSpPr bwMode="auto">
          <a:xfrm>
            <a:off x="767408" y="855663"/>
            <a:ext cx="9756575" cy="5472261"/>
            <a:chOff x="0" y="0"/>
            <a:chExt cx="5074920" cy="3375660"/>
          </a:xfrm>
        </p:grpSpPr>
        <p:sp>
          <p:nvSpPr>
            <p:cNvPr id="6149" name="Zone de texte 2">
              <a:extLst>
                <a:ext uri="{FF2B5EF4-FFF2-40B4-BE49-F238E27FC236}">
                  <a16:creationId xmlns:a16="http://schemas.microsoft.com/office/drawing/2014/main" id="{90AC2B95-AEE3-AEB7-CA31-DEE1200723C0}"/>
                </a:ext>
              </a:extLst>
            </p:cNvPr>
            <p:cNvSpPr txBox="1">
              <a:spLocks noChangeArrowheads="1"/>
            </p:cNvSpPr>
            <p:nvPr/>
          </p:nvSpPr>
          <p:spPr bwMode="auto">
            <a:xfrm>
              <a:off x="0" y="0"/>
              <a:ext cx="5074920" cy="342900"/>
            </a:xfrm>
            <a:prstGeom prst="rect">
              <a:avLst/>
            </a:prstGeom>
            <a:no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spcAft>
                  <a:spcPts val="1000"/>
                </a:spcAft>
              </a:pPr>
              <a:r>
                <a:rPr lang="fr-FR" altLang="en-US" sz="2000" dirty="0">
                  <a:latin typeface="Calibri" panose="020F0502020204030204" pitchFamily="34" charset="0"/>
                  <a:ea typeface="SimSun" panose="02010600030101010101" pitchFamily="2" charset="-122"/>
                  <a:cs typeface="Times New Roman" panose="02020603050405020304" pitchFamily="18" charset="0"/>
                </a:rPr>
                <a:t>Créer un mécanisme national de coordination pour l’</a:t>
              </a:r>
              <a:r>
                <a:rPr lang="en-US" altLang="en-US" sz="2000" dirty="0" err="1">
                  <a:latin typeface="Calibri" panose="020F0502020204030204" pitchFamily="34" charset="0"/>
                  <a:ea typeface="SimSun" panose="02010600030101010101" pitchFamily="2" charset="-122"/>
                  <a:cs typeface="Times New Roman" panose="02020603050405020304" pitchFamily="18" charset="0"/>
                </a:rPr>
                <a:t>aDSM</a:t>
              </a:r>
              <a:endParaRPr lang="en-GB" altLang="en-US" sz="1600" dirty="0">
                <a:latin typeface="Calibri" panose="020F0502020204030204" pitchFamily="34" charset="0"/>
                <a:ea typeface="SimSun" panose="02010600030101010101" pitchFamily="2" charset="-122"/>
                <a:cs typeface="Times New Roman" panose="02020603050405020304" pitchFamily="18" charset="0"/>
              </a:endParaRPr>
            </a:p>
          </p:txBody>
        </p:sp>
        <p:sp>
          <p:nvSpPr>
            <p:cNvPr id="17414" name="Zone de texte 2">
              <a:extLst>
                <a:ext uri="{FF2B5EF4-FFF2-40B4-BE49-F238E27FC236}">
                  <a16:creationId xmlns:a16="http://schemas.microsoft.com/office/drawing/2014/main" id="{DA0779EF-4D54-0D30-B122-38B5473F0A13}"/>
                </a:ext>
              </a:extLst>
            </p:cNvPr>
            <p:cNvSpPr txBox="1">
              <a:spLocks noChangeArrowheads="1"/>
            </p:cNvSpPr>
            <p:nvPr/>
          </p:nvSpPr>
          <p:spPr bwMode="auto">
            <a:xfrm>
              <a:off x="0" y="419436"/>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dirty="0" err="1">
                  <a:latin typeface="Calibri" pitchFamily="34" charset="0"/>
                  <a:ea typeface="SimSun" pitchFamily="2" charset="-122"/>
                  <a:cs typeface="Times New Roman" pitchFamily="18" charset="0"/>
                </a:rPr>
                <a:t>Élaborer</a:t>
              </a:r>
              <a:r>
                <a:rPr lang="en-GB" altLang="en-US" sz="2000" dirty="0">
                  <a:latin typeface="Calibri" pitchFamily="34" charset="0"/>
                  <a:ea typeface="SimSun" pitchFamily="2" charset="-122"/>
                  <a:cs typeface="Times New Roman" pitchFamily="18" charset="0"/>
                </a:rPr>
                <a:t> un plan </a:t>
              </a:r>
              <a:r>
                <a:rPr lang="en-GB" altLang="en-US" sz="2000" dirty="0" err="1">
                  <a:latin typeface="Calibri" pitchFamily="34" charset="0"/>
                  <a:ea typeface="SimSun" pitchFamily="2" charset="-122"/>
                  <a:cs typeface="Times New Roman" pitchFamily="18" charset="0"/>
                </a:rPr>
                <a:t>d'aDSM</a:t>
              </a:r>
              <a:endParaRPr lang="en-GB" altLang="en-US" sz="2000" dirty="0">
                <a:latin typeface="Calibri" pitchFamily="34" charset="0"/>
                <a:ea typeface="SimSun" pitchFamily="2" charset="-122"/>
                <a:cs typeface="Times New Roman" pitchFamily="18" charset="0"/>
              </a:endParaRPr>
            </a:p>
          </p:txBody>
        </p:sp>
        <p:sp>
          <p:nvSpPr>
            <p:cNvPr id="17415" name="Zone de texte 2">
              <a:extLst>
                <a:ext uri="{FF2B5EF4-FFF2-40B4-BE49-F238E27FC236}">
                  <a16:creationId xmlns:a16="http://schemas.microsoft.com/office/drawing/2014/main" id="{DDA4ED22-B86C-159D-5F24-C6315738A3F8}"/>
                </a:ext>
              </a:extLst>
            </p:cNvPr>
            <p:cNvSpPr txBox="1">
              <a:spLocks noChangeArrowheads="1"/>
            </p:cNvSpPr>
            <p:nvPr/>
          </p:nvSpPr>
          <p:spPr bwMode="auto">
            <a:xfrm>
              <a:off x="0" y="861171"/>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latin typeface="Calibri" pitchFamily="34" charset="0"/>
                  <a:ea typeface="SimSun" pitchFamily="2" charset="-122"/>
                  <a:cs typeface="Times New Roman" pitchFamily="18" charset="0"/>
                </a:rPr>
                <a:t>Définir les rôles et les responsabilités en matière de gestion et de supervision</a:t>
              </a:r>
            </a:p>
          </p:txBody>
        </p:sp>
        <p:sp>
          <p:nvSpPr>
            <p:cNvPr id="17416" name="Zone de texte 2">
              <a:extLst>
                <a:ext uri="{FF2B5EF4-FFF2-40B4-BE49-F238E27FC236}">
                  <a16:creationId xmlns:a16="http://schemas.microsoft.com/office/drawing/2014/main" id="{FDC57428-928A-2DE4-CD4E-34EAD9EA841D}"/>
                </a:ext>
              </a:extLst>
            </p:cNvPr>
            <p:cNvSpPr txBox="1">
              <a:spLocks noChangeArrowheads="1"/>
            </p:cNvSpPr>
            <p:nvPr/>
          </p:nvSpPr>
          <p:spPr bwMode="auto">
            <a:xfrm>
              <a:off x="0" y="1302905"/>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latin typeface="Calibri" pitchFamily="34" charset="0"/>
                  <a:ea typeface="SimSun" pitchFamily="2" charset="-122"/>
                  <a:cs typeface="Times New Roman" pitchFamily="18" charset="0"/>
                </a:rPr>
                <a:t>Créer des outils standard de collecte de données</a:t>
              </a:r>
            </a:p>
          </p:txBody>
        </p:sp>
        <p:sp>
          <p:nvSpPr>
            <p:cNvPr id="17417" name="Zone de texte 2">
              <a:extLst>
                <a:ext uri="{FF2B5EF4-FFF2-40B4-BE49-F238E27FC236}">
                  <a16:creationId xmlns:a16="http://schemas.microsoft.com/office/drawing/2014/main" id="{B72DEEAE-B3F9-19D0-9A11-1355E7DCD97B}"/>
                </a:ext>
              </a:extLst>
            </p:cNvPr>
            <p:cNvSpPr txBox="1">
              <a:spLocks noChangeArrowheads="1"/>
            </p:cNvSpPr>
            <p:nvPr/>
          </p:nvSpPr>
          <p:spPr bwMode="auto">
            <a:xfrm>
              <a:off x="0" y="1729774"/>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Former le personnel à la collecte de données</a:t>
              </a:r>
            </a:p>
          </p:txBody>
        </p:sp>
        <p:sp>
          <p:nvSpPr>
            <p:cNvPr id="17418" name="Zone de texte 2">
              <a:extLst>
                <a:ext uri="{FF2B5EF4-FFF2-40B4-BE49-F238E27FC236}">
                  <a16:creationId xmlns:a16="http://schemas.microsoft.com/office/drawing/2014/main" id="{5A74F217-90A7-0AE3-8C62-3C81B9997487}"/>
                </a:ext>
              </a:extLst>
            </p:cNvPr>
            <p:cNvSpPr txBox="1">
              <a:spLocks noChangeArrowheads="1"/>
            </p:cNvSpPr>
            <p:nvPr/>
          </p:nvSpPr>
          <p:spPr bwMode="auto">
            <a:xfrm>
              <a:off x="0" y="2171508"/>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latin typeface="Calibri" pitchFamily="34" charset="0"/>
                  <a:ea typeface="SimSun" pitchFamily="2" charset="-122"/>
                  <a:cs typeface="Times New Roman" pitchFamily="18" charset="0"/>
                </a:rPr>
                <a:t>Définir la fréquence et le circuit  pour la collecte et la communication des données</a:t>
              </a:r>
            </a:p>
          </p:txBody>
        </p:sp>
        <p:sp>
          <p:nvSpPr>
            <p:cNvPr id="17419" name="Zone de texte 6">
              <a:extLst>
                <a:ext uri="{FF2B5EF4-FFF2-40B4-BE49-F238E27FC236}">
                  <a16:creationId xmlns:a16="http://schemas.microsoft.com/office/drawing/2014/main" id="{61751F2E-4F94-9572-76E7-107CF414A59F}"/>
                </a:ext>
              </a:extLst>
            </p:cNvPr>
            <p:cNvSpPr txBox="1">
              <a:spLocks noChangeArrowheads="1"/>
            </p:cNvSpPr>
            <p:nvPr/>
          </p:nvSpPr>
          <p:spPr bwMode="auto">
            <a:xfrm>
              <a:off x="0" y="2590944"/>
              <a:ext cx="5074920" cy="342982"/>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b="1" dirty="0">
                  <a:solidFill>
                    <a:srgbClr val="FF0000"/>
                  </a:solidFill>
                  <a:latin typeface="Calibri" pitchFamily="34" charset="0"/>
                  <a:ea typeface="SimSun" pitchFamily="2" charset="-122"/>
                  <a:cs typeface="Times New Roman" pitchFamily="18" charset="0"/>
                </a:rPr>
                <a:t>Consolider les données </a:t>
              </a:r>
              <a:r>
                <a:rPr lang="fr-FR" altLang="en-US" sz="2000" b="1" dirty="0" err="1">
                  <a:solidFill>
                    <a:srgbClr val="FF0000"/>
                  </a:solidFill>
                  <a:latin typeface="Calibri" pitchFamily="34" charset="0"/>
                  <a:ea typeface="SimSun" pitchFamily="2" charset="-122"/>
                  <a:cs typeface="Times New Roman" pitchFamily="18" charset="0"/>
                </a:rPr>
                <a:t>aDSM</a:t>
              </a:r>
              <a:r>
                <a:rPr lang="fr-FR" altLang="en-US" sz="2000" b="1" dirty="0">
                  <a:solidFill>
                    <a:srgbClr val="FF0000"/>
                  </a:solidFill>
                  <a:latin typeface="Calibri" pitchFamily="34" charset="0"/>
                  <a:ea typeface="SimSun" pitchFamily="2" charset="-122"/>
                  <a:cs typeface="Times New Roman" pitchFamily="18" charset="0"/>
                </a:rPr>
                <a:t> par voie électronique</a:t>
              </a:r>
            </a:p>
          </p:txBody>
        </p:sp>
        <p:sp>
          <p:nvSpPr>
            <p:cNvPr id="17420" name="Zone de texte 2">
              <a:extLst>
                <a:ext uri="{FF2B5EF4-FFF2-40B4-BE49-F238E27FC236}">
                  <a16:creationId xmlns:a16="http://schemas.microsoft.com/office/drawing/2014/main" id="{EF1C1EB6-A14D-175C-7DA3-06CD4D861DA4}"/>
                </a:ext>
              </a:extLst>
            </p:cNvPr>
            <p:cNvSpPr txBox="1">
              <a:spLocks noChangeArrowheads="1"/>
            </p:cNvSpPr>
            <p:nvPr/>
          </p:nvSpPr>
          <p:spPr bwMode="auto">
            <a:xfrm>
              <a:off x="0" y="3032678"/>
              <a:ext cx="5074920" cy="34298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fr-FR" altLang="en-US" sz="2000" dirty="0">
                  <a:solidFill>
                    <a:schemeClr val="tx1">
                      <a:lumMod val="95000"/>
                      <a:lumOff val="5000"/>
                    </a:schemeClr>
                  </a:solidFill>
                  <a:latin typeface="Calibri" pitchFamily="34" charset="0"/>
                  <a:ea typeface="SimSun" pitchFamily="2" charset="-122"/>
                  <a:cs typeface="Times New Roman" pitchFamily="18" charset="0"/>
                </a:rPr>
                <a:t>Développer les capacités de détection des signaux et d'évaluation de la causalité</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1FEE0BF-F5CD-6EEC-2DF6-6EE6BBF5AE88}"/>
              </a:ext>
            </a:extLst>
          </p:cNvPr>
          <p:cNvSpPr>
            <a:spLocks noGrp="1"/>
          </p:cNvSpPr>
          <p:nvPr>
            <p:ph type="title" idx="4294967295"/>
          </p:nvPr>
        </p:nvSpPr>
        <p:spPr>
          <a:xfrm>
            <a:off x="1524000" y="116632"/>
            <a:ext cx="9144000" cy="10772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GB" altLang="en-US" b="1" dirty="0">
                <a:solidFill>
                  <a:srgbClr val="000000"/>
                </a:solidFill>
                <a:latin typeface="Calibri" panose="020F0502020204030204" pitchFamily="34" charset="0"/>
                <a:ea typeface="+mn-ea"/>
                <a:cs typeface="Calibri" panose="020F0502020204030204" pitchFamily="34" charset="0"/>
              </a:rPr>
              <a:t>Objectif </a:t>
            </a:r>
            <a:r>
              <a:rPr lang="en-GB" altLang="en-US" b="1" dirty="0" err="1">
                <a:solidFill>
                  <a:srgbClr val="000000"/>
                </a:solidFill>
                <a:latin typeface="Calibri" panose="020F0502020204030204" pitchFamily="34" charset="0"/>
                <a:ea typeface="+mn-ea"/>
                <a:cs typeface="Calibri" panose="020F0502020204030204" pitchFamily="34" charset="0"/>
              </a:rPr>
              <a:t>d'apprentissage</a:t>
            </a:r>
            <a:br>
              <a:rPr lang="en-GB" altLang="en-US" b="1" dirty="0">
                <a:solidFill>
                  <a:srgbClr val="000000"/>
                </a:solidFill>
                <a:latin typeface="Calibri" panose="020F0502020204030204" pitchFamily="34" charset="0"/>
                <a:ea typeface="+mn-ea"/>
                <a:cs typeface="Calibri" panose="020F0502020204030204" pitchFamily="34" charset="0"/>
              </a:rPr>
            </a:br>
            <a:r>
              <a:rPr lang="fr-FR" sz="2000" i="1" dirty="0">
                <a:solidFill>
                  <a:srgbClr val="FF0000"/>
                </a:solidFill>
                <a:latin typeface="Calibri" panose="020F0502020204030204" pitchFamily="34" charset="0"/>
                <a:cs typeface="Calibri" panose="020F0502020204030204" pitchFamily="34" charset="0"/>
              </a:rPr>
              <a:t>A l'issue de cette présentation, le participant est censé ...</a:t>
            </a:r>
            <a:endParaRPr lang="en-GB" altLang="en-US" sz="2000" i="1" dirty="0">
              <a:solidFill>
                <a:srgbClr val="FF0000"/>
              </a:solidFill>
              <a:ea typeface="+mn-ea"/>
              <a:cs typeface="Calibri" panose="020F0502020204030204" pitchFamily="34" charset="0"/>
            </a:endParaRPr>
          </a:p>
        </p:txBody>
      </p:sp>
      <p:sp>
        <p:nvSpPr>
          <p:cNvPr id="5123" name="Content Placeholder 2">
            <a:extLst>
              <a:ext uri="{FF2B5EF4-FFF2-40B4-BE49-F238E27FC236}">
                <a16:creationId xmlns:a16="http://schemas.microsoft.com/office/drawing/2014/main" id="{F49A6D3C-ED90-E06A-0D12-48CDF9220A82}"/>
              </a:ext>
            </a:extLst>
          </p:cNvPr>
          <p:cNvSpPr>
            <a:spLocks noGrp="1"/>
          </p:cNvSpPr>
          <p:nvPr>
            <p:ph idx="4294967295"/>
          </p:nvPr>
        </p:nvSpPr>
        <p:spPr bwMode="auto">
          <a:xfrm>
            <a:off x="1246188" y="1989138"/>
            <a:ext cx="9242300" cy="3876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eaLnBrk="1" hangingPunct="1">
              <a:buNone/>
            </a:pPr>
            <a:r>
              <a:rPr lang="fr-FR" altLang="fr-FR" dirty="0"/>
              <a:t>Comprendre pourquoi et comment collecter, gérer et stocker les données </a:t>
            </a:r>
            <a:r>
              <a:rPr lang="fr-FR" altLang="fr-FR" dirty="0" err="1"/>
              <a:t>aDSM</a:t>
            </a:r>
            <a:r>
              <a:rPr lang="fr-FR" altLang="fr-FR" dirty="0"/>
              <a:t> dans un format électronique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0E97FE2-D070-CD75-7D67-B7F110E41205}"/>
              </a:ext>
            </a:extLst>
          </p:cNvPr>
          <p:cNvSpPr>
            <a:spLocks noGrp="1"/>
          </p:cNvSpPr>
          <p:nvPr>
            <p:ph type="title" idx="4294967295"/>
          </p:nvPr>
        </p:nvSpPr>
        <p:spPr bwMode="auto">
          <a:xfrm>
            <a:off x="1981200" y="60325"/>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r>
              <a:rPr lang="en-GB" altLang="en-US" b="1" dirty="0" err="1">
                <a:solidFill>
                  <a:srgbClr val="161645"/>
                </a:solidFill>
                <a:latin typeface="Calibri" panose="020F0502020204030204" pitchFamily="34" charset="0"/>
                <a:ea typeface="+mn-ea"/>
                <a:cs typeface="Calibri" panose="020F0502020204030204" pitchFamily="34" charset="0"/>
              </a:rPr>
              <a:t>Données</a:t>
            </a:r>
            <a:r>
              <a:rPr lang="en-GB" altLang="en-US" b="1" dirty="0">
                <a:solidFill>
                  <a:srgbClr val="161645"/>
                </a:solidFill>
                <a:latin typeface="Calibri" panose="020F0502020204030204" pitchFamily="34" charset="0"/>
                <a:ea typeface="+mn-ea"/>
                <a:cs typeface="Calibri" panose="020F0502020204030204" pitchFamily="34" charset="0"/>
              </a:rPr>
              <a:t> et </a:t>
            </a:r>
            <a:r>
              <a:rPr lang="en-GB" altLang="en-US" b="1" dirty="0" err="1">
                <a:solidFill>
                  <a:srgbClr val="161645"/>
                </a:solidFill>
                <a:latin typeface="Calibri" panose="020F0502020204030204" pitchFamily="34" charset="0"/>
                <a:ea typeface="+mn-ea"/>
                <a:cs typeface="Calibri" panose="020F0502020204030204" pitchFamily="34" charset="0"/>
              </a:rPr>
              <a:t>formulaires</a:t>
            </a:r>
            <a:r>
              <a:rPr lang="en-GB" altLang="en-US" b="1" dirty="0">
                <a:solidFill>
                  <a:srgbClr val="161645"/>
                </a:solidFill>
                <a:latin typeface="Calibri" panose="020F0502020204030204" pitchFamily="34" charset="0"/>
                <a:ea typeface="+mn-ea"/>
                <a:cs typeface="Calibri" panose="020F0502020204030204" pitchFamily="34" charset="0"/>
              </a:rPr>
              <a:t> </a:t>
            </a:r>
            <a:r>
              <a:rPr lang="en-GB" altLang="en-US" b="1" dirty="0" err="1">
                <a:solidFill>
                  <a:srgbClr val="161645"/>
                </a:solidFill>
                <a:latin typeface="Calibri" panose="020F0502020204030204" pitchFamily="34" charset="0"/>
                <a:ea typeface="+mn-ea"/>
                <a:cs typeface="Calibri" panose="020F0502020204030204" pitchFamily="34" charset="0"/>
              </a:rPr>
              <a:t>aDSM</a:t>
            </a:r>
            <a:endParaRPr lang="en-GB" altLang="en-US" b="1" dirty="0">
              <a:solidFill>
                <a:srgbClr val="161645"/>
              </a:solidFill>
              <a:latin typeface="Calibri" panose="020F0502020204030204" pitchFamily="34" charset="0"/>
              <a:ea typeface="+mn-ea"/>
              <a:cs typeface="Calibri" panose="020F0502020204030204" pitchFamily="34" charset="0"/>
            </a:endParaRPr>
          </a:p>
        </p:txBody>
      </p:sp>
      <p:sp>
        <p:nvSpPr>
          <p:cNvPr id="6147" name="Content Placeholder 2">
            <a:extLst>
              <a:ext uri="{FF2B5EF4-FFF2-40B4-BE49-F238E27FC236}">
                <a16:creationId xmlns:a16="http://schemas.microsoft.com/office/drawing/2014/main" id="{F0C3DE27-C2A5-26DF-9174-FD486EA0447E}"/>
              </a:ext>
            </a:extLst>
          </p:cNvPr>
          <p:cNvSpPr>
            <a:spLocks noGrp="1"/>
          </p:cNvSpPr>
          <p:nvPr>
            <p:ph idx="4294967295"/>
          </p:nvPr>
        </p:nvSpPr>
        <p:spPr bwMode="auto">
          <a:xfrm>
            <a:off x="815975" y="1052513"/>
            <a:ext cx="11112673" cy="20164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sz="2400" dirty="0"/>
              <a:t>D'une manière générale, il existe deux types de formulaires : (i) l'alerte (notification initiale) et (ii) la collecte des éléments de données essentiels d'</a:t>
            </a:r>
            <a:r>
              <a:rPr lang="fr-FR" altLang="en-US" sz="2400" dirty="0" err="1"/>
              <a:t>aDSM</a:t>
            </a:r>
            <a:r>
              <a:rPr lang="fr-FR" altLang="en-US" sz="2400" dirty="0"/>
              <a:t>.</a:t>
            </a:r>
          </a:p>
          <a:p>
            <a:pPr eaLnBrk="1" hangingPunct="1"/>
            <a:r>
              <a:rPr lang="fr-FR" altLang="en-US" sz="2400" dirty="0"/>
              <a:t>Au tout début, les données d'</a:t>
            </a:r>
            <a:r>
              <a:rPr lang="fr-FR" altLang="en-US" sz="2400" dirty="0" err="1"/>
              <a:t>aDSM</a:t>
            </a:r>
            <a:r>
              <a:rPr lang="fr-FR" altLang="en-US" sz="2400" dirty="0"/>
              <a:t> peuvent être enregistrées sur papier. Des efforts devraient être faits pour numériser le processus (en utilisant la saisie électronique des données) même au stade initial (alerte).</a:t>
            </a:r>
          </a:p>
        </p:txBody>
      </p:sp>
      <p:pic>
        <p:nvPicPr>
          <p:cNvPr id="6148" name="Picture 2">
            <a:extLst>
              <a:ext uri="{FF2B5EF4-FFF2-40B4-BE49-F238E27FC236}">
                <a16:creationId xmlns:a16="http://schemas.microsoft.com/office/drawing/2014/main" id="{25454F0F-8A03-E978-D47D-C9DD4FC65E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713"/>
          <a:stretch/>
        </p:blipFill>
        <p:spPr bwMode="auto">
          <a:xfrm>
            <a:off x="3935760" y="3315493"/>
            <a:ext cx="3095625" cy="28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4">
            <a:extLst>
              <a:ext uri="{FF2B5EF4-FFF2-40B4-BE49-F238E27FC236}">
                <a16:creationId xmlns:a16="http://schemas.microsoft.com/office/drawing/2014/main" id="{DA780E15-E5DE-0B53-6E5A-AA538A7510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927"/>
          <a:stretch/>
        </p:blipFill>
        <p:spPr bwMode="auto">
          <a:xfrm>
            <a:off x="7342883" y="3349516"/>
            <a:ext cx="2808287"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5">
            <a:extLst>
              <a:ext uri="{FF2B5EF4-FFF2-40B4-BE49-F238E27FC236}">
                <a16:creationId xmlns:a16="http://schemas.microsoft.com/office/drawing/2014/main" id="{ECD92BF7-6F56-9E28-155B-262A81B2D9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930"/>
          <a:stretch/>
        </p:blipFill>
        <p:spPr bwMode="auto">
          <a:xfrm>
            <a:off x="1044575" y="3315494"/>
            <a:ext cx="2520950"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2705B09-0088-09AE-B527-C1BC0A52D10B}"/>
              </a:ext>
            </a:extLst>
          </p:cNvPr>
          <p:cNvSpPr>
            <a:spLocks noGrp="1"/>
          </p:cNvSpPr>
          <p:nvPr>
            <p:ph type="title" idx="4294967295"/>
          </p:nvPr>
        </p:nvSpPr>
        <p:spPr bwMode="auto">
          <a:xfrm>
            <a:off x="1775520" y="0"/>
            <a:ext cx="8928992"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b="1" dirty="0"/>
              <a:t>Registre électronique national des données sur la tuberculose</a:t>
            </a:r>
            <a:endParaRPr lang="en-GB" altLang="en-US" b="1" dirty="0"/>
          </a:p>
        </p:txBody>
      </p:sp>
      <p:sp>
        <p:nvSpPr>
          <p:cNvPr id="7171" name="Content Placeholder 2">
            <a:extLst>
              <a:ext uri="{FF2B5EF4-FFF2-40B4-BE49-F238E27FC236}">
                <a16:creationId xmlns:a16="http://schemas.microsoft.com/office/drawing/2014/main" id="{9E3235E6-B6E5-30AD-2BAA-100BD27980A9}"/>
              </a:ext>
            </a:extLst>
          </p:cNvPr>
          <p:cNvSpPr>
            <a:spLocks noGrp="1"/>
          </p:cNvSpPr>
          <p:nvPr>
            <p:ph idx="4294967295"/>
          </p:nvPr>
        </p:nvSpPr>
        <p:spPr bwMode="auto">
          <a:xfrm>
            <a:off x="623392" y="1556792"/>
            <a:ext cx="10728325"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sz="2800" dirty="0"/>
              <a:t>Dans certains pays, il existe déjà une base de données électronique pour la surveillance de la tuberculose, la gestion des cas ou la sécurité des médicaments :</a:t>
            </a:r>
          </a:p>
          <a:p>
            <a:pPr lvl="1" eaLnBrk="1" hangingPunct="1"/>
            <a:r>
              <a:rPr lang="fr-FR" altLang="en-US" sz="2400" dirty="0"/>
              <a:t>Base de données nationale sur la tuberculose</a:t>
            </a:r>
          </a:p>
          <a:p>
            <a:pPr marL="914400" lvl="2" indent="0" eaLnBrk="1" hangingPunct="1">
              <a:buFont typeface="Arial" panose="020B0604020202020204" pitchFamily="34" charset="0"/>
              <a:buNone/>
            </a:pPr>
            <a:r>
              <a:rPr lang="fr-FR" altLang="en-US" sz="2000" dirty="0">
                <a:solidFill>
                  <a:srgbClr val="006600"/>
                </a:solidFill>
              </a:rPr>
              <a:t>Peut contenir des données sur le début et le suivi du traitement</a:t>
            </a:r>
          </a:p>
          <a:p>
            <a:pPr marL="914400" lvl="2" indent="0" eaLnBrk="1" hangingPunct="1">
              <a:buFont typeface="Arial" panose="020B0604020202020204" pitchFamily="34" charset="0"/>
              <a:buNone/>
            </a:pPr>
            <a:r>
              <a:rPr lang="fr-FR" altLang="en-US" sz="2000" dirty="0">
                <a:solidFill>
                  <a:srgbClr val="FF0000"/>
                </a:solidFill>
              </a:rPr>
              <a:t>La saisie des données relatives à l’EI n'est pas toujours satisfaisante</a:t>
            </a:r>
          </a:p>
          <a:p>
            <a:pPr lvl="1" eaLnBrk="1" hangingPunct="1"/>
            <a:r>
              <a:rPr lang="fr-FR" altLang="en-US" sz="2400" dirty="0"/>
              <a:t>Base de données nationale de pharmacovigilance</a:t>
            </a:r>
          </a:p>
          <a:p>
            <a:pPr marL="914400" lvl="2" indent="0" eaLnBrk="1" hangingPunct="1">
              <a:buFont typeface="Arial" panose="020B0604020202020204" pitchFamily="34" charset="0"/>
              <a:buNone/>
            </a:pPr>
            <a:r>
              <a:rPr lang="fr-FR" altLang="en-US" sz="2000" dirty="0">
                <a:solidFill>
                  <a:srgbClr val="FF0000"/>
                </a:solidFill>
              </a:rPr>
              <a:t>Inadapté aux informations sur l'initiation/le suivi du traitement de la tuberculose ; susceptible d'être destiné principalement à la surveillance spontanée plutôt qu'à la surveillance active de la sécurité des médicaments.</a:t>
            </a:r>
          </a:p>
          <a:p>
            <a:pPr marL="914400" lvl="2" indent="0" eaLnBrk="1" hangingPunct="1">
              <a:buFont typeface="Arial" panose="020B0604020202020204" pitchFamily="34" charset="0"/>
              <a:buNone/>
            </a:pPr>
            <a:r>
              <a:rPr lang="fr-FR" altLang="en-US" sz="2000" dirty="0">
                <a:solidFill>
                  <a:srgbClr val="006600"/>
                </a:solidFill>
              </a:rPr>
              <a:t>Bien conçu pour permettre la capture des EI/EIG, l'évaluation de la causalité, et même la détection de signaux pour certains systèmes.</a:t>
            </a:r>
          </a:p>
        </p:txBody>
      </p:sp>
      <p:pic>
        <p:nvPicPr>
          <p:cNvPr id="7172" name="Picture 2" descr="Symbol Thumbs Up Clip Art">
            <a:extLst>
              <a:ext uri="{FF2B5EF4-FFF2-40B4-BE49-F238E27FC236}">
                <a16:creationId xmlns:a16="http://schemas.microsoft.com/office/drawing/2014/main" id="{7D689366-8E40-ED6A-C0AB-B92EF4882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195" y="3387974"/>
            <a:ext cx="224576" cy="27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Symbol Thumbs Up Clip Art">
            <a:extLst>
              <a:ext uri="{FF2B5EF4-FFF2-40B4-BE49-F238E27FC236}">
                <a16:creationId xmlns:a16="http://schemas.microsoft.com/office/drawing/2014/main" id="{88C3F9A4-D656-6805-E649-E6BB0DBAA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195" y="5494538"/>
            <a:ext cx="224576" cy="27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Symbol Thumbs Up Clip Art">
            <a:extLst>
              <a:ext uri="{FF2B5EF4-FFF2-40B4-BE49-F238E27FC236}">
                <a16:creationId xmlns:a16="http://schemas.microsoft.com/office/drawing/2014/main" id="{C5433F41-11B5-942F-CEE4-F4F9C53EB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195" y="3819774"/>
            <a:ext cx="224576" cy="27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descr="Symbol Thumbs Up Clip Art">
            <a:extLst>
              <a:ext uri="{FF2B5EF4-FFF2-40B4-BE49-F238E27FC236}">
                <a16:creationId xmlns:a16="http://schemas.microsoft.com/office/drawing/2014/main" id="{8578A470-154F-0818-4F36-96B8B96B4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78" y="4655331"/>
            <a:ext cx="224575" cy="27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D87DF8B-E611-C3E6-C06F-23D44FB3EDCD}"/>
              </a:ext>
            </a:extLst>
          </p:cNvPr>
          <p:cNvSpPr>
            <a:spLocks noGrp="1"/>
          </p:cNvSpPr>
          <p:nvPr>
            <p:ph type="title" idx="4294967295"/>
          </p:nvPr>
        </p:nvSpPr>
        <p:spPr bwMode="auto">
          <a:xfrm>
            <a:off x="960686" y="116632"/>
            <a:ext cx="10272464"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b="1" dirty="0"/>
              <a:t>Adaptation des bases de données de surveillance électronique existantes</a:t>
            </a:r>
            <a:endParaRPr lang="en-GB" altLang="en-US" b="1" dirty="0"/>
          </a:p>
        </p:txBody>
      </p:sp>
      <p:sp>
        <p:nvSpPr>
          <p:cNvPr id="6147" name="Content Placeholder 2">
            <a:extLst>
              <a:ext uri="{FF2B5EF4-FFF2-40B4-BE49-F238E27FC236}">
                <a16:creationId xmlns:a16="http://schemas.microsoft.com/office/drawing/2014/main" id="{99C6FF60-66FD-F112-F0ED-46A7877CC69C}"/>
              </a:ext>
            </a:extLst>
          </p:cNvPr>
          <p:cNvSpPr>
            <a:spLocks noGrp="1"/>
          </p:cNvSpPr>
          <p:nvPr>
            <p:ph idx="4294967295"/>
          </p:nvPr>
        </p:nvSpPr>
        <p:spPr bwMode="auto">
          <a:xfrm>
            <a:off x="766762" y="1844824"/>
            <a:ext cx="10466387" cy="3097064"/>
          </a:xfrm>
          <a:prstGeom prst="rect">
            <a:avLst/>
          </a:prstGeom>
        </p:spPr>
        <p:txBody>
          <a:bodyPr/>
          <a:lstStyle/>
          <a:p>
            <a:pPr eaLnBrk="1" hangingPunct="1">
              <a:defRPr/>
            </a:pPr>
            <a:r>
              <a:rPr lang="fr-FR" altLang="en-US" sz="2800" dirty="0"/>
              <a:t>La création d'une base de données électronique - ou, de préférence, </a:t>
            </a:r>
            <a:r>
              <a:rPr lang="fr-FR" altLang="en-US" sz="2800" b="1" dirty="0"/>
              <a:t>l'adaptation d'une base de données existante sur les patients TB </a:t>
            </a:r>
            <a:r>
              <a:rPr lang="fr-FR" altLang="en-US" sz="2800" dirty="0"/>
              <a:t>pour y inclure les champs de données supplémentaires requis - est une étape importante. </a:t>
            </a:r>
          </a:p>
          <a:p>
            <a:pPr lvl="1" eaLnBrk="1" hangingPunct="1">
              <a:defRPr/>
            </a:pPr>
            <a:r>
              <a:rPr lang="fr-FR" altLang="en-US" sz="2400" dirty="0"/>
              <a:t>Assurer la standardisation et la conservation des données.</a:t>
            </a:r>
          </a:p>
          <a:p>
            <a:pPr lvl="1" eaLnBrk="1" hangingPunct="1">
              <a:defRPr/>
            </a:pPr>
            <a:r>
              <a:rPr lang="fr-FR" altLang="en-US" sz="2400" dirty="0"/>
              <a:t>faciliter le partage des données, ainsi que la production d'indicateurs et d'analyses.</a:t>
            </a:r>
          </a:p>
        </p:txBody>
      </p:sp>
      <p:sp>
        <p:nvSpPr>
          <p:cNvPr id="4" name="Rectangle 3">
            <a:extLst>
              <a:ext uri="{FF2B5EF4-FFF2-40B4-BE49-F238E27FC236}">
                <a16:creationId xmlns:a16="http://schemas.microsoft.com/office/drawing/2014/main" id="{26E59102-D74A-F507-82CC-CE4C769A0223}"/>
              </a:ext>
            </a:extLst>
          </p:cNvPr>
          <p:cNvSpPr/>
          <p:nvPr/>
        </p:nvSpPr>
        <p:spPr>
          <a:xfrm>
            <a:off x="839416" y="5127824"/>
            <a:ext cx="10658475" cy="114300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400" dirty="0"/>
              <a:t>Une approche progressive, par exemple en commençant par une simple base de données autonome dans l'attente de l'adaptation d'une base de données nationale sur la tuberculose.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1EE9336-457C-16F2-2CD8-A150F7FDC227}"/>
              </a:ext>
            </a:extLst>
          </p:cNvPr>
          <p:cNvSpPr>
            <a:spLocks noGrp="1"/>
          </p:cNvSpPr>
          <p:nvPr>
            <p:ph type="title" idx="4294967295"/>
          </p:nvPr>
        </p:nvSpPr>
        <p:spPr bwMode="auto">
          <a:xfrm>
            <a:off x="119336" y="19025"/>
            <a:ext cx="11593287"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b="1" dirty="0"/>
              <a:t>Schéma récapitulatif de la gestion des données</a:t>
            </a:r>
            <a:br>
              <a:rPr lang="en-GB" altLang="en-US" sz="4000" b="1" dirty="0"/>
            </a:br>
            <a:r>
              <a:rPr lang="fr-FR" altLang="en-US" sz="2000" i="1" dirty="0"/>
              <a:t>voir aussi le module 2.1vi de cette série</a:t>
            </a:r>
            <a:endParaRPr lang="en-GB" altLang="en-US" sz="4000" i="1" dirty="0"/>
          </a:p>
        </p:txBody>
      </p:sp>
      <p:grpSp>
        <p:nvGrpSpPr>
          <p:cNvPr id="10243" name="Group 2">
            <a:extLst>
              <a:ext uri="{FF2B5EF4-FFF2-40B4-BE49-F238E27FC236}">
                <a16:creationId xmlns:a16="http://schemas.microsoft.com/office/drawing/2014/main" id="{20BA0402-BAEB-9346-E522-38AA78AAB6BF}"/>
              </a:ext>
            </a:extLst>
          </p:cNvPr>
          <p:cNvGrpSpPr>
            <a:grpSpLocks/>
          </p:cNvGrpSpPr>
          <p:nvPr/>
        </p:nvGrpSpPr>
        <p:grpSpPr bwMode="auto">
          <a:xfrm>
            <a:off x="479376" y="1052736"/>
            <a:ext cx="10948290" cy="5184775"/>
            <a:chOff x="1077834" y="1599406"/>
            <a:chExt cx="7301640" cy="4493890"/>
          </a:xfrm>
        </p:grpSpPr>
        <p:pic>
          <p:nvPicPr>
            <p:cNvPr id="10244" name="Picture 2">
              <a:extLst>
                <a:ext uri="{FF2B5EF4-FFF2-40B4-BE49-F238E27FC236}">
                  <a16:creationId xmlns:a16="http://schemas.microsoft.com/office/drawing/2014/main" id="{42BDCD77-6101-C2C2-AEF1-10E70D2A4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834" y="3759731"/>
              <a:ext cx="1106488"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4">
              <a:extLst>
                <a:ext uri="{FF2B5EF4-FFF2-40B4-BE49-F238E27FC236}">
                  <a16:creationId xmlns:a16="http://schemas.microsoft.com/office/drawing/2014/main" id="{94F34886-27A2-8D02-41B8-5028AD624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367" y="4651846"/>
              <a:ext cx="987425"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5">
              <a:extLst>
                <a:ext uri="{FF2B5EF4-FFF2-40B4-BE49-F238E27FC236}">
                  <a16:creationId xmlns:a16="http://schemas.microsoft.com/office/drawing/2014/main" id="{DD1C40BA-D6A2-6D9D-E8F7-D61E011CC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439" y="1599406"/>
              <a:ext cx="1152525"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2" descr="Desktop Pc Clip Art">
              <a:extLst>
                <a:ext uri="{FF2B5EF4-FFF2-40B4-BE49-F238E27FC236}">
                  <a16:creationId xmlns:a16="http://schemas.microsoft.com/office/drawing/2014/main" id="{9C7D4C0F-E7C9-5752-E07B-D44441479E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2530475"/>
              <a:ext cx="124936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descr="Report Page Clip Art">
              <a:extLst>
                <a:ext uri="{FF2B5EF4-FFF2-40B4-BE49-F238E27FC236}">
                  <a16:creationId xmlns:a16="http://schemas.microsoft.com/office/drawing/2014/main" id="{4CCBA8E0-D091-3B06-1779-96100B3DCF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4826" y="4322763"/>
              <a:ext cx="987425" cy="125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rved Up Arrow 9">
              <a:extLst>
                <a:ext uri="{FF2B5EF4-FFF2-40B4-BE49-F238E27FC236}">
                  <a16:creationId xmlns:a16="http://schemas.microsoft.com/office/drawing/2014/main" id="{A2D1379B-1EB5-0B96-ABB2-1774C680141E}"/>
                </a:ext>
              </a:extLst>
            </p:cNvPr>
            <p:cNvSpPr/>
            <p:nvPr/>
          </p:nvSpPr>
          <p:spPr>
            <a:xfrm rot="7799402">
              <a:off x="6147991" y="3946915"/>
              <a:ext cx="1296156" cy="643712"/>
            </a:xfrm>
            <a:prstGeom prst="curved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pic>
          <p:nvPicPr>
            <p:cNvPr id="10250" name="Picture 4" descr="Column Chart Clip Art">
              <a:extLst>
                <a:ext uri="{FF2B5EF4-FFF2-40B4-BE49-F238E27FC236}">
                  <a16:creationId xmlns:a16="http://schemas.microsoft.com/office/drawing/2014/main" id="{44755BFD-DDFD-AC24-E585-DB2B83D8FE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8424" y="3722955"/>
              <a:ext cx="7810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6A181182-8528-3E84-22C8-961DBA863545}"/>
                </a:ext>
              </a:extLst>
            </p:cNvPr>
            <p:cNvSpPr/>
            <p:nvPr/>
          </p:nvSpPr>
          <p:spPr>
            <a:xfrm>
              <a:off x="2849100" y="2928585"/>
              <a:ext cx="2586494" cy="756779"/>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Right Arrow 15">
              <a:extLst>
                <a:ext uri="{FF2B5EF4-FFF2-40B4-BE49-F238E27FC236}">
                  <a16:creationId xmlns:a16="http://schemas.microsoft.com/office/drawing/2014/main" id="{3B2937FA-D48F-A615-F863-FBBEF47C320C}"/>
                </a:ext>
              </a:extLst>
            </p:cNvPr>
            <p:cNvSpPr/>
            <p:nvPr/>
          </p:nvSpPr>
          <p:spPr>
            <a:xfrm rot="10800000">
              <a:off x="2842747" y="3609685"/>
              <a:ext cx="2586494" cy="755403"/>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253" name="TextBox 1">
              <a:extLst>
                <a:ext uri="{FF2B5EF4-FFF2-40B4-BE49-F238E27FC236}">
                  <a16:creationId xmlns:a16="http://schemas.microsoft.com/office/drawing/2014/main" id="{43F100B6-B1FD-F60D-EC30-3A8D459EDDEA}"/>
                </a:ext>
              </a:extLst>
            </p:cNvPr>
            <p:cNvSpPr txBox="1">
              <a:spLocks noChangeArrowheads="1"/>
            </p:cNvSpPr>
            <p:nvPr/>
          </p:nvSpPr>
          <p:spPr bwMode="auto">
            <a:xfrm>
              <a:off x="4761270" y="1996293"/>
              <a:ext cx="3183222" cy="56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en-US" b="1" dirty="0"/>
                <a:t>Base de données nationale sur la tuberculose (y compris les données de l'</a:t>
              </a:r>
              <a:r>
                <a:rPr lang="fr-FR" altLang="en-US" b="1" dirty="0" err="1"/>
                <a:t>aDSM</a:t>
              </a:r>
              <a:r>
                <a:rPr lang="fr-FR" altLang="en-US" b="1" dirty="0"/>
                <a:t>)</a:t>
              </a:r>
            </a:p>
          </p:txBody>
        </p:sp>
        <p:sp>
          <p:nvSpPr>
            <p:cNvPr id="10254" name="TextBox 16">
              <a:extLst>
                <a:ext uri="{FF2B5EF4-FFF2-40B4-BE49-F238E27FC236}">
                  <a16:creationId xmlns:a16="http://schemas.microsoft.com/office/drawing/2014/main" id="{BA20148E-1A80-B35E-E5ED-B5E0309BB777}"/>
                </a:ext>
              </a:extLst>
            </p:cNvPr>
            <p:cNvSpPr txBox="1">
              <a:spLocks noChangeArrowheads="1"/>
            </p:cNvSpPr>
            <p:nvPr/>
          </p:nvSpPr>
          <p:spPr bwMode="auto">
            <a:xfrm>
              <a:off x="2916337" y="4471084"/>
              <a:ext cx="2592288" cy="8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en-US" b="1" dirty="0"/>
                <a:t>Collecte de données supplémentaires après l'alerte (y compris des mises à jour sur les résultats de l'EI</a:t>
              </a:r>
              <a:r>
                <a:rPr lang="fr-CH" altLang="en-US" b="1" dirty="0"/>
                <a:t>)</a:t>
              </a:r>
              <a:endParaRPr lang="en-GB" altLang="en-US" b="1"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1997384-A4EF-DCF6-A1D3-287B25EB577B}"/>
              </a:ext>
            </a:extLst>
          </p:cNvPr>
          <p:cNvSpPr>
            <a:spLocks noGrp="1"/>
          </p:cNvSpPr>
          <p:nvPr>
            <p:ph type="title" idx="4294967295"/>
          </p:nvPr>
        </p:nvSpPr>
        <p:spPr bwMode="auto">
          <a:xfrm>
            <a:off x="1981200" y="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err="1"/>
              <a:t>Approche</a:t>
            </a:r>
            <a:r>
              <a:rPr lang="en-GB" altLang="en-US" b="1" dirty="0"/>
              <a:t> collaborative</a:t>
            </a:r>
          </a:p>
        </p:txBody>
      </p:sp>
      <p:sp>
        <p:nvSpPr>
          <p:cNvPr id="12291" name="Content Placeholder 2">
            <a:extLst>
              <a:ext uri="{FF2B5EF4-FFF2-40B4-BE49-F238E27FC236}">
                <a16:creationId xmlns:a16="http://schemas.microsoft.com/office/drawing/2014/main" id="{295EA478-6B8C-138C-F95B-0F1D4C06204C}"/>
              </a:ext>
            </a:extLst>
          </p:cNvPr>
          <p:cNvSpPr>
            <a:spLocks noGrp="1"/>
          </p:cNvSpPr>
          <p:nvPr>
            <p:ph idx="4294967295"/>
          </p:nvPr>
        </p:nvSpPr>
        <p:spPr bwMode="auto">
          <a:xfrm>
            <a:off x="911424" y="1484784"/>
            <a:ext cx="1080135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sz="2800" dirty="0"/>
              <a:t>Des mesures doivent être prises pour éviter les doubles emplois :</a:t>
            </a:r>
          </a:p>
          <a:p>
            <a:pPr lvl="1" eaLnBrk="1" hangingPunct="1"/>
            <a:r>
              <a:rPr lang="fr-FR" altLang="en-US" sz="2400" b="1" dirty="0"/>
              <a:t>Réviser/Modifier les bases de données existantes</a:t>
            </a:r>
            <a:r>
              <a:rPr lang="fr-FR" altLang="en-US" sz="2400" dirty="0"/>
              <a:t>,</a:t>
            </a:r>
          </a:p>
          <a:p>
            <a:pPr lvl="1" eaLnBrk="1" hangingPunct="1"/>
            <a:r>
              <a:rPr lang="fr-FR" altLang="en-US" sz="2400" dirty="0"/>
              <a:t>assurer l'</a:t>
            </a:r>
            <a:r>
              <a:rPr lang="fr-FR" altLang="en-US" sz="2400" b="1" dirty="0"/>
              <a:t>interopérabilité </a:t>
            </a:r>
            <a:r>
              <a:rPr lang="fr-FR" altLang="en-US" sz="2400" dirty="0"/>
              <a:t>des systèmes de gestion des données</a:t>
            </a:r>
          </a:p>
          <a:p>
            <a:pPr lvl="1" eaLnBrk="1" hangingPunct="1"/>
            <a:r>
              <a:rPr lang="fr-FR" altLang="en-US" sz="2400" dirty="0"/>
              <a:t>accorder des </a:t>
            </a:r>
            <a:r>
              <a:rPr lang="fr-FR" altLang="en-US" sz="2400" b="1" dirty="0"/>
              <a:t>droits d'accès </a:t>
            </a:r>
            <a:r>
              <a:rPr lang="fr-FR" altLang="en-US" sz="2400" dirty="0"/>
              <a:t>aux utilisateurs pour différentes données, selon les besoins</a:t>
            </a:r>
          </a:p>
          <a:p>
            <a:pPr lvl="1" eaLnBrk="1" hangingPunct="1"/>
            <a:r>
              <a:rPr lang="fr-FR" altLang="en-US" sz="2400" dirty="0"/>
              <a:t>consulter les </a:t>
            </a:r>
            <a:r>
              <a:rPr lang="fr-FR" altLang="en-US" sz="2400" b="1" dirty="0"/>
              <a:t>autorités nationales de pharmacovigilance </a:t>
            </a:r>
            <a:r>
              <a:rPr lang="fr-FR" altLang="en-US" sz="2400" dirty="0"/>
              <a:t>pour répondre aux besoins de notification (active, spontanée) à partir du même système et les automatiser autant que possible.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1178</Words>
  <Application>Microsoft Macintosh PowerPoint</Application>
  <PresentationFormat>Widescreen</PresentationFormat>
  <Paragraphs>62</Paragraphs>
  <Slides>12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Objectif d'apprentissage A l'issue de cette présentation, le participant est censé ...</vt:lpstr>
      <vt:lpstr>Données et formulaires aDSM</vt:lpstr>
      <vt:lpstr>Registre électronique national des données sur la tuberculose</vt:lpstr>
      <vt:lpstr>Adaptation des bases de données de surveillance électronique existantes</vt:lpstr>
      <vt:lpstr>Schéma récapitulatif de la gestion des données voir aussi le module 2.1vi de cette série</vt:lpstr>
      <vt:lpstr>Approche collaborative</vt:lpstr>
      <vt:lpstr>PowerPoint Presentation</vt:lpstr>
      <vt:lpstr>Conclusions</vt:lpstr>
      <vt:lpstr>PowerPoint Presentation</vt:lpstr>
    </vt:vector>
  </TitlesOfParts>
  <Company>Médecins Sans Frontières Suisse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LACHENAL</dc:creator>
  <cp:lastModifiedBy>Branwen Hennig</cp:lastModifiedBy>
  <cp:revision>76</cp:revision>
  <dcterms:created xsi:type="dcterms:W3CDTF">2016-06-29T12:53:41Z</dcterms:created>
  <dcterms:modified xsi:type="dcterms:W3CDTF">2023-05-22T13:46:15Z</dcterms:modified>
</cp:coreProperties>
</file>