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566" r:id="rId2"/>
    <p:sldId id="564" r:id="rId3"/>
    <p:sldId id="568" r:id="rId4"/>
    <p:sldId id="278" r:id="rId5"/>
    <p:sldId id="273" r:id="rId6"/>
    <p:sldId id="279" r:id="rId7"/>
    <p:sldId id="257" r:id="rId8"/>
    <p:sldId id="259" r:id="rId9"/>
    <p:sldId id="262" r:id="rId10"/>
    <p:sldId id="263" r:id="rId11"/>
    <p:sldId id="264" r:id="rId12"/>
    <p:sldId id="265" r:id="rId13"/>
    <p:sldId id="267" r:id="rId14"/>
    <p:sldId id="266" r:id="rId15"/>
    <p:sldId id="268" r:id="rId16"/>
    <p:sldId id="269" r:id="rId17"/>
    <p:sldId id="270" r:id="rId18"/>
    <p:sldId id="260" r:id="rId19"/>
    <p:sldId id="271" r:id="rId20"/>
    <p:sldId id="275" r:id="rId21"/>
    <p:sldId id="272" r:id="rId22"/>
    <p:sldId id="5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73773" autoAdjust="0"/>
  </p:normalViewPr>
  <p:slideViewPr>
    <p:cSldViewPr>
      <p:cViewPr varScale="1">
        <p:scale>
          <a:sx n="124" d="100"/>
          <a:sy n="124" d="100"/>
        </p:scale>
        <p:origin x="584"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3CB30A-BEE0-4081-B035-6C0796FAA652}" type="datetimeFigureOut">
              <a:rPr lang="en-GB" smtClean="0"/>
              <a:t>22/05/2023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9C260D-BEBE-4F0F-BB9C-8CB16D48B0F0}" type="slidenum">
              <a:rPr lang="en-GB" smtClean="0"/>
              <a:t>‹#›</a:t>
            </a:fld>
            <a:endParaRPr lang="en-GB"/>
          </a:p>
        </p:txBody>
      </p:sp>
    </p:spTree>
    <p:extLst>
      <p:ext uri="{BB962C8B-B14F-4D97-AF65-F5344CB8AC3E}">
        <p14:creationId xmlns:p14="http://schemas.microsoft.com/office/powerpoint/2010/main" val="1503322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a:t>L'approche systématique garantit l'harmonisation des données. L'organisation est essentielle pour s'assurer qu'un système adéquat est en place pour effectuer la tâche et que les personnes sont formées et savent ce qu'elles ont à faire. La collecte de données sur la sécurité doit tendre vers un objectif - nous devons savoir à quelle question nous voulons répondre en collectant (et en analysant ensuite) ces données. La duplication doit absolument être évitée ; dans certains pays, des formulaires de rapport pour l'initiation et le suivi du traitement existent déjà, par exemple, nous devons absolument éviter d'en recréer de nouveaux (mieux vaut élaborer sur la base de ce qui existe déjà).</a:t>
            </a:r>
          </a:p>
        </p:txBody>
      </p:sp>
      <p:sp>
        <p:nvSpPr>
          <p:cNvPr id="4" name="Slide Number Placeholder 3"/>
          <p:cNvSpPr>
            <a:spLocks noGrp="1"/>
          </p:cNvSpPr>
          <p:nvPr>
            <p:ph type="sldNum" sz="quarter" idx="10"/>
          </p:nvPr>
        </p:nvSpPr>
        <p:spPr/>
        <p:txBody>
          <a:bodyPr/>
          <a:lstStyle/>
          <a:p>
            <a:fld id="{DF9C260D-BEBE-4F0F-BB9C-8CB16D48B0F0}" type="slidenum">
              <a:rPr lang="en-GB" smtClean="0"/>
              <a:t>5</a:t>
            </a:fld>
            <a:endParaRPr lang="en-GB"/>
          </a:p>
        </p:txBody>
      </p:sp>
    </p:spTree>
    <p:extLst>
      <p:ext uri="{BB962C8B-B14F-4D97-AF65-F5344CB8AC3E}">
        <p14:creationId xmlns:p14="http://schemas.microsoft.com/office/powerpoint/2010/main" val="610450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9C260D-BEBE-4F0F-BB9C-8CB16D48B0F0}" type="slidenum">
              <a:rPr lang="en-GB" smtClean="0"/>
              <a:t>16</a:t>
            </a:fld>
            <a:endParaRPr lang="en-GB"/>
          </a:p>
        </p:txBody>
      </p:sp>
    </p:spTree>
    <p:extLst>
      <p:ext uri="{BB962C8B-B14F-4D97-AF65-F5344CB8AC3E}">
        <p14:creationId xmlns:p14="http://schemas.microsoft.com/office/powerpoint/2010/main" val="2801436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9C260D-BEBE-4F0F-BB9C-8CB16D48B0F0}" type="slidenum">
              <a:rPr lang="en-GB" smtClean="0"/>
              <a:t>17</a:t>
            </a:fld>
            <a:endParaRPr lang="en-GB"/>
          </a:p>
        </p:txBody>
      </p:sp>
    </p:spTree>
    <p:extLst>
      <p:ext uri="{BB962C8B-B14F-4D97-AF65-F5344CB8AC3E}">
        <p14:creationId xmlns:p14="http://schemas.microsoft.com/office/powerpoint/2010/main" val="295308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a:t>Trois formulaires peuvent être utilisés. Cette présentation se concentrera sur le seul formulaire qui est obligatoire dès le début de tout effort de mise en place de l'</a:t>
            </a:r>
            <a:r>
              <a:rPr lang="fr-FR" dirty="0" err="1"/>
              <a:t>aDSM</a:t>
            </a:r>
            <a:r>
              <a:rPr lang="fr-FR" dirty="0"/>
              <a:t>, le formulaire de rapport pour collecter les données de sécurité, les événements indésirables et/ou les événements indésirables graves. Si le paquet minimum est appliqué, le formulaire n'est utilisé que pour les EIG. La logique est la même pour tous les formulaires, mais le formulaire EI/EIG peut également contenir une terminologie spécifique qui n'est pas souvent utilisée par les médecins TB, c'est pourquoi il est intéressant de détailler ce formulaire.</a:t>
            </a:r>
          </a:p>
        </p:txBody>
      </p:sp>
      <p:sp>
        <p:nvSpPr>
          <p:cNvPr id="4" name="Slide Number Placeholder 3"/>
          <p:cNvSpPr>
            <a:spLocks noGrp="1"/>
          </p:cNvSpPr>
          <p:nvPr>
            <p:ph type="sldNum" sz="quarter" idx="10"/>
          </p:nvPr>
        </p:nvSpPr>
        <p:spPr/>
        <p:txBody>
          <a:bodyPr/>
          <a:lstStyle/>
          <a:p>
            <a:fld id="{DF9C260D-BEBE-4F0F-BB9C-8CB16D48B0F0}" type="slidenum">
              <a:rPr lang="en-GB" smtClean="0"/>
              <a:t>6</a:t>
            </a:fld>
            <a:endParaRPr lang="en-GB"/>
          </a:p>
        </p:txBody>
      </p:sp>
    </p:spTree>
    <p:extLst>
      <p:ext uri="{BB962C8B-B14F-4D97-AF65-F5344CB8AC3E}">
        <p14:creationId xmlns:p14="http://schemas.microsoft.com/office/powerpoint/2010/main" val="798972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9C260D-BEBE-4F0F-BB9C-8CB16D48B0F0}" type="slidenum">
              <a:rPr lang="en-GB" smtClean="0"/>
              <a:t>7</a:t>
            </a:fld>
            <a:endParaRPr lang="en-GB"/>
          </a:p>
        </p:txBody>
      </p:sp>
    </p:spTree>
    <p:extLst>
      <p:ext uri="{BB962C8B-B14F-4D97-AF65-F5344CB8AC3E}">
        <p14:creationId xmlns:p14="http://schemas.microsoft.com/office/powerpoint/2010/main" val="3557296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a:t>Discutez de l'exemple - quand faites-vous votre rapport ? Que devez-vous signaler ? Disposez-vous des 4 éléments minimaux pour faire un rapport ? Que faites-vous ensuite ?</a:t>
            </a:r>
            <a:endParaRPr lang="en-GB" dirty="0"/>
          </a:p>
        </p:txBody>
      </p:sp>
      <p:sp>
        <p:nvSpPr>
          <p:cNvPr id="4" name="Slide Number Placeholder 3"/>
          <p:cNvSpPr>
            <a:spLocks noGrp="1"/>
          </p:cNvSpPr>
          <p:nvPr>
            <p:ph type="sldNum" sz="quarter" idx="10"/>
          </p:nvPr>
        </p:nvSpPr>
        <p:spPr/>
        <p:txBody>
          <a:bodyPr/>
          <a:lstStyle/>
          <a:p>
            <a:fld id="{DF9C260D-BEBE-4F0F-BB9C-8CB16D48B0F0}" type="slidenum">
              <a:rPr lang="en-GB" smtClean="0"/>
              <a:t>9</a:t>
            </a:fld>
            <a:endParaRPr lang="en-GB"/>
          </a:p>
        </p:txBody>
      </p:sp>
    </p:spTree>
    <p:extLst>
      <p:ext uri="{BB962C8B-B14F-4D97-AF65-F5344CB8AC3E}">
        <p14:creationId xmlns:p14="http://schemas.microsoft.com/office/powerpoint/2010/main" val="1069591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a:t>Les informations sur le patient sont simples. La grossesse de la patiente doit être mentionnée ici. Si vous souhaitez mentionner d'autres détails importants concernant la grossesse, vous pouvez le faire dans la partie "description" (par exemple, la patiente souhaite avorter).</a:t>
            </a:r>
          </a:p>
        </p:txBody>
      </p:sp>
      <p:sp>
        <p:nvSpPr>
          <p:cNvPr id="4" name="Slide Number Placeholder 3"/>
          <p:cNvSpPr>
            <a:spLocks noGrp="1"/>
          </p:cNvSpPr>
          <p:nvPr>
            <p:ph type="sldNum" sz="quarter" idx="10"/>
          </p:nvPr>
        </p:nvSpPr>
        <p:spPr/>
        <p:txBody>
          <a:bodyPr/>
          <a:lstStyle/>
          <a:p>
            <a:fld id="{DF9C260D-BEBE-4F0F-BB9C-8CB16D48B0F0}" type="slidenum">
              <a:rPr lang="en-GB" smtClean="0"/>
              <a:t>11</a:t>
            </a:fld>
            <a:endParaRPr lang="en-GB"/>
          </a:p>
        </p:txBody>
      </p:sp>
    </p:spTree>
    <p:extLst>
      <p:ext uri="{BB962C8B-B14F-4D97-AF65-F5344CB8AC3E}">
        <p14:creationId xmlns:p14="http://schemas.microsoft.com/office/powerpoint/2010/main" val="2801436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a:t>Demandez aux participants de classer les médicaments de l'exemple. Expliquez la différence entre les médicaments suspectés (nous voulons évaluer la causalité) et les médicaments liés (nous pensons qu'ils ont causé l'événement).</a:t>
            </a:r>
          </a:p>
        </p:txBody>
      </p:sp>
      <p:sp>
        <p:nvSpPr>
          <p:cNvPr id="4" name="Slide Number Placeholder 3"/>
          <p:cNvSpPr>
            <a:spLocks noGrp="1"/>
          </p:cNvSpPr>
          <p:nvPr>
            <p:ph type="sldNum" sz="quarter" idx="10"/>
          </p:nvPr>
        </p:nvSpPr>
        <p:spPr/>
        <p:txBody>
          <a:bodyPr/>
          <a:lstStyle/>
          <a:p>
            <a:fld id="{DF9C260D-BEBE-4F0F-BB9C-8CB16D48B0F0}" type="slidenum">
              <a:rPr lang="en-GB" smtClean="0"/>
              <a:t>12</a:t>
            </a:fld>
            <a:endParaRPr lang="en-GB"/>
          </a:p>
        </p:txBody>
      </p:sp>
    </p:spTree>
    <p:extLst>
      <p:ext uri="{BB962C8B-B14F-4D97-AF65-F5344CB8AC3E}">
        <p14:creationId xmlns:p14="http://schemas.microsoft.com/office/powerpoint/2010/main" val="2801436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9C260D-BEBE-4F0F-BB9C-8CB16D48B0F0}" type="slidenum">
              <a:rPr lang="en-GB" smtClean="0"/>
              <a:t>13</a:t>
            </a:fld>
            <a:endParaRPr lang="en-GB"/>
          </a:p>
        </p:txBody>
      </p:sp>
    </p:spTree>
    <p:extLst>
      <p:ext uri="{BB962C8B-B14F-4D97-AF65-F5344CB8AC3E}">
        <p14:creationId xmlns:p14="http://schemas.microsoft.com/office/powerpoint/2010/main" val="2801436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9C260D-BEBE-4F0F-BB9C-8CB16D48B0F0}" type="slidenum">
              <a:rPr lang="en-GB" smtClean="0"/>
              <a:t>14</a:t>
            </a:fld>
            <a:endParaRPr lang="en-GB"/>
          </a:p>
        </p:txBody>
      </p:sp>
    </p:spTree>
    <p:extLst>
      <p:ext uri="{BB962C8B-B14F-4D97-AF65-F5344CB8AC3E}">
        <p14:creationId xmlns:p14="http://schemas.microsoft.com/office/powerpoint/2010/main" val="2801436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a:t>Tout ce qui ne peut être reflété de manière appropriée par les cases à cocher peut simplement être expliqué en une phrase dans la description. En général, dans la tuberculose, nous essayons des scénarios très compliqués, nous administrons et réadministrons de nombreux médicaments, de sorte que les cases à cocher peuvent ne pas refléter parfaitement ce qui s'est passé.</a:t>
            </a:r>
          </a:p>
          <a:p>
            <a:r>
              <a:rPr lang="fr-FR" dirty="0"/>
              <a:t>il faut donc fournir une explication dans la description.</a:t>
            </a:r>
          </a:p>
        </p:txBody>
      </p:sp>
      <p:sp>
        <p:nvSpPr>
          <p:cNvPr id="4" name="Slide Number Placeholder 3"/>
          <p:cNvSpPr>
            <a:spLocks noGrp="1"/>
          </p:cNvSpPr>
          <p:nvPr>
            <p:ph type="sldNum" sz="quarter" idx="10"/>
          </p:nvPr>
        </p:nvSpPr>
        <p:spPr/>
        <p:txBody>
          <a:bodyPr/>
          <a:lstStyle/>
          <a:p>
            <a:fld id="{DF9C260D-BEBE-4F0F-BB9C-8CB16D48B0F0}" type="slidenum">
              <a:rPr lang="en-GB" smtClean="0"/>
              <a:t>15</a:t>
            </a:fld>
            <a:endParaRPr lang="en-GB"/>
          </a:p>
        </p:txBody>
      </p:sp>
    </p:spTree>
    <p:extLst>
      <p:ext uri="{BB962C8B-B14F-4D97-AF65-F5344CB8AC3E}">
        <p14:creationId xmlns:p14="http://schemas.microsoft.com/office/powerpoint/2010/main" val="280143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EB3D01-33E2-5F1C-DA4E-4E7892E2ED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1020" y="6345894"/>
            <a:ext cx="931644" cy="337439"/>
          </a:xfrm>
          <a:prstGeom prst="rect">
            <a:avLst/>
          </a:prstGeom>
        </p:spPr>
      </p:pic>
      <p:pic>
        <p:nvPicPr>
          <p:cNvPr id="3" name="Picture 10">
            <a:extLst>
              <a:ext uri="{FF2B5EF4-FFF2-40B4-BE49-F238E27FC236}">
                <a16:creationId xmlns:a16="http://schemas.microsoft.com/office/drawing/2014/main" id="{85B2350D-C730-8DDA-E9C1-E46C3575925C}"/>
              </a:ext>
            </a:extLst>
          </p:cNvPr>
          <p:cNvPicPr>
            <a:picLocks noChangeAspect="1" noChangeArrowheads="1"/>
          </p:cNvPicPr>
          <p:nvPr userDrawn="1"/>
        </p:nvPicPr>
        <p:blipFill>
          <a:blip r:embed="rId3" r:link="rId4" cstate="print">
            <a:extLst>
              <a:ext uri="{28A0092B-C50C-407E-A947-70E740481C1C}">
                <a14:useLocalDpi xmlns:a14="http://schemas.microsoft.com/office/drawing/2010/main" val="0"/>
              </a:ext>
            </a:extLst>
          </a:blip>
          <a:srcRect t="14861" b="33009"/>
          <a:stretch>
            <a:fillRect/>
          </a:stretch>
        </p:blipFill>
        <p:spPr bwMode="auto">
          <a:xfrm>
            <a:off x="9699761" y="6284446"/>
            <a:ext cx="1364791" cy="44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5164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35000"/>
          </a:blip>
          <a:srcRect l="5111" r="5110" b="-1"/>
          <a:stretch/>
        </p:blipFill>
        <p:spPr>
          <a:xfrm>
            <a:off x="0" y="0"/>
            <a:ext cx="12163839" cy="7015698"/>
          </a:xfrm>
          <a:prstGeom prst="rect">
            <a:avLst/>
          </a:prstGeom>
        </p:spPr>
      </p:pic>
      <p:sp>
        <p:nvSpPr>
          <p:cNvPr id="3" name="Title 5">
            <a:extLst>
              <a:ext uri="{FF2B5EF4-FFF2-40B4-BE49-F238E27FC236}">
                <a16:creationId xmlns:a16="http://schemas.microsoft.com/office/drawing/2014/main" id="{EA696F03-D31B-44E2-BF80-E245142A3860}"/>
              </a:ext>
            </a:extLst>
          </p:cNvPr>
          <p:cNvSpPr txBox="1">
            <a:spLocks/>
          </p:cNvSpPr>
          <p:nvPr/>
        </p:nvSpPr>
        <p:spPr>
          <a:xfrm>
            <a:off x="14080" y="1484784"/>
            <a:ext cx="12135678" cy="3492388"/>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fr-FR" altLang="en-US" sz="4000" b="1" kern="0" dirty="0">
                <a:latin typeface="Calibri" panose="020F0502020204030204" pitchFamily="34" charset="0"/>
                <a:cs typeface="Calibri" panose="020F0502020204030204" pitchFamily="34" charset="0"/>
              </a:rPr>
              <a:t>Supports de formation sur la surveillance active et la gestion des évènements indésirables des médicaments antituberculeux (</a:t>
            </a:r>
            <a:r>
              <a:rPr lang="fr-FR" altLang="en-US" sz="4000" b="1" kern="0" dirty="0" err="1">
                <a:latin typeface="Calibri" panose="020F0502020204030204" pitchFamily="34" charset="0"/>
                <a:cs typeface="Calibri" panose="020F0502020204030204" pitchFamily="34" charset="0"/>
              </a:rPr>
              <a:t>aDSM</a:t>
            </a:r>
            <a:r>
              <a:rPr lang="fr-FR" altLang="en-US" sz="4000" b="1" kern="0" dirty="0">
                <a:latin typeface="Calibri" panose="020F0502020204030204" pitchFamily="34" charset="0"/>
                <a:cs typeface="Calibri" panose="020F0502020204030204" pitchFamily="34" charset="0"/>
              </a:rPr>
              <a:t>)</a:t>
            </a:r>
          </a:p>
          <a:p>
            <a:r>
              <a:rPr lang="fr-FR" altLang="en-US" sz="4000" kern="0" dirty="0">
                <a:latin typeface="Calibri" panose="020F0502020204030204" pitchFamily="34" charset="0"/>
                <a:cs typeface="Calibri" panose="020F0502020204030204" pitchFamily="34" charset="0"/>
              </a:rPr>
              <a:t>2023</a:t>
            </a:r>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p:txBody>
      </p:sp>
      <p:pic>
        <p:nvPicPr>
          <p:cNvPr id="1025" name="Picture 10">
            <a:extLst>
              <a:ext uri="{FF2B5EF4-FFF2-40B4-BE49-F238E27FC236}">
                <a16:creationId xmlns:a16="http://schemas.microsoft.com/office/drawing/2014/main" id="{B2EFA185-9146-6C55-AB09-6CD0F88AE1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79971" y="4113076"/>
            <a:ext cx="3408726" cy="1112169"/>
          </a:xfrm>
          <a:prstGeom prst="rect">
            <a:avLst/>
          </a:prstGeom>
          <a:solidFill>
            <a:schemeClr val="bg1"/>
          </a:solidFill>
          <a:ln>
            <a:noFill/>
          </a:ln>
        </p:spPr>
      </p:pic>
      <p:pic>
        <p:nvPicPr>
          <p:cNvPr id="7" name="Picture 6">
            <a:extLst>
              <a:ext uri="{FF2B5EF4-FFF2-40B4-BE49-F238E27FC236}">
                <a16:creationId xmlns:a16="http://schemas.microsoft.com/office/drawing/2014/main" id="{6DE4AB56-47E4-6686-46FD-8548FC665F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5744" y="4113076"/>
            <a:ext cx="3070616" cy="1112169"/>
          </a:xfrm>
          <a:prstGeom prst="rect">
            <a:avLst/>
          </a:prstGeom>
          <a:ln>
            <a:noFill/>
          </a:ln>
        </p:spPr>
      </p:pic>
    </p:spTree>
    <p:extLst>
      <p:ext uri="{BB962C8B-B14F-4D97-AF65-F5344CB8AC3E}">
        <p14:creationId xmlns:p14="http://schemas.microsoft.com/office/powerpoint/2010/main" val="323949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96641"/>
            <a:ext cx="8229600" cy="1143000"/>
          </a:xfrm>
          <a:prstGeom prst="rect">
            <a:avLst/>
          </a:prstGeom>
        </p:spPr>
        <p:txBody>
          <a:bodyPr>
            <a:normAutofit fontScale="90000"/>
          </a:bodyPr>
          <a:lstStyle/>
          <a:p>
            <a:r>
              <a:rPr lang="en-GB" sz="4900" b="1" dirty="0" err="1"/>
              <a:t>Remplir</a:t>
            </a:r>
            <a:r>
              <a:rPr lang="en-GB" sz="4900" b="1" dirty="0"/>
              <a:t> le </a:t>
            </a:r>
            <a:r>
              <a:rPr lang="en-GB" sz="4900" b="1" dirty="0" err="1"/>
              <a:t>formulaire</a:t>
            </a:r>
            <a:r>
              <a:rPr lang="en-GB" sz="4900" b="1" dirty="0"/>
              <a:t> </a:t>
            </a:r>
            <a:r>
              <a:rPr lang="en-GB" sz="4900" b="1" dirty="0" err="1"/>
              <a:t>d'alerte</a:t>
            </a:r>
            <a:r>
              <a:rPr lang="en-GB" sz="4900" b="1" dirty="0"/>
              <a:t> (1)</a:t>
            </a:r>
            <a:br>
              <a:rPr lang="en-GB" sz="5300" dirty="0"/>
            </a:br>
            <a:r>
              <a:rPr lang="fr-FR" sz="3100" i="1" dirty="0">
                <a:solidFill>
                  <a:srgbClr val="FF0000"/>
                </a:solidFill>
              </a:rPr>
              <a:t>Nouvelles informations vs informations de suivi</a:t>
            </a:r>
            <a:endParaRPr lang="en-GB" sz="3100" i="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57300"/>
            <a:ext cx="7496353"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84744" y="1752600"/>
            <a:ext cx="6823170" cy="69605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90550" y="4398496"/>
            <a:ext cx="11010900" cy="1938992"/>
          </a:xfrm>
          <a:prstGeom prst="rect">
            <a:avLst/>
          </a:prstGeom>
          <a:solidFill>
            <a:schemeClr val="bg1"/>
          </a:solidFill>
        </p:spPr>
        <p:txBody>
          <a:bodyPr wrap="square" rtlCol="0">
            <a:spAutoFit/>
          </a:bodyPr>
          <a:lstStyle/>
          <a:p>
            <a:r>
              <a:rPr lang="fr-FR" sz="2000" dirty="0"/>
              <a:t>Les rapports de cas évoluent au fil du temps, chaque fois que vous disposez de nouvelles informations importantes, par exemple lorsque le patient s'est rétabli, un nouveau formulaire est envoyé avec les nouvelles informations uniquement !</a:t>
            </a:r>
          </a:p>
          <a:p>
            <a:endParaRPr lang="en-GB" sz="2000" dirty="0"/>
          </a:p>
          <a:p>
            <a:r>
              <a:rPr lang="fr-FR" sz="2000" b="1" dirty="0">
                <a:solidFill>
                  <a:schemeClr val="tx2"/>
                </a:solidFill>
              </a:rPr>
              <a:t>Nul besoin de répéter l'intégralité des informations initiales </a:t>
            </a:r>
            <a:r>
              <a:rPr lang="en-GB" sz="2000" dirty="0"/>
              <a:t>-&gt; </a:t>
            </a:r>
            <a:r>
              <a:rPr lang="fr-FR" sz="2000" dirty="0"/>
              <a:t>Il suffit de saisir les identifiants pour que le destinataire puisse identifier le cas référencé (nom du patient, diagnostic, nom du rapporteur).</a:t>
            </a:r>
            <a:endParaRPr lang="en-GB" sz="2000" dirty="0"/>
          </a:p>
        </p:txBody>
      </p:sp>
    </p:spTree>
    <p:extLst>
      <p:ext uri="{BB962C8B-B14F-4D97-AF65-F5344CB8AC3E}">
        <p14:creationId xmlns:p14="http://schemas.microsoft.com/office/powerpoint/2010/main" val="228943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364" y="1600201"/>
            <a:ext cx="7907337"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41538" y="2865600"/>
            <a:ext cx="7764462" cy="33480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209800" y="4539600"/>
            <a:ext cx="2438400" cy="565800"/>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905000" y="762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t>Remplir</a:t>
            </a:r>
            <a:r>
              <a:rPr lang="en-GB" b="1" dirty="0"/>
              <a:t> le </a:t>
            </a:r>
            <a:r>
              <a:rPr lang="en-GB" b="1" dirty="0" err="1"/>
              <a:t>formulaire</a:t>
            </a:r>
            <a:r>
              <a:rPr lang="en-GB" b="1" dirty="0"/>
              <a:t> </a:t>
            </a:r>
            <a:r>
              <a:rPr lang="en-GB" b="1" dirty="0" err="1"/>
              <a:t>d'alerte</a:t>
            </a:r>
            <a:r>
              <a:rPr lang="en-GB" b="1" dirty="0"/>
              <a:t> (2)</a:t>
            </a:r>
            <a:br>
              <a:rPr lang="en-GB" dirty="0"/>
            </a:br>
            <a:r>
              <a:rPr lang="en-GB" sz="2800" i="1" dirty="0">
                <a:solidFill>
                  <a:srgbClr val="FF0000"/>
                </a:solidFill>
              </a:rPr>
              <a:t>Patient information</a:t>
            </a:r>
            <a:endParaRPr lang="en-GB" i="1" dirty="0">
              <a:solidFill>
                <a:srgbClr val="FF0000"/>
              </a:solidFill>
            </a:endParaRPr>
          </a:p>
        </p:txBody>
      </p:sp>
    </p:spTree>
    <p:extLst>
      <p:ext uri="{BB962C8B-B14F-4D97-AF65-F5344CB8AC3E}">
        <p14:creationId xmlns:p14="http://schemas.microsoft.com/office/powerpoint/2010/main" val="243687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399" y="1436680"/>
            <a:ext cx="7315201" cy="219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9600" y="3588432"/>
            <a:ext cx="10820400" cy="2185214"/>
          </a:xfrm>
          <a:prstGeom prst="rect">
            <a:avLst/>
          </a:prstGeom>
          <a:solidFill>
            <a:schemeClr val="bg1"/>
          </a:solidFill>
        </p:spPr>
        <p:txBody>
          <a:bodyPr wrap="square" rtlCol="0">
            <a:spAutoFit/>
          </a:bodyPr>
          <a:lstStyle/>
          <a:p>
            <a:r>
              <a:rPr lang="fr-FR" sz="2000" dirty="0"/>
              <a:t>Indiquez les médicaments que vous jugez </a:t>
            </a:r>
            <a:r>
              <a:rPr lang="fr-FR" sz="2000" u="sng" dirty="0"/>
              <a:t>pertinents pour l'évaluation </a:t>
            </a:r>
            <a:r>
              <a:rPr lang="fr-FR" sz="2000" dirty="0"/>
              <a:t>de la relation de cause à effet avec l'événement </a:t>
            </a:r>
            <a:r>
              <a:rPr lang="en-GB" sz="2000" b="1" dirty="0">
                <a:solidFill>
                  <a:schemeClr val="accent2"/>
                </a:solidFill>
              </a:rPr>
              <a:t>= </a:t>
            </a:r>
            <a:r>
              <a:rPr lang="fr-FR" sz="2000" b="1" dirty="0">
                <a:solidFill>
                  <a:schemeClr val="accent2"/>
                </a:solidFill>
              </a:rPr>
              <a:t>SUSPECTÉS ≠ MÉDICAMENTS À L'ORIGINE DES PROBLÈMES ; </a:t>
            </a:r>
          </a:p>
          <a:p>
            <a:r>
              <a:rPr lang="fr-FR" sz="2000" b="1" dirty="0">
                <a:solidFill>
                  <a:schemeClr val="accent2"/>
                </a:solidFill>
              </a:rPr>
              <a:t>il est généralement conseillé d'énumérer tous les médicaments antituberculeux en cours au moment de l’EI.</a:t>
            </a:r>
          </a:p>
          <a:p>
            <a:endParaRPr lang="en-GB" sz="1600" dirty="0"/>
          </a:p>
          <a:p>
            <a:r>
              <a:rPr lang="fr-FR" sz="2000" dirty="0"/>
              <a:t>Indiquez les autres médicaments que vous estimez non pertinents mais qui ont été </a:t>
            </a:r>
            <a:r>
              <a:rPr lang="fr-FR" sz="2000" u="sng" dirty="0"/>
              <a:t>pris en même temps que les médicaments suspectés</a:t>
            </a:r>
            <a:r>
              <a:rPr lang="fr-FR" sz="2000" dirty="0"/>
              <a:t> </a:t>
            </a:r>
            <a:r>
              <a:rPr lang="en-GB" sz="2000" b="1" dirty="0">
                <a:solidFill>
                  <a:schemeClr val="tx2"/>
                </a:solidFill>
              </a:rPr>
              <a:t>=</a:t>
            </a:r>
            <a:r>
              <a:rPr lang="en-GB" sz="2000" dirty="0"/>
              <a:t> </a:t>
            </a:r>
            <a:r>
              <a:rPr lang="en-GB" sz="2000" b="1" dirty="0" err="1">
                <a:solidFill>
                  <a:schemeClr val="tx2"/>
                </a:solidFill>
              </a:rPr>
              <a:t>Concomitante</a:t>
            </a:r>
            <a:endParaRPr lang="en-GB" sz="2000" b="1" dirty="0">
              <a:solidFill>
                <a:schemeClr val="tx2"/>
              </a:solidFill>
            </a:endParaRPr>
          </a:p>
        </p:txBody>
      </p:sp>
      <p:sp>
        <p:nvSpPr>
          <p:cNvPr id="8" name="TextBox 7"/>
          <p:cNvSpPr txBox="1"/>
          <p:nvPr/>
        </p:nvSpPr>
        <p:spPr>
          <a:xfrm>
            <a:off x="914400" y="5786132"/>
            <a:ext cx="8458200" cy="707886"/>
          </a:xfrm>
          <a:prstGeom prst="rect">
            <a:avLst/>
          </a:prstGeom>
          <a:solidFill>
            <a:schemeClr val="accent1"/>
          </a:solidFill>
        </p:spPr>
        <p:txBody>
          <a:bodyPr wrap="square" rtlCol="0">
            <a:spAutoFit/>
          </a:bodyPr>
          <a:lstStyle/>
          <a:p>
            <a:r>
              <a:rPr lang="fr-FR" sz="2000" i="1" dirty="0">
                <a:solidFill>
                  <a:schemeClr val="bg1"/>
                </a:solidFill>
              </a:rPr>
              <a:t>Exemple : </a:t>
            </a:r>
            <a:r>
              <a:rPr lang="fr-FR" sz="2000" dirty="0">
                <a:solidFill>
                  <a:schemeClr val="bg1"/>
                </a:solidFill>
              </a:rPr>
              <a:t>Un patient tuberculeux (</a:t>
            </a:r>
            <a:r>
              <a:rPr lang="fr-FR" sz="2000" dirty="0" err="1">
                <a:solidFill>
                  <a:schemeClr val="bg1"/>
                </a:solidFill>
              </a:rPr>
              <a:t>Lfx</a:t>
            </a:r>
            <a:r>
              <a:rPr lang="fr-FR" sz="2000" dirty="0">
                <a:solidFill>
                  <a:schemeClr val="bg1"/>
                </a:solidFill>
              </a:rPr>
              <a:t>-Z-</a:t>
            </a:r>
            <a:r>
              <a:rPr lang="fr-FR" sz="2000" dirty="0" err="1">
                <a:solidFill>
                  <a:schemeClr val="bg1"/>
                </a:solidFill>
              </a:rPr>
              <a:t>Cfz</a:t>
            </a:r>
            <a:r>
              <a:rPr lang="fr-FR" sz="2000" dirty="0">
                <a:solidFill>
                  <a:schemeClr val="bg1"/>
                </a:solidFill>
              </a:rPr>
              <a:t>-</a:t>
            </a:r>
            <a:r>
              <a:rPr lang="fr-FR" sz="2000" dirty="0" err="1">
                <a:solidFill>
                  <a:schemeClr val="bg1"/>
                </a:solidFill>
              </a:rPr>
              <a:t>Lzd</a:t>
            </a:r>
            <a:r>
              <a:rPr lang="fr-FR" sz="2000" dirty="0">
                <a:solidFill>
                  <a:schemeClr val="bg1"/>
                </a:solidFill>
              </a:rPr>
              <a:t>-</a:t>
            </a:r>
            <a:r>
              <a:rPr lang="fr-FR" sz="2000" dirty="0" err="1">
                <a:solidFill>
                  <a:schemeClr val="bg1"/>
                </a:solidFill>
              </a:rPr>
              <a:t>Bdq</a:t>
            </a:r>
            <a:r>
              <a:rPr lang="fr-FR" sz="2000" dirty="0">
                <a:solidFill>
                  <a:schemeClr val="bg1"/>
                </a:solidFill>
              </a:rPr>
              <a:t>-Cs-PAS) est décédé d'une insuffisance cardiaque ; il prend également de la vitamine B6.</a:t>
            </a:r>
          </a:p>
        </p:txBody>
      </p:sp>
      <p:sp>
        <p:nvSpPr>
          <p:cNvPr id="9" name="Title 1"/>
          <p:cNvSpPr txBox="1">
            <a:spLocks/>
          </p:cNvSpPr>
          <p:nvPr/>
        </p:nvSpPr>
        <p:spPr>
          <a:xfrm>
            <a:off x="1905000" y="76200"/>
            <a:ext cx="8229600" cy="114300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500" b="1" dirty="0" err="1"/>
              <a:t>Remplir</a:t>
            </a:r>
            <a:r>
              <a:rPr lang="en-GB" sz="4500" b="1" dirty="0"/>
              <a:t> le </a:t>
            </a:r>
            <a:r>
              <a:rPr lang="en-GB" sz="4500" b="1" dirty="0" err="1"/>
              <a:t>formulaire</a:t>
            </a:r>
            <a:r>
              <a:rPr lang="en-GB" sz="4500" b="1" dirty="0"/>
              <a:t> </a:t>
            </a:r>
            <a:r>
              <a:rPr lang="en-GB" sz="4500" b="1" dirty="0" err="1"/>
              <a:t>d'alerte</a:t>
            </a:r>
            <a:r>
              <a:rPr lang="en-GB" sz="4500" b="1" dirty="0"/>
              <a:t> (3)</a:t>
            </a:r>
            <a:br>
              <a:rPr lang="en-GB" sz="4900" dirty="0"/>
            </a:br>
            <a:r>
              <a:rPr lang="en-GB" sz="2900" i="1" dirty="0" err="1">
                <a:solidFill>
                  <a:srgbClr val="FF0000"/>
                </a:solidFill>
              </a:rPr>
              <a:t>Médicaments</a:t>
            </a:r>
            <a:r>
              <a:rPr lang="en-GB" sz="2900" i="1" dirty="0">
                <a:solidFill>
                  <a:srgbClr val="FF0000"/>
                </a:solidFill>
              </a:rPr>
              <a:t> </a:t>
            </a:r>
            <a:r>
              <a:rPr lang="en-GB" sz="2900" i="1" dirty="0" err="1">
                <a:solidFill>
                  <a:srgbClr val="FF0000"/>
                </a:solidFill>
              </a:rPr>
              <a:t>suspectés</a:t>
            </a:r>
            <a:r>
              <a:rPr lang="en-GB" sz="2900" i="1" dirty="0">
                <a:solidFill>
                  <a:srgbClr val="FF0000"/>
                </a:solidFill>
              </a:rPr>
              <a:t> et concomitants</a:t>
            </a:r>
            <a:endParaRPr lang="en-GB" sz="3200" i="1" dirty="0">
              <a:solidFill>
                <a:srgbClr val="FF0000"/>
              </a:solidFill>
            </a:endParaRPr>
          </a:p>
        </p:txBody>
      </p:sp>
    </p:spTree>
    <p:extLst>
      <p:ext uri="{BB962C8B-B14F-4D97-AF65-F5344CB8AC3E}">
        <p14:creationId xmlns:p14="http://schemas.microsoft.com/office/powerpoint/2010/main" val="3643989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219200"/>
            <a:ext cx="92202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38200" y="2590800"/>
            <a:ext cx="10668000" cy="3416320"/>
          </a:xfrm>
          <a:prstGeom prst="rect">
            <a:avLst/>
          </a:prstGeom>
          <a:solidFill>
            <a:schemeClr val="bg1"/>
          </a:solidFill>
        </p:spPr>
        <p:txBody>
          <a:bodyPr wrap="square" rtlCol="0">
            <a:spAutoFit/>
          </a:bodyPr>
          <a:lstStyle/>
          <a:p>
            <a:r>
              <a:rPr lang="fr-FR" sz="2400" b="1" dirty="0"/>
              <a:t>Date de début et de fin de l'événement :</a:t>
            </a:r>
          </a:p>
          <a:p>
            <a:pPr marL="342900" indent="-342900">
              <a:buFont typeface="Arial" panose="020B0604020202020204" pitchFamily="34" charset="0"/>
              <a:buChar char="•"/>
            </a:pPr>
            <a:r>
              <a:rPr lang="fr-FR" sz="2400" dirty="0"/>
              <a:t>si l'événement est en cours, la date d'arrêt peut être laissée en blanc.</a:t>
            </a:r>
          </a:p>
          <a:p>
            <a:endParaRPr lang="en-GB" sz="2400" dirty="0"/>
          </a:p>
          <a:p>
            <a:r>
              <a:rPr lang="en-GB" sz="2400" b="1" dirty="0"/>
              <a:t>Description :</a:t>
            </a:r>
          </a:p>
          <a:p>
            <a:pPr marL="342900" indent="-342900">
              <a:buFont typeface="Arial" panose="020B0604020202020204" pitchFamily="34" charset="0"/>
              <a:buChar char="•"/>
            </a:pPr>
            <a:r>
              <a:rPr lang="fr-FR" sz="2400" dirty="0"/>
              <a:t>Fournir un </a:t>
            </a:r>
            <a:r>
              <a:rPr lang="fr-FR" sz="2400" b="1" dirty="0"/>
              <a:t>diagnostic</a:t>
            </a:r>
            <a:r>
              <a:rPr lang="fr-FR" sz="2400" dirty="0"/>
              <a:t> et expliquer les signes et les symptômes.</a:t>
            </a:r>
          </a:p>
          <a:p>
            <a:pPr marL="342900" indent="-342900">
              <a:buFont typeface="Arial" panose="020B0604020202020204" pitchFamily="34" charset="0"/>
              <a:buChar char="•"/>
            </a:pPr>
            <a:r>
              <a:rPr lang="fr-FR" sz="2400" dirty="0"/>
              <a:t>Indiquer l'évolution de l'événement, la thérapie, les résultats d'investigation résumés (ex: scanner), quelques valeurs de laboratoire clés, etc. </a:t>
            </a:r>
          </a:p>
          <a:p>
            <a:pPr marL="342900" indent="-342900">
              <a:buFont typeface="Arial" panose="020B0604020202020204" pitchFamily="34" charset="0"/>
              <a:buChar char="•"/>
            </a:pPr>
            <a:r>
              <a:rPr lang="fr-FR" sz="2400" dirty="0"/>
              <a:t>Peut être utilisé pour mentionner des éléments que vous ne savez peut-être pas où inscrire (les formulaires ne sont jamais parfaits !).</a:t>
            </a:r>
          </a:p>
        </p:txBody>
      </p:sp>
      <p:sp>
        <p:nvSpPr>
          <p:cNvPr id="5" name="Title 1"/>
          <p:cNvSpPr txBox="1">
            <a:spLocks/>
          </p:cNvSpPr>
          <p:nvPr/>
        </p:nvSpPr>
        <p:spPr>
          <a:xfrm>
            <a:off x="2057400" y="76200"/>
            <a:ext cx="8229600" cy="114300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500" b="1" dirty="0" err="1"/>
              <a:t>Remplir</a:t>
            </a:r>
            <a:r>
              <a:rPr lang="en-GB" sz="4500" b="1" dirty="0"/>
              <a:t> le </a:t>
            </a:r>
            <a:r>
              <a:rPr lang="en-GB" sz="4500" b="1" dirty="0" err="1"/>
              <a:t>formulaire</a:t>
            </a:r>
            <a:r>
              <a:rPr lang="en-GB" sz="4500" b="1" dirty="0"/>
              <a:t> </a:t>
            </a:r>
            <a:r>
              <a:rPr lang="en-GB" sz="4500" b="1" dirty="0" err="1"/>
              <a:t>d'alerte</a:t>
            </a:r>
            <a:r>
              <a:rPr lang="en-GB" sz="4500" b="1" dirty="0"/>
              <a:t> (4)</a:t>
            </a:r>
            <a:br>
              <a:rPr lang="en-GB" sz="4900" dirty="0"/>
            </a:br>
            <a:r>
              <a:rPr lang="en-GB" sz="2900" i="1" dirty="0" err="1">
                <a:solidFill>
                  <a:srgbClr val="FF0000"/>
                </a:solidFill>
              </a:rPr>
              <a:t>Informations</a:t>
            </a:r>
            <a:r>
              <a:rPr lang="en-GB" sz="2900" i="1" dirty="0">
                <a:solidFill>
                  <a:srgbClr val="FF0000"/>
                </a:solidFill>
              </a:rPr>
              <a:t> sur </a:t>
            </a:r>
            <a:r>
              <a:rPr lang="en-GB" sz="2900" i="1" dirty="0" err="1">
                <a:solidFill>
                  <a:srgbClr val="FF0000"/>
                </a:solidFill>
              </a:rPr>
              <a:t>l’EI</a:t>
            </a:r>
            <a:r>
              <a:rPr lang="en-GB" sz="2900" i="1" dirty="0">
                <a:solidFill>
                  <a:srgbClr val="FF0000"/>
                </a:solidFill>
              </a:rPr>
              <a:t> (1/2)</a:t>
            </a:r>
            <a:endParaRPr lang="en-GB" sz="3100" i="1" dirty="0">
              <a:solidFill>
                <a:srgbClr val="FF0000"/>
              </a:solidFill>
            </a:endParaRPr>
          </a:p>
        </p:txBody>
      </p:sp>
    </p:spTree>
    <p:extLst>
      <p:ext uri="{BB962C8B-B14F-4D97-AF65-F5344CB8AC3E}">
        <p14:creationId xmlns:p14="http://schemas.microsoft.com/office/powerpoint/2010/main" val="830451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42543" y="5198299"/>
            <a:ext cx="6706313" cy="1077218"/>
          </a:xfrm>
          <a:prstGeom prst="rect">
            <a:avLst/>
          </a:prstGeom>
          <a:solidFill>
            <a:schemeClr val="bg1"/>
          </a:solidFill>
        </p:spPr>
        <p:txBody>
          <a:bodyPr wrap="square" rtlCol="0">
            <a:spAutoFit/>
          </a:bodyPr>
          <a:lstStyle/>
          <a:p>
            <a:r>
              <a:rPr lang="en-GB" sz="2400" dirty="0" err="1"/>
              <a:t>Sélectionnez-en</a:t>
            </a:r>
            <a:r>
              <a:rPr lang="en-GB" sz="2400" dirty="0"/>
              <a:t> </a:t>
            </a:r>
            <a:r>
              <a:rPr lang="en-GB" sz="2400" dirty="0" err="1"/>
              <a:t>autant</a:t>
            </a:r>
            <a:r>
              <a:rPr lang="en-GB" sz="2400" dirty="0"/>
              <a:t> que possible !</a:t>
            </a:r>
          </a:p>
          <a:p>
            <a:r>
              <a:rPr lang="fr-FR" sz="2000" dirty="0"/>
              <a:t>Ex: un patient hospitalisé en raison d'une insuffisance rénale aiguë, puis décédé</a:t>
            </a:r>
            <a:r>
              <a:rPr lang="en-GB" sz="2000" dirty="0"/>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1204100"/>
            <a:ext cx="6914021" cy="3628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1" y="2718667"/>
            <a:ext cx="6095999" cy="205738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1"/>
          <p:cNvGraphicFramePr>
            <a:graphicFrameLocks noGrp="1"/>
          </p:cNvGraphicFramePr>
          <p:nvPr>
            <p:extLst>
              <p:ext uri="{D42A27DB-BD31-4B8C-83A1-F6EECF244321}">
                <p14:modId xmlns:p14="http://schemas.microsoft.com/office/powerpoint/2010/main" val="3904856500"/>
              </p:ext>
            </p:extLst>
          </p:nvPr>
        </p:nvGraphicFramePr>
        <p:xfrm>
          <a:off x="7239713" y="2782002"/>
          <a:ext cx="4895400" cy="3970433"/>
        </p:xfrm>
        <a:graphic>
          <a:graphicData uri="http://schemas.openxmlformats.org/drawingml/2006/table">
            <a:tbl>
              <a:tblPr firstRow="1" bandRow="1">
                <a:tableStyleId>{2D5ABB26-0587-4C30-8999-92F81FD0307C}</a:tableStyleId>
              </a:tblPr>
              <a:tblGrid>
                <a:gridCol w="4895400">
                  <a:extLst>
                    <a:ext uri="{9D8B030D-6E8A-4147-A177-3AD203B41FA5}">
                      <a16:colId xmlns:a16="http://schemas.microsoft.com/office/drawing/2014/main" val="20000"/>
                    </a:ext>
                  </a:extLst>
                </a:gridCol>
              </a:tblGrid>
              <a:tr h="421209">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800" noProof="0" dirty="0" err="1"/>
                        <a:t>Deces</a:t>
                      </a:r>
                      <a:endParaRPr lang="en-GB" sz="1800" noProof="0" dirty="0"/>
                    </a:p>
                  </a:txBody>
                  <a:tcPr marL="91432" marR="91432" marT="45686" marB="45686"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421209">
                <a:tc>
                  <a:txBody>
                    <a:bodyPr/>
                    <a:lstStyle/>
                    <a:p>
                      <a:pPr marL="342900" indent="-342900">
                        <a:buFont typeface="+mj-lt"/>
                        <a:buAutoNum type="arabicPeriod" startAt="2"/>
                      </a:pPr>
                      <a:r>
                        <a:rPr lang="en-GB" sz="1800" noProof="0" dirty="0" err="1"/>
                        <a:t>Risque</a:t>
                      </a:r>
                      <a:r>
                        <a:rPr lang="en-GB" sz="1800" noProof="0" dirty="0"/>
                        <a:t> vital </a:t>
                      </a:r>
                      <a:r>
                        <a:rPr lang="en-GB" sz="1800" noProof="0" dirty="0" err="1"/>
                        <a:t>immédiat</a:t>
                      </a:r>
                      <a:endParaRPr lang="en-GB" sz="1800" b="1" noProof="0" dirty="0">
                        <a:solidFill>
                          <a:srgbClr val="C00000"/>
                        </a:solidFill>
                      </a:endParaRPr>
                    </a:p>
                  </a:txBody>
                  <a:tcPr marL="91432" marR="91432" marT="45686" marB="45686"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643991">
                <a:tc>
                  <a:txBody>
                    <a:bodyPr/>
                    <a:lstStyle/>
                    <a:p>
                      <a:pPr marL="342900" indent="-342900">
                        <a:buFont typeface="+mj-lt"/>
                        <a:buAutoNum type="arabicPeriod" startAt="3"/>
                      </a:pPr>
                      <a:r>
                        <a:rPr lang="fr-FR" sz="1800" noProof="0" dirty="0"/>
                        <a:t>Conduit</a:t>
                      </a:r>
                      <a:r>
                        <a:rPr lang="fr-FR" sz="1800" baseline="0" noProof="0" dirty="0"/>
                        <a:t> </a:t>
                      </a:r>
                      <a:r>
                        <a:rPr lang="fr-FR" sz="1800" noProof="0" dirty="0"/>
                        <a:t>à une hospitalisation ou une prolongation d'hospitalisation</a:t>
                      </a:r>
                      <a:endParaRPr lang="fr-FR" sz="1800" b="0" noProof="0" dirty="0">
                        <a:solidFill>
                          <a:schemeClr val="tx1"/>
                        </a:solidFill>
                      </a:endParaRPr>
                    </a:p>
                  </a:txBody>
                  <a:tcPr marL="91432" marR="91432" marT="45686" marB="45686"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643991">
                <a:tc>
                  <a:txBody>
                    <a:bodyPr/>
                    <a:lstStyle/>
                    <a:p>
                      <a:pPr marL="342900" indent="-342900">
                        <a:buFont typeface="+mj-lt"/>
                        <a:buAutoNum type="arabicPeriod" startAt="4"/>
                      </a:pPr>
                      <a:r>
                        <a:rPr lang="fr-FR" sz="1800" noProof="0" dirty="0"/>
                        <a:t>Entraînant un handicap ou une incapacité importants</a:t>
                      </a:r>
                    </a:p>
                  </a:txBody>
                  <a:tcPr marL="91432" marR="91432" marT="45686" marB="45686"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643991">
                <a:tc>
                  <a:txBody>
                    <a:bodyPr/>
                    <a:lstStyle/>
                    <a:p>
                      <a:pPr marL="342900" indent="-342900">
                        <a:buFont typeface="+mj-lt"/>
                        <a:buAutoNum type="arabicPeriod" startAt="5"/>
                      </a:pPr>
                      <a:r>
                        <a:rPr lang="fr-FR" sz="1800" noProof="0" dirty="0"/>
                        <a:t>Malformation congénitale ou anomalie congénitale</a:t>
                      </a:r>
                    </a:p>
                  </a:txBody>
                  <a:tcPr marL="91432" marR="91432" marT="45686" marB="45686"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4"/>
                  </a:ext>
                </a:extLst>
              </a:tr>
              <a:tr h="1196042">
                <a:tc>
                  <a:txBody>
                    <a:bodyPr/>
                    <a:lstStyle/>
                    <a:p>
                      <a:pPr marL="0" indent="0">
                        <a:buFont typeface="+mj-lt"/>
                        <a:buNone/>
                      </a:pPr>
                      <a:r>
                        <a:rPr lang="fr-FR" sz="1800" noProof="0" dirty="0"/>
                        <a:t>6.  Cas médical, nécessitant une intervention pour prévenir l'une des conséquences énumérées ci-dessus.</a:t>
                      </a:r>
                    </a:p>
                  </a:txBody>
                  <a:tcPr marL="91432" marR="91432" marT="45686" marB="45686"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5"/>
                  </a:ext>
                </a:extLst>
              </a:tr>
            </a:tbl>
          </a:graphicData>
        </a:graphic>
      </p:graphicFrame>
      <p:sp>
        <p:nvSpPr>
          <p:cNvPr id="11" name="Rectangle 10"/>
          <p:cNvSpPr/>
          <p:nvPr/>
        </p:nvSpPr>
        <p:spPr>
          <a:xfrm>
            <a:off x="7239713" y="2349335"/>
            <a:ext cx="4895400" cy="369332"/>
          </a:xfrm>
          <a:prstGeom prst="rect">
            <a:avLst/>
          </a:prstGeom>
          <a:solidFill>
            <a:schemeClr val="accent2">
              <a:lumMod val="20000"/>
              <a:lumOff val="80000"/>
            </a:schemeClr>
          </a:solidFill>
        </p:spPr>
        <p:txBody>
          <a:bodyPr wrap="square">
            <a:spAutoFit/>
          </a:bodyPr>
          <a:lstStyle/>
          <a:p>
            <a:pPr algn="ctr"/>
            <a:r>
              <a:rPr lang="en-GB" b="1" dirty="0">
                <a:solidFill>
                  <a:schemeClr val="accent2"/>
                </a:solidFill>
              </a:rPr>
              <a:t>CRITÈRES DE GRAVITÉ</a:t>
            </a:r>
          </a:p>
        </p:txBody>
      </p:sp>
      <p:sp>
        <p:nvSpPr>
          <p:cNvPr id="9" name="Title 1"/>
          <p:cNvSpPr txBox="1">
            <a:spLocks/>
          </p:cNvSpPr>
          <p:nvPr/>
        </p:nvSpPr>
        <p:spPr>
          <a:xfrm>
            <a:off x="2057400" y="76200"/>
            <a:ext cx="8229600" cy="114300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500" b="1" dirty="0" err="1"/>
              <a:t>Remplir</a:t>
            </a:r>
            <a:r>
              <a:rPr lang="en-GB" sz="4500" b="1" dirty="0"/>
              <a:t> le </a:t>
            </a:r>
            <a:r>
              <a:rPr lang="en-GB" sz="4500" b="1" dirty="0" err="1"/>
              <a:t>formulaire</a:t>
            </a:r>
            <a:r>
              <a:rPr lang="en-GB" sz="4500" b="1" dirty="0"/>
              <a:t> </a:t>
            </a:r>
            <a:r>
              <a:rPr lang="en-GB" sz="4500" b="1" dirty="0" err="1"/>
              <a:t>d'alerte</a:t>
            </a:r>
            <a:r>
              <a:rPr lang="en-GB" sz="4500" b="1" dirty="0"/>
              <a:t> (5)</a:t>
            </a:r>
            <a:br>
              <a:rPr lang="en-GB" sz="4900" dirty="0"/>
            </a:br>
            <a:r>
              <a:rPr lang="en-GB" sz="2900" i="1" dirty="0" err="1">
                <a:solidFill>
                  <a:srgbClr val="FF0000"/>
                </a:solidFill>
              </a:rPr>
              <a:t>Informations</a:t>
            </a:r>
            <a:r>
              <a:rPr lang="en-GB" sz="2900" i="1" dirty="0">
                <a:solidFill>
                  <a:srgbClr val="FF0000"/>
                </a:solidFill>
              </a:rPr>
              <a:t> sur </a:t>
            </a:r>
            <a:r>
              <a:rPr lang="en-GB" sz="2900" i="1" dirty="0" err="1">
                <a:solidFill>
                  <a:srgbClr val="FF0000"/>
                </a:solidFill>
              </a:rPr>
              <a:t>l’EI</a:t>
            </a:r>
            <a:r>
              <a:rPr lang="en-GB" sz="2900" i="1" dirty="0">
                <a:solidFill>
                  <a:srgbClr val="FF0000"/>
                </a:solidFill>
              </a:rPr>
              <a:t> (1/2)</a:t>
            </a:r>
            <a:endParaRPr lang="en-GB" sz="3100" i="1" dirty="0">
              <a:solidFill>
                <a:srgbClr val="FF0000"/>
              </a:solidFill>
            </a:endParaRPr>
          </a:p>
        </p:txBody>
      </p:sp>
    </p:spTree>
    <p:extLst>
      <p:ext uri="{BB962C8B-B14F-4D97-AF65-F5344CB8AC3E}">
        <p14:creationId xmlns:p14="http://schemas.microsoft.com/office/powerpoint/2010/main" val="1385121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38600" y="1600200"/>
            <a:ext cx="7440262" cy="4524315"/>
          </a:xfrm>
          <a:prstGeom prst="rect">
            <a:avLst/>
          </a:prstGeom>
          <a:solidFill>
            <a:schemeClr val="bg1"/>
          </a:solidFill>
        </p:spPr>
        <p:txBody>
          <a:bodyPr wrap="square" rtlCol="0">
            <a:spAutoFit/>
          </a:bodyPr>
          <a:lstStyle/>
          <a:p>
            <a:r>
              <a:rPr lang="fr-FR" sz="2400" b="1" dirty="0"/>
              <a:t>Avez-vous arrêté un médicament suspecté ? Diminué la dose ? N'avez-vous rien changé ?</a:t>
            </a:r>
          </a:p>
          <a:p>
            <a:endParaRPr lang="en-GB" sz="2400" dirty="0"/>
          </a:p>
          <a:p>
            <a:pPr marL="342900" indent="-342900">
              <a:buFont typeface="Arial" panose="020B0604020202020204" pitchFamily="34" charset="0"/>
              <a:buChar char="•"/>
            </a:pPr>
            <a:r>
              <a:rPr lang="fr-FR" sz="2400" dirty="0"/>
              <a:t>Si un ou plusieurs médicaments ont été initialement arrêtés puis réintroduits et qu'aucun autre changement n'est attendu </a:t>
            </a:r>
            <a:r>
              <a:rPr lang="en-GB" sz="2400" dirty="0"/>
              <a:t>:</a:t>
            </a:r>
          </a:p>
          <a:p>
            <a:pPr marL="800100" lvl="1" indent="-342900">
              <a:buFont typeface="Arial" panose="020B0604020202020204" pitchFamily="34" charset="0"/>
              <a:buChar char="•"/>
            </a:pPr>
            <a:r>
              <a:rPr lang="fr-FR" sz="2000" dirty="0"/>
              <a:t>Sélectionnez </a:t>
            </a:r>
            <a:r>
              <a:rPr lang="fr-FR" sz="2000" b="1" dirty="0"/>
              <a:t>Dose inchangée</a:t>
            </a:r>
            <a:r>
              <a:rPr lang="fr-FR" sz="2000" dirty="0"/>
              <a:t>.</a:t>
            </a:r>
          </a:p>
          <a:p>
            <a:pPr marL="800100" lvl="1" indent="-342900">
              <a:buFont typeface="Arial" panose="020B0604020202020204" pitchFamily="34" charset="0"/>
              <a:buChar char="•"/>
            </a:pPr>
            <a:r>
              <a:rPr lang="fr-FR" sz="2000" dirty="0"/>
              <a:t>Expliquez dans la description que vous avez arrêté et repris les médicaments.</a:t>
            </a:r>
          </a:p>
          <a:p>
            <a:pPr marL="342900" indent="-342900">
              <a:buFont typeface="Arial" panose="020B0604020202020204" pitchFamily="34" charset="0"/>
              <a:buChar char="•"/>
            </a:pPr>
            <a:r>
              <a:rPr lang="fr-FR" sz="2400" dirty="0"/>
              <a:t>Si un seul médicament a été arrêté :</a:t>
            </a:r>
          </a:p>
          <a:p>
            <a:pPr marL="800100" lvl="1" indent="-342900">
              <a:buFont typeface="Arial" panose="020B0604020202020204" pitchFamily="34" charset="0"/>
              <a:buChar char="•"/>
            </a:pPr>
            <a:r>
              <a:rPr lang="fr-FR" sz="2000" dirty="0"/>
              <a:t>Sélectionnez </a:t>
            </a:r>
            <a:r>
              <a:rPr lang="fr-FR" sz="2000" b="1" dirty="0"/>
              <a:t>Médicament retiré.</a:t>
            </a:r>
          </a:p>
          <a:p>
            <a:pPr marL="800100" lvl="1" indent="-342900">
              <a:buFont typeface="Arial" panose="020B0604020202020204" pitchFamily="34" charset="0"/>
              <a:buChar char="•"/>
            </a:pPr>
            <a:r>
              <a:rPr lang="fr-FR" sz="2000" dirty="0"/>
              <a:t>Expliquez dans la description que Cs a été arrêté par exemple et que les autres médicaments ont été maintenus.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82646"/>
            <a:ext cx="3280103" cy="345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057400" y="76200"/>
            <a:ext cx="8229600" cy="114300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500" b="1" dirty="0" err="1"/>
              <a:t>Remplir</a:t>
            </a:r>
            <a:r>
              <a:rPr lang="en-GB" sz="4500" b="1" dirty="0"/>
              <a:t> le </a:t>
            </a:r>
            <a:r>
              <a:rPr lang="en-GB" sz="4500" b="1" dirty="0" err="1"/>
              <a:t>formulaire</a:t>
            </a:r>
            <a:r>
              <a:rPr lang="en-GB" sz="4500" b="1" dirty="0"/>
              <a:t> </a:t>
            </a:r>
            <a:r>
              <a:rPr lang="en-GB" sz="4500" b="1" dirty="0" err="1"/>
              <a:t>d'alerte</a:t>
            </a:r>
            <a:r>
              <a:rPr lang="en-GB" sz="4500" b="1" dirty="0"/>
              <a:t> (6)</a:t>
            </a:r>
            <a:br>
              <a:rPr lang="en-GB" sz="4900" dirty="0"/>
            </a:br>
            <a:r>
              <a:rPr lang="en-GB" sz="2900" i="1" dirty="0" err="1">
                <a:solidFill>
                  <a:srgbClr val="FF0000"/>
                </a:solidFill>
              </a:rPr>
              <a:t>Mesures</a:t>
            </a:r>
            <a:r>
              <a:rPr lang="en-GB" sz="2900" i="1" dirty="0">
                <a:solidFill>
                  <a:srgbClr val="FF0000"/>
                </a:solidFill>
              </a:rPr>
              <a:t> prises</a:t>
            </a:r>
            <a:endParaRPr lang="en-GB" sz="3100" i="1" dirty="0">
              <a:solidFill>
                <a:srgbClr val="FF0000"/>
              </a:solidFill>
            </a:endParaRPr>
          </a:p>
        </p:txBody>
      </p:sp>
    </p:spTree>
    <p:extLst>
      <p:ext uri="{BB962C8B-B14F-4D97-AF65-F5344CB8AC3E}">
        <p14:creationId xmlns:p14="http://schemas.microsoft.com/office/powerpoint/2010/main" val="3872698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676400"/>
            <a:ext cx="3810000" cy="303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91001" y="1371600"/>
            <a:ext cx="7772400" cy="4585871"/>
          </a:xfrm>
          <a:prstGeom prst="rect">
            <a:avLst/>
          </a:prstGeom>
          <a:noFill/>
        </p:spPr>
        <p:txBody>
          <a:bodyPr wrap="square" rtlCol="0">
            <a:spAutoFit/>
          </a:bodyPr>
          <a:lstStyle/>
          <a:p>
            <a:r>
              <a:rPr lang="fr-FR" sz="2400" b="1" dirty="0"/>
              <a:t>Au moment de la rédaction du rapport, l'événement est-il</a:t>
            </a:r>
          </a:p>
          <a:p>
            <a:endParaRPr lang="en-GB" sz="2400" b="1" dirty="0"/>
          </a:p>
          <a:p>
            <a:pPr marL="342900" indent="-342900">
              <a:spcBef>
                <a:spcPts val="600"/>
              </a:spcBef>
              <a:spcAft>
                <a:spcPts val="600"/>
              </a:spcAft>
              <a:buFont typeface="Arial" panose="020B0604020202020204" pitchFamily="34" charset="0"/>
              <a:buChar char="•"/>
            </a:pPr>
            <a:r>
              <a:rPr lang="fr-FR" sz="2100" dirty="0"/>
              <a:t>Entièrement rétablie, retour à l'état de base </a:t>
            </a:r>
            <a:r>
              <a:rPr lang="en-GB" sz="2100" dirty="0">
                <a:sym typeface="Wingdings" panose="05000000000000000000" pitchFamily="2" charset="2"/>
              </a:rPr>
              <a:t> </a:t>
            </a:r>
            <a:r>
              <a:rPr lang="en-GB" sz="2100" b="1" dirty="0" err="1">
                <a:sym typeface="Wingdings" panose="05000000000000000000" pitchFamily="2" charset="2"/>
              </a:rPr>
              <a:t>Résolu</a:t>
            </a:r>
            <a:endParaRPr lang="en-GB" sz="2100" b="1" dirty="0">
              <a:sym typeface="Wingdings" panose="05000000000000000000" pitchFamily="2" charset="2"/>
            </a:endParaRPr>
          </a:p>
          <a:p>
            <a:pPr marL="342900" indent="-342900">
              <a:spcBef>
                <a:spcPts val="600"/>
              </a:spcBef>
              <a:spcAft>
                <a:spcPts val="600"/>
              </a:spcAft>
              <a:buFont typeface="Arial" panose="020B0604020202020204" pitchFamily="34" charset="0"/>
              <a:buChar char="•"/>
            </a:pPr>
            <a:r>
              <a:rPr lang="fr-FR" sz="2100" dirty="0"/>
              <a:t>Amélioration, mais pas encore de retour à la situation de base </a:t>
            </a:r>
            <a:r>
              <a:rPr lang="en-GB" sz="2100" dirty="0">
                <a:sym typeface="Wingdings" panose="05000000000000000000" pitchFamily="2" charset="2"/>
              </a:rPr>
              <a:t>  </a:t>
            </a:r>
            <a:r>
              <a:rPr lang="en-GB" sz="2100" b="1" dirty="0">
                <a:sym typeface="Wingdings" panose="05000000000000000000" pitchFamily="2" charset="2"/>
              </a:rPr>
              <a:t>En </a:t>
            </a:r>
            <a:r>
              <a:rPr lang="en-GB" sz="2100" b="1" dirty="0" err="1">
                <a:sym typeface="Wingdings" panose="05000000000000000000" pitchFamily="2" charset="2"/>
              </a:rPr>
              <a:t>cours</a:t>
            </a:r>
            <a:r>
              <a:rPr lang="en-GB" sz="2100" b="1" dirty="0">
                <a:sym typeface="Wingdings" panose="05000000000000000000" pitchFamily="2" charset="2"/>
              </a:rPr>
              <a:t> de </a:t>
            </a:r>
            <a:r>
              <a:rPr lang="en-GB" sz="2100" b="1" dirty="0" err="1">
                <a:sym typeface="Wingdings" panose="05000000000000000000" pitchFamily="2" charset="2"/>
              </a:rPr>
              <a:t>résolution</a:t>
            </a:r>
            <a:endParaRPr lang="en-GB" sz="2100" b="1" dirty="0">
              <a:sym typeface="Wingdings" panose="05000000000000000000" pitchFamily="2" charset="2"/>
            </a:endParaRPr>
          </a:p>
          <a:p>
            <a:pPr marL="342900" indent="-342900">
              <a:spcBef>
                <a:spcPts val="600"/>
              </a:spcBef>
              <a:spcAft>
                <a:spcPts val="600"/>
              </a:spcAft>
              <a:buFont typeface="Arial" panose="020B0604020202020204" pitchFamily="34" charset="0"/>
              <a:buChar char="•"/>
            </a:pPr>
            <a:r>
              <a:rPr lang="fr-FR" sz="2100" dirty="0">
                <a:sym typeface="Wingdings" panose="05000000000000000000" pitchFamily="2" charset="2"/>
              </a:rPr>
              <a:t>Entièrement stabilisé, mais certains troubles permanents subsisteront (par exemple, perte d'audition après l'arrêt définitif de l'injectable). </a:t>
            </a:r>
            <a:r>
              <a:rPr lang="en-GB" sz="2100" dirty="0">
                <a:sym typeface="Wingdings" panose="05000000000000000000" pitchFamily="2" charset="2"/>
              </a:rPr>
              <a:t> </a:t>
            </a:r>
            <a:r>
              <a:rPr lang="en-GB" sz="2100" b="1" dirty="0" err="1">
                <a:sym typeface="Wingdings" panose="05000000000000000000" pitchFamily="2" charset="2"/>
              </a:rPr>
              <a:t>Résolu</a:t>
            </a:r>
            <a:r>
              <a:rPr lang="en-GB" sz="2100" b="1" dirty="0">
                <a:sym typeface="Wingdings" panose="05000000000000000000" pitchFamily="2" charset="2"/>
              </a:rPr>
              <a:t> avec </a:t>
            </a:r>
            <a:r>
              <a:rPr lang="en-GB" sz="2100" b="1" dirty="0" err="1">
                <a:sym typeface="Wingdings" panose="05000000000000000000" pitchFamily="2" charset="2"/>
              </a:rPr>
              <a:t>séquelles</a:t>
            </a:r>
            <a:endParaRPr lang="en-GB" sz="2100" b="1" dirty="0"/>
          </a:p>
          <a:p>
            <a:pPr marL="342900" indent="-342900">
              <a:spcBef>
                <a:spcPts val="600"/>
              </a:spcBef>
              <a:spcAft>
                <a:spcPts val="600"/>
              </a:spcAft>
              <a:buFont typeface="Arial" panose="020B0604020202020204" pitchFamily="34" charset="0"/>
              <a:buChar char="•"/>
            </a:pPr>
            <a:r>
              <a:rPr lang="en-GB" sz="2100" dirty="0"/>
              <a:t>En </a:t>
            </a:r>
            <a:r>
              <a:rPr lang="en-GB" sz="2100" dirty="0" err="1"/>
              <a:t>cours</a:t>
            </a:r>
            <a:r>
              <a:rPr lang="en-GB" sz="2100" dirty="0"/>
              <a:t> </a:t>
            </a:r>
            <a:r>
              <a:rPr lang="en-GB" sz="2100" dirty="0">
                <a:sym typeface="Wingdings" panose="05000000000000000000" pitchFamily="2" charset="2"/>
              </a:rPr>
              <a:t></a:t>
            </a:r>
            <a:r>
              <a:rPr lang="en-GB" sz="2100" dirty="0"/>
              <a:t> </a:t>
            </a:r>
            <a:r>
              <a:rPr lang="fr-FR" sz="2100" b="1" dirty="0"/>
              <a:t>non résolu</a:t>
            </a:r>
          </a:p>
          <a:p>
            <a:pPr marL="342900" indent="-342900">
              <a:spcBef>
                <a:spcPts val="600"/>
              </a:spcBef>
              <a:spcAft>
                <a:spcPts val="600"/>
              </a:spcAft>
              <a:buFont typeface="Arial" panose="020B0604020202020204" pitchFamily="34" charset="0"/>
              <a:buChar char="•"/>
            </a:pPr>
            <a:r>
              <a:rPr lang="en-GB" sz="2100" dirty="0"/>
              <a:t>Fatal </a:t>
            </a:r>
            <a:r>
              <a:rPr lang="en-GB" sz="2100" dirty="0">
                <a:sym typeface="Wingdings" panose="05000000000000000000" pitchFamily="2" charset="2"/>
              </a:rPr>
              <a:t> </a:t>
            </a:r>
            <a:r>
              <a:rPr lang="fr-FR" sz="2100" b="1" dirty="0">
                <a:sym typeface="Wingdings" panose="05000000000000000000" pitchFamily="2" charset="2"/>
              </a:rPr>
              <a:t>Décédé</a:t>
            </a:r>
          </a:p>
          <a:p>
            <a:pPr marL="342900" indent="-342900">
              <a:spcBef>
                <a:spcPts val="600"/>
              </a:spcBef>
              <a:spcAft>
                <a:spcPts val="600"/>
              </a:spcAft>
              <a:buFont typeface="Arial" panose="020B0604020202020204" pitchFamily="34" charset="0"/>
              <a:buChar char="•"/>
            </a:pPr>
            <a:r>
              <a:rPr lang="fr-FR" sz="2100" dirty="0">
                <a:sym typeface="Wingdings" panose="05000000000000000000" pitchFamily="2" charset="2"/>
              </a:rPr>
              <a:t>Le résultat n'est pas connu (Ex: patient perdu de vue) </a:t>
            </a:r>
            <a:r>
              <a:rPr lang="en-GB" sz="2100" dirty="0">
                <a:sym typeface="Wingdings" panose="05000000000000000000" pitchFamily="2" charset="2"/>
              </a:rPr>
              <a:t> </a:t>
            </a:r>
            <a:r>
              <a:rPr lang="fr-FR" sz="2100" b="1" dirty="0">
                <a:sym typeface="Wingdings" panose="05000000000000000000" pitchFamily="2" charset="2"/>
              </a:rPr>
              <a:t>Inconnu</a:t>
            </a:r>
            <a:endParaRPr lang="en-GB" sz="2100" b="1" dirty="0"/>
          </a:p>
        </p:txBody>
      </p:sp>
      <p:sp>
        <p:nvSpPr>
          <p:cNvPr id="5" name="Title 1"/>
          <p:cNvSpPr txBox="1">
            <a:spLocks/>
          </p:cNvSpPr>
          <p:nvPr/>
        </p:nvSpPr>
        <p:spPr>
          <a:xfrm>
            <a:off x="2057400" y="76200"/>
            <a:ext cx="8229600" cy="114300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500" b="1" dirty="0" err="1"/>
              <a:t>Remplir</a:t>
            </a:r>
            <a:r>
              <a:rPr lang="en-GB" sz="4500" b="1" dirty="0"/>
              <a:t> le </a:t>
            </a:r>
            <a:r>
              <a:rPr lang="en-GB" sz="4500" b="1" dirty="0" err="1"/>
              <a:t>formulaire</a:t>
            </a:r>
            <a:r>
              <a:rPr lang="en-GB" sz="4500" b="1" dirty="0"/>
              <a:t> </a:t>
            </a:r>
            <a:r>
              <a:rPr lang="en-GB" sz="4500" b="1" dirty="0" err="1"/>
              <a:t>d'alerte</a:t>
            </a:r>
            <a:r>
              <a:rPr lang="en-GB" sz="4500" b="1" dirty="0"/>
              <a:t> (7)</a:t>
            </a:r>
            <a:br>
              <a:rPr lang="en-GB" sz="4900" dirty="0"/>
            </a:br>
            <a:r>
              <a:rPr lang="en-GB" sz="2900" i="1" dirty="0" err="1">
                <a:solidFill>
                  <a:srgbClr val="FF0000"/>
                </a:solidFill>
              </a:rPr>
              <a:t>Résultat</a:t>
            </a:r>
            <a:r>
              <a:rPr lang="en-GB" sz="2900" i="1" dirty="0">
                <a:solidFill>
                  <a:srgbClr val="FF0000"/>
                </a:solidFill>
              </a:rPr>
              <a:t> de </a:t>
            </a:r>
            <a:r>
              <a:rPr lang="en-GB" sz="2900" i="1" dirty="0" err="1">
                <a:solidFill>
                  <a:srgbClr val="FF0000"/>
                </a:solidFill>
              </a:rPr>
              <a:t>l'événement</a:t>
            </a:r>
            <a:endParaRPr lang="en-GB" sz="2900" i="1" dirty="0">
              <a:solidFill>
                <a:srgbClr val="FF0000"/>
              </a:solidFill>
            </a:endParaRPr>
          </a:p>
        </p:txBody>
      </p:sp>
    </p:spTree>
    <p:extLst>
      <p:ext uri="{BB962C8B-B14F-4D97-AF65-F5344CB8AC3E}">
        <p14:creationId xmlns:p14="http://schemas.microsoft.com/office/powerpoint/2010/main" val="3545921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839" y="1962150"/>
            <a:ext cx="7678737"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55838" y="4902200"/>
            <a:ext cx="4678362" cy="965200"/>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590800" y="5477286"/>
            <a:ext cx="2590800" cy="369332"/>
          </a:xfrm>
          <a:prstGeom prst="rect">
            <a:avLst/>
          </a:prstGeom>
          <a:noFill/>
        </p:spPr>
        <p:txBody>
          <a:bodyPr wrap="square" rtlCol="0">
            <a:spAutoFit/>
          </a:bodyPr>
          <a:lstStyle/>
          <a:p>
            <a:r>
              <a:rPr lang="en-GB" b="1" dirty="0">
                <a:solidFill>
                  <a:srgbClr val="FF0066"/>
                </a:solidFill>
              </a:rPr>
              <a:t>Facile à </a:t>
            </a:r>
            <a:r>
              <a:rPr lang="en-GB" b="1" dirty="0" err="1">
                <a:solidFill>
                  <a:srgbClr val="FF0066"/>
                </a:solidFill>
              </a:rPr>
              <a:t>oublier</a:t>
            </a:r>
            <a:r>
              <a:rPr lang="en-GB" b="1" dirty="0">
                <a:solidFill>
                  <a:srgbClr val="FF0066"/>
                </a:solidFill>
              </a:rPr>
              <a:t>!</a:t>
            </a:r>
          </a:p>
        </p:txBody>
      </p:sp>
      <p:sp>
        <p:nvSpPr>
          <p:cNvPr id="7" name="Title 1"/>
          <p:cNvSpPr txBox="1">
            <a:spLocks/>
          </p:cNvSpPr>
          <p:nvPr/>
        </p:nvSpPr>
        <p:spPr>
          <a:xfrm>
            <a:off x="2057400" y="76200"/>
            <a:ext cx="8229600" cy="114300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500" b="1" dirty="0" err="1"/>
              <a:t>Remplir</a:t>
            </a:r>
            <a:r>
              <a:rPr lang="en-GB" sz="4500" b="1" dirty="0"/>
              <a:t> le </a:t>
            </a:r>
            <a:r>
              <a:rPr lang="en-GB" sz="4500" b="1" dirty="0" err="1"/>
              <a:t>formulaire</a:t>
            </a:r>
            <a:r>
              <a:rPr lang="en-GB" sz="4500" b="1" dirty="0"/>
              <a:t> </a:t>
            </a:r>
            <a:r>
              <a:rPr lang="en-GB" sz="4500" b="1" dirty="0" err="1"/>
              <a:t>d'alerte</a:t>
            </a:r>
            <a:r>
              <a:rPr lang="en-GB" sz="4500" b="1" dirty="0"/>
              <a:t> (8)</a:t>
            </a:r>
            <a:br>
              <a:rPr lang="en-GB" sz="4900" dirty="0"/>
            </a:br>
            <a:r>
              <a:rPr lang="en-GB" sz="2900" i="1" dirty="0">
                <a:solidFill>
                  <a:srgbClr val="FF0000"/>
                </a:solidFill>
              </a:rPr>
              <a:t>Rapporteur</a:t>
            </a:r>
            <a:endParaRPr lang="en-GB" sz="3100" i="1" dirty="0">
              <a:solidFill>
                <a:srgbClr val="FF0000"/>
              </a:solidFill>
            </a:endParaRPr>
          </a:p>
        </p:txBody>
      </p:sp>
    </p:spTree>
    <p:extLst>
      <p:ext uri="{BB962C8B-B14F-4D97-AF65-F5344CB8AC3E}">
        <p14:creationId xmlns:p14="http://schemas.microsoft.com/office/powerpoint/2010/main" val="3701516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43000" y="1371600"/>
            <a:ext cx="9677400" cy="4525963"/>
          </a:xfrm>
          <a:prstGeom prst="rect">
            <a:avLst/>
          </a:prstGeom>
        </p:spPr>
        <p:txBody>
          <a:bodyPr>
            <a:normAutofit lnSpcReduction="10000"/>
          </a:bodyPr>
          <a:lstStyle/>
          <a:p>
            <a:r>
              <a:rPr lang="fr-FR" sz="2800" dirty="0"/>
              <a:t>Si plus d'un EI/EGA distinct et non lié (par exemple, événements cardiaques et neurologiques) survient chez le même individu, des formulaires distincts sont remplis et envoyés pour chaque événement.</a:t>
            </a:r>
          </a:p>
          <a:p>
            <a:pPr marL="0" indent="0">
              <a:buNone/>
            </a:pPr>
            <a:endParaRPr lang="en-US" sz="2800" dirty="0"/>
          </a:p>
          <a:p>
            <a:r>
              <a:rPr lang="fr-FR" sz="2800" dirty="0"/>
              <a:t>La plupart du temps, les informations nécessaires pour remplir le formulaire sont disponibles dans le dossier du patient, dans les rapports de laboratoire, etc.</a:t>
            </a:r>
          </a:p>
          <a:p>
            <a:pPr lvl="1"/>
            <a:r>
              <a:rPr lang="fr-FR" sz="2400" dirty="0"/>
              <a:t>En général, la plupart des systèmes vous permettent d'ajouter des résultats de laboratoire ou d'autres informations au formulaire, de sorte que vous n'avez pas besoin de tout réécrire.</a:t>
            </a:r>
          </a:p>
        </p:txBody>
      </p:sp>
      <p:sp>
        <p:nvSpPr>
          <p:cNvPr id="4" name="Title 1"/>
          <p:cNvSpPr txBox="1">
            <a:spLocks/>
          </p:cNvSpPr>
          <p:nvPr/>
        </p:nvSpPr>
        <p:spPr>
          <a:xfrm>
            <a:off x="2057400" y="76200"/>
            <a:ext cx="8229600" cy="114300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500" b="1" dirty="0" err="1"/>
              <a:t>Remplir</a:t>
            </a:r>
            <a:r>
              <a:rPr lang="en-GB" sz="4500" b="1" dirty="0"/>
              <a:t> le </a:t>
            </a:r>
            <a:r>
              <a:rPr lang="en-GB" sz="4500" b="1" dirty="0" err="1"/>
              <a:t>formulaire</a:t>
            </a:r>
            <a:r>
              <a:rPr lang="en-GB" sz="4500" b="1" dirty="0"/>
              <a:t> </a:t>
            </a:r>
            <a:r>
              <a:rPr lang="en-GB" sz="4500" b="1" dirty="0" err="1"/>
              <a:t>d'alerte</a:t>
            </a:r>
            <a:r>
              <a:rPr lang="en-GB" sz="4500" b="1" dirty="0"/>
              <a:t> (9)</a:t>
            </a:r>
            <a:br>
              <a:rPr lang="en-GB" sz="4900" dirty="0"/>
            </a:br>
            <a:r>
              <a:rPr lang="en-GB" sz="2900" i="1" dirty="0">
                <a:solidFill>
                  <a:srgbClr val="FF0000"/>
                </a:solidFill>
              </a:rPr>
              <a:t>Notes </a:t>
            </a:r>
            <a:r>
              <a:rPr lang="en-GB" sz="2900" i="1" dirty="0" err="1">
                <a:solidFill>
                  <a:srgbClr val="FF0000"/>
                </a:solidFill>
              </a:rPr>
              <a:t>supplémentaires</a:t>
            </a:r>
            <a:endParaRPr lang="en-GB" sz="3100" i="1" dirty="0">
              <a:solidFill>
                <a:srgbClr val="FF0000"/>
              </a:solidFill>
            </a:endParaRPr>
          </a:p>
        </p:txBody>
      </p:sp>
    </p:spTree>
    <p:extLst>
      <p:ext uri="{BB962C8B-B14F-4D97-AF65-F5344CB8AC3E}">
        <p14:creationId xmlns:p14="http://schemas.microsoft.com/office/powerpoint/2010/main" val="4051798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1143000"/>
          </a:xfrm>
          <a:prstGeom prst="rect">
            <a:avLst/>
          </a:prstGeom>
        </p:spPr>
        <p:txBody>
          <a:bodyPr>
            <a:noAutofit/>
          </a:bodyPr>
          <a:lstStyle/>
          <a:p>
            <a:r>
              <a:rPr lang="fr-FR" b="1" dirty="0"/>
              <a:t>Que se passe-t-il une fois les formulaires </a:t>
            </a:r>
            <a:r>
              <a:rPr lang="fr-FR" b="1" dirty="0" err="1"/>
              <a:t>aDSM</a:t>
            </a:r>
            <a:r>
              <a:rPr lang="fr-FR" b="1" dirty="0"/>
              <a:t> parvenus au centre national de coordination ?</a:t>
            </a:r>
            <a:endParaRPr lang="en-GB" b="1" dirty="0"/>
          </a:p>
        </p:txBody>
      </p:sp>
      <p:sp>
        <p:nvSpPr>
          <p:cNvPr id="3" name="Content Placeholder 2"/>
          <p:cNvSpPr>
            <a:spLocks noGrp="1"/>
          </p:cNvSpPr>
          <p:nvPr>
            <p:ph idx="4294967295"/>
          </p:nvPr>
        </p:nvSpPr>
        <p:spPr>
          <a:xfrm>
            <a:off x="914400" y="1524000"/>
            <a:ext cx="9982200" cy="4525963"/>
          </a:xfrm>
          <a:prstGeom prst="rect">
            <a:avLst/>
          </a:prstGeom>
        </p:spPr>
        <p:txBody>
          <a:bodyPr>
            <a:normAutofit fontScale="92500"/>
          </a:bodyPr>
          <a:lstStyle/>
          <a:p>
            <a:pPr>
              <a:spcAft>
                <a:spcPts val="600"/>
              </a:spcAft>
            </a:pPr>
            <a:r>
              <a:rPr lang="fr-FR" sz="2800" dirty="0"/>
              <a:t>Dès réception de l'information, l'autorité responsable va :</a:t>
            </a:r>
          </a:p>
          <a:p>
            <a:pPr lvl="1">
              <a:spcAft>
                <a:spcPts val="600"/>
              </a:spcAft>
            </a:pPr>
            <a:r>
              <a:rPr lang="fr-FR" sz="2400" dirty="0"/>
              <a:t>Examiner les informations,</a:t>
            </a:r>
          </a:p>
          <a:p>
            <a:pPr lvl="1">
              <a:spcAft>
                <a:spcPts val="600"/>
              </a:spcAft>
            </a:pPr>
            <a:r>
              <a:rPr lang="fr-FR" sz="2400" dirty="0"/>
              <a:t>Contacter le déclarant et/ou l'établissement pour plus de détails </a:t>
            </a:r>
          </a:p>
          <a:p>
            <a:pPr lvl="1">
              <a:spcAft>
                <a:spcPts val="600"/>
              </a:spcAft>
            </a:pPr>
            <a:r>
              <a:rPr lang="fr-FR" sz="2400" dirty="0"/>
              <a:t>Aider à l'évaluation de la causalité</a:t>
            </a:r>
          </a:p>
          <a:p>
            <a:pPr lvl="1">
              <a:spcAft>
                <a:spcPts val="600"/>
              </a:spcAft>
            </a:pPr>
            <a:r>
              <a:rPr lang="fr-FR" sz="2400" dirty="0"/>
              <a:t>Effectuer la détection des signaux et d'autres analyses statistiques,</a:t>
            </a:r>
          </a:p>
          <a:p>
            <a:pPr lvl="1">
              <a:spcAft>
                <a:spcPts val="600"/>
              </a:spcAft>
            </a:pPr>
            <a:r>
              <a:rPr lang="fr-FR" sz="2400" dirty="0"/>
              <a:t>Décider de toute action visant à protéger la santé publique (le cas échéant)</a:t>
            </a:r>
          </a:p>
          <a:p>
            <a:pPr lvl="1">
              <a:spcAft>
                <a:spcPts val="600"/>
              </a:spcAft>
            </a:pPr>
            <a:r>
              <a:rPr lang="fr-FR" sz="2400" dirty="0"/>
              <a:t>Utiliser les données pour améliorer la sécurité générale des médicaments et les connaissances sur les médicaments (Ex: en faisant des rapports croisés avec l'OMS pour fournir des conseils supplémentaires).</a:t>
            </a:r>
          </a:p>
        </p:txBody>
      </p:sp>
    </p:spTree>
    <p:extLst>
      <p:ext uri="{BB962C8B-B14F-4D97-AF65-F5344CB8AC3E}">
        <p14:creationId xmlns:p14="http://schemas.microsoft.com/office/powerpoint/2010/main" val="4265286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839416" y="2132856"/>
            <a:ext cx="10009112" cy="2304256"/>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altLang="en-US" sz="4000" b="1" kern="0" dirty="0">
              <a:latin typeface="Calibri" panose="020F0502020204030204" pitchFamily="34" charset="0"/>
              <a:cs typeface="Calibri" panose="020F0502020204030204" pitchFamily="34" charset="0"/>
            </a:endParaRPr>
          </a:p>
          <a:p>
            <a:r>
              <a:rPr lang="en-US" altLang="en-US" sz="4000" b="1" kern="0" dirty="0">
                <a:latin typeface="Calibri" panose="020F0502020204030204" pitchFamily="34" charset="0"/>
                <a:cs typeface="Calibri" panose="020F0502020204030204" pitchFamily="34" charset="0"/>
              </a:rPr>
              <a:t>2.1v. </a:t>
            </a:r>
            <a:r>
              <a:rPr lang="fr-FR" altLang="en-US" sz="4000" b="1" kern="0" dirty="0">
                <a:latin typeface="Calibri" panose="020F0502020204030204" pitchFamily="34" charset="0"/>
                <a:cs typeface="Calibri" panose="020F0502020204030204" pitchFamily="34" charset="0"/>
              </a:rPr>
              <a:t>Former le personnel à la collecte de données</a:t>
            </a:r>
            <a:endParaRPr lang="en-US" altLang="en-US" sz="4000" b="1"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9734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152400"/>
            <a:ext cx="9639300" cy="1143000"/>
          </a:xfrm>
          <a:prstGeom prst="rect">
            <a:avLst/>
          </a:prstGeom>
        </p:spPr>
        <p:txBody>
          <a:bodyPr/>
          <a:lstStyle/>
          <a:p>
            <a:r>
              <a:rPr lang="fr-FR" b="1" dirty="0"/>
              <a:t>Former d'autres personnes à l'utilisation des formulaires</a:t>
            </a:r>
            <a:endParaRPr lang="en-GB" b="1" dirty="0"/>
          </a:p>
        </p:txBody>
      </p:sp>
      <p:sp>
        <p:nvSpPr>
          <p:cNvPr id="3" name="Content Placeholder 2"/>
          <p:cNvSpPr>
            <a:spLocks noGrp="1"/>
          </p:cNvSpPr>
          <p:nvPr>
            <p:ph idx="4294967295"/>
          </p:nvPr>
        </p:nvSpPr>
        <p:spPr>
          <a:xfrm>
            <a:off x="838200" y="1676400"/>
            <a:ext cx="10820400" cy="4525963"/>
          </a:xfrm>
          <a:prstGeom prst="rect">
            <a:avLst/>
          </a:prstGeom>
        </p:spPr>
        <p:txBody>
          <a:bodyPr>
            <a:normAutofit/>
          </a:bodyPr>
          <a:lstStyle/>
          <a:p>
            <a:r>
              <a:rPr lang="fr-FR" sz="2800" b="1" dirty="0"/>
              <a:t>Se concentrer </a:t>
            </a:r>
            <a:r>
              <a:rPr lang="fr-FR" sz="2800" dirty="0"/>
              <a:t>sur les exigences fondamentales, ici les 4 critères minimaux (patient, déclarant, médicament, EIG).</a:t>
            </a:r>
          </a:p>
          <a:p>
            <a:r>
              <a:rPr lang="fr-FR" sz="2800" b="1" dirty="0"/>
              <a:t>Expliquer </a:t>
            </a:r>
            <a:r>
              <a:rPr lang="fr-FR" sz="2800" dirty="0"/>
              <a:t>la terminologie (Ex: médicament suspecté ou concomitant) et chaque champ de votre formulaire.</a:t>
            </a:r>
          </a:p>
          <a:p>
            <a:r>
              <a:rPr lang="en-GB" sz="2800" b="1" dirty="0" err="1"/>
              <a:t>Illustrer</a:t>
            </a:r>
            <a:r>
              <a:rPr lang="en-GB" sz="2800" b="1" dirty="0"/>
              <a:t> </a:t>
            </a:r>
            <a:r>
              <a:rPr lang="en-GB" sz="2800" dirty="0"/>
              <a:t>: utiliser des </a:t>
            </a:r>
            <a:r>
              <a:rPr lang="en-GB" sz="2800" dirty="0" err="1"/>
              <a:t>exemples</a:t>
            </a:r>
            <a:r>
              <a:rPr lang="en-GB" sz="2800" dirty="0"/>
              <a:t> !</a:t>
            </a:r>
          </a:p>
          <a:p>
            <a:r>
              <a:rPr lang="fr-FR" sz="2800" b="1" dirty="0"/>
              <a:t>Réaliser des exercices </a:t>
            </a:r>
            <a:r>
              <a:rPr lang="fr-FR" sz="2800" dirty="0"/>
              <a:t>avec les médecins ou autres professionnels de la santé qui doivent remplir les formulaires de l'</a:t>
            </a:r>
            <a:r>
              <a:rPr lang="fr-FR" sz="2800" dirty="0" err="1"/>
              <a:t>aDSM</a:t>
            </a:r>
            <a:r>
              <a:rPr lang="fr-FR" sz="2800" dirty="0"/>
              <a:t> nationale.</a:t>
            </a:r>
          </a:p>
          <a:p>
            <a:pPr lvl="1"/>
            <a:r>
              <a:rPr lang="fr-FR" sz="2400" dirty="0"/>
              <a:t>Des études de cas sont disponibles dans la présentation sur la surveillance et la gestion de l’EI.</a:t>
            </a:r>
          </a:p>
        </p:txBody>
      </p:sp>
    </p:spTree>
    <p:extLst>
      <p:ext uri="{BB962C8B-B14F-4D97-AF65-F5344CB8AC3E}">
        <p14:creationId xmlns:p14="http://schemas.microsoft.com/office/powerpoint/2010/main" val="2251376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76200"/>
            <a:ext cx="8229600" cy="762000"/>
          </a:xfrm>
          <a:prstGeom prst="rect">
            <a:avLst/>
          </a:prstGeom>
        </p:spPr>
        <p:txBody>
          <a:bodyPr/>
          <a:lstStyle/>
          <a:p>
            <a:r>
              <a:rPr lang="en-GB" b="1" dirty="0"/>
              <a:t>Conclusions</a:t>
            </a:r>
          </a:p>
        </p:txBody>
      </p:sp>
      <p:sp>
        <p:nvSpPr>
          <p:cNvPr id="3" name="Content Placeholder 2"/>
          <p:cNvSpPr>
            <a:spLocks noGrp="1"/>
          </p:cNvSpPr>
          <p:nvPr>
            <p:ph idx="4294967295"/>
          </p:nvPr>
        </p:nvSpPr>
        <p:spPr>
          <a:xfrm>
            <a:off x="723900" y="1089102"/>
            <a:ext cx="10744200" cy="4679795"/>
          </a:xfrm>
          <a:prstGeom prst="rect">
            <a:avLst/>
          </a:prstGeom>
        </p:spPr>
        <p:txBody>
          <a:bodyPr/>
          <a:lstStyle/>
          <a:p>
            <a:r>
              <a:rPr lang="fr-FR" sz="2800" dirty="0"/>
              <a:t>Il incombe aux professionnels de la santé d'informer rapidement la coordination nationale de l'</a:t>
            </a:r>
            <a:r>
              <a:rPr lang="fr-FR" sz="2800" dirty="0" err="1"/>
              <a:t>aDSM</a:t>
            </a:r>
            <a:r>
              <a:rPr lang="fr-FR" sz="2800" dirty="0"/>
              <a:t> des EIG (ou d'autres EI, en fonction du niveau/paquet mise en œuvre).</a:t>
            </a:r>
          </a:p>
          <a:p>
            <a:r>
              <a:rPr lang="fr-FR" sz="2800" dirty="0"/>
              <a:t>Dès que les 4 éléments minimaux sont disponibles, un formulaire peut être rempli et envoyé (en fonction des réglementations locales).</a:t>
            </a:r>
          </a:p>
          <a:p>
            <a:r>
              <a:rPr lang="fr-FR" sz="2800" dirty="0"/>
              <a:t>Les formulaires de rapport sont des documents "vivants" et des informations de suivi importantes peuvent être envoyées à tout moment après l'envoi d'un rapport initial</a:t>
            </a:r>
          </a:p>
          <a:p>
            <a:r>
              <a:rPr lang="fr-FR" sz="2800"/>
              <a:t>Le personnel doit être formé à remplir les formulaires et le retour d'information est utile pour améliorer la qualité et l'exhaustivité des rapports.</a:t>
            </a:r>
            <a:endParaRPr lang="fr-FR" sz="2800" dirty="0"/>
          </a:p>
        </p:txBody>
      </p:sp>
    </p:spTree>
    <p:extLst>
      <p:ext uri="{BB962C8B-B14F-4D97-AF65-F5344CB8AC3E}">
        <p14:creationId xmlns:p14="http://schemas.microsoft.com/office/powerpoint/2010/main" val="2763402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551384" y="908720"/>
            <a:ext cx="10896872" cy="4673679"/>
          </a:xfrm>
          <a:prstGeom prst="rect">
            <a:avLst/>
          </a:prstGeom>
          <a:solidFill>
            <a:schemeClr val="bg1"/>
          </a:solidFill>
        </p:spPr>
        <p:txBody>
          <a:bodyPr>
            <a:normAutofit fontScale="92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sz="4000" b="1" kern="0" dirty="0" err="1">
                <a:solidFill>
                  <a:schemeClr val="tx1"/>
                </a:solidFill>
                <a:latin typeface="Calibri" panose="020F0502020204030204" pitchFamily="34" charset="0"/>
                <a:cs typeface="Calibri" panose="020F0502020204030204" pitchFamily="34" charset="0"/>
              </a:rPr>
              <a:t>Remerciements</a:t>
            </a:r>
            <a:endParaRPr lang="en-US" altLang="en-US" sz="4000" b="1" kern="0" dirty="0">
              <a:solidFill>
                <a:schemeClr val="tx1"/>
              </a:solidFill>
              <a:latin typeface="Calibri" panose="020F0502020204030204" pitchFamily="34" charset="0"/>
              <a:cs typeface="Calibri" panose="020F0502020204030204" pitchFamily="34" charset="0"/>
            </a:endParaRP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 développement du matériel de formation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été financé par TDR dans le cadre du Partenariat </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rPr>
              <a:t>ADP ( Access </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rPr>
              <a:t>Delivery Partnership= accès et la prestation de services</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avec un financement du gouvernement japonais.</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Ce matériel de formation a été élaboré en 2016 par le groupe de travail de l'OMS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avec les partenaires techniques KNCV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Tuberculosis</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Foundation</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Management Sciences for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Health</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(SIAPS), MSF, WHO GTB, et TDR. </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 matériel a été mis à jour en 2022-23 par Mahamadou Bassirou Souleymane (consultant TDR) avec Marie-Eve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Raguenaud</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(TDR),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Branwen</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J Hennig (TDR), et Corinne Merle (TDR), et revu par Linh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Nhat</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Nguyen (OMS/GTB),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Medea</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Gegia</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(OMS/GTB), et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Fuad</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Mirzayev</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(OMS/GTB).</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Nous remercions tous les membres du groupe de travail WARN/CARN-TB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qui ont contribué à l'élaboration des directives génériques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ainsi que le secrétariat, en particulier</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Dr Christ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Houessinon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Disadidi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Ambrioso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Esse</a:t>
            </a:r>
            <a:r>
              <a:rPr lang="en-US" altLang="en-US" sz="1800" kern="0" dirty="0">
                <a:solidFill>
                  <a:schemeClr val="tx1"/>
                </a:solidFill>
                <a:latin typeface="Calibri" panose="020F0502020204030204" pitchFamily="34" charset="0"/>
                <a:cs typeface="Calibri" panose="020F0502020204030204" pitchFamily="34" charset="0"/>
              </a:rPr>
              <a:t> Marius, </a:t>
            </a:r>
            <a:r>
              <a:rPr lang="en-US" altLang="en-US" sz="1800" kern="0" dirty="0" err="1">
                <a:solidFill>
                  <a:schemeClr val="tx1"/>
                </a:solidFill>
                <a:latin typeface="Calibri" panose="020F0502020204030204" pitchFamily="34" charset="0"/>
                <a:cs typeface="Calibri" panose="020F0502020204030204" pitchFamily="34" charset="0"/>
              </a:rPr>
              <a:t>Adomou</a:t>
            </a:r>
            <a:r>
              <a:rPr lang="en-US" altLang="en-US" sz="1800" kern="0" dirty="0">
                <a:solidFill>
                  <a:schemeClr val="tx1"/>
                </a:solidFill>
                <a:latin typeface="Calibri" panose="020F0502020204030204" pitchFamily="34" charset="0"/>
                <a:cs typeface="Calibri" panose="020F0502020204030204" pitchFamily="34" charset="0"/>
              </a:rPr>
              <a:t> Jamal </a:t>
            </a:r>
            <a:r>
              <a:rPr lang="en-US" altLang="en-US" sz="1800" kern="0" dirty="0" err="1">
                <a:solidFill>
                  <a:schemeClr val="tx1"/>
                </a:solidFill>
                <a:latin typeface="Calibri" panose="020F0502020204030204" pitchFamily="34" charset="0"/>
                <a:cs typeface="Calibri" panose="020F0502020204030204" pitchFamily="34" charset="0"/>
              </a:rPr>
              <a:t>Rouamba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Ruffine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Haro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Sougrimani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Koumbem</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Boureima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Nsanzerugeze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Josélyne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Daniel Alphonse </a:t>
            </a:r>
            <a:r>
              <a:rPr lang="en-US" altLang="en-US" sz="1800" kern="0" dirty="0" err="1">
                <a:solidFill>
                  <a:schemeClr val="tx1"/>
                </a:solidFill>
                <a:latin typeface="Calibri" panose="020F0502020204030204" pitchFamily="34" charset="0"/>
                <a:cs typeface="Calibri" panose="020F0502020204030204" pitchFamily="34" charset="0"/>
              </a:rPr>
              <a:t>Désiré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Mpaba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Minkat</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Théophile</a:t>
            </a:r>
            <a:r>
              <a:rPr lang="en-US" altLang="en-US" sz="1800" kern="0" dirty="0">
                <a:solidFill>
                  <a:schemeClr val="tx1"/>
                </a:solidFill>
                <a:latin typeface="Calibri" panose="020F0502020204030204" pitchFamily="34" charset="0"/>
                <a:cs typeface="Calibri" panose="020F0502020204030204" pitchFamily="34" charset="0"/>
              </a:rPr>
              <a:t> Mistral, Julie </a:t>
            </a:r>
            <a:r>
              <a:rPr lang="en-US" altLang="en-US" sz="1800" kern="0" dirty="0" err="1">
                <a:solidFill>
                  <a:schemeClr val="tx1"/>
                </a:solidFill>
                <a:latin typeface="Calibri" panose="020F0502020204030204" pitchFamily="34" charset="0"/>
                <a:cs typeface="Calibri" panose="020F0502020204030204" pitchFamily="34" charset="0"/>
              </a:rPr>
              <a:t>Abessolo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Ursule</a:t>
            </a:r>
            <a:r>
              <a:rPr lang="en-US" altLang="en-US" sz="1800" kern="0" dirty="0">
                <a:solidFill>
                  <a:schemeClr val="tx1"/>
                </a:solidFill>
                <a:latin typeface="Calibri" panose="020F0502020204030204" pitchFamily="34" charset="0"/>
                <a:cs typeface="Calibri" panose="020F0502020204030204" pitchFamily="34" charset="0"/>
              </a:rPr>
              <a:t> IDOKO, </a:t>
            </a:r>
            <a:r>
              <a:rPr lang="en-US" altLang="en-US" sz="1800" kern="0" dirty="0" err="1">
                <a:solidFill>
                  <a:schemeClr val="tx1"/>
                </a:solidFill>
                <a:latin typeface="Calibri" panose="020F0502020204030204" pitchFamily="34" charset="0"/>
                <a:cs typeface="Calibri" panose="020F0502020204030204" pitchFamily="34" charset="0"/>
              </a:rPr>
              <a:t>Tijan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Baldeh</a:t>
            </a:r>
            <a:r>
              <a:rPr lang="en-US" altLang="en-US" sz="1800" kern="0" dirty="0">
                <a:solidFill>
                  <a:schemeClr val="tx1"/>
                </a:solidFill>
                <a:latin typeface="Calibri" panose="020F0502020204030204" pitchFamily="34" charset="0"/>
                <a:cs typeface="Calibri" panose="020F0502020204030204" pitchFamily="34" charset="0"/>
              </a:rPr>
              <a:t> , </a:t>
            </a:r>
            <a:r>
              <a:rPr lang="en-US" altLang="en-US" sz="1800" kern="0" dirty="0" err="1">
                <a:solidFill>
                  <a:schemeClr val="tx1"/>
                </a:solidFill>
                <a:latin typeface="Calibri" panose="020F0502020204030204" pitchFamily="34" charset="0"/>
                <a:cs typeface="Calibri" panose="020F0502020204030204" pitchFamily="34" charset="0"/>
              </a:rPr>
              <a:t>Wandifa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Samateh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Tida</a:t>
            </a:r>
            <a:r>
              <a:rPr lang="en-US" altLang="en-US" sz="1800" kern="0" dirty="0">
                <a:solidFill>
                  <a:schemeClr val="tx1"/>
                </a:solidFill>
                <a:latin typeface="Calibri" panose="020F0502020204030204" pitchFamily="34" charset="0"/>
                <a:cs typeface="Calibri" panose="020F0502020204030204" pitchFamily="34" charset="0"/>
              </a:rPr>
              <a:t> S </a:t>
            </a:r>
            <a:r>
              <a:rPr lang="en-US" altLang="en-US" sz="1800" kern="0" dirty="0" err="1">
                <a:solidFill>
                  <a:schemeClr val="tx1"/>
                </a:solidFill>
                <a:latin typeface="Calibri" panose="020F0502020204030204" pitchFamily="34" charset="0"/>
                <a:cs typeface="Calibri" panose="020F0502020204030204" pitchFamily="34" charset="0"/>
              </a:rPr>
              <a:t>Kinteh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Alieu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Wurie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Mardemn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Yeasuen</a:t>
            </a:r>
            <a:r>
              <a:rPr lang="en-US" altLang="en-US" sz="1800" kern="0" dirty="0">
                <a:solidFill>
                  <a:schemeClr val="tx1"/>
                </a:solidFill>
                <a:latin typeface="Calibri" panose="020F0502020204030204" pitchFamily="34" charset="0"/>
                <a:cs typeface="Calibri" panose="020F0502020204030204" pitchFamily="34" charset="0"/>
              </a:rPr>
              <a:t>, Benjamin K. </a:t>
            </a:r>
            <a:r>
              <a:rPr lang="en-US" altLang="en-US" sz="1800" kern="0" dirty="0" err="1">
                <a:solidFill>
                  <a:schemeClr val="tx1"/>
                </a:solidFill>
                <a:latin typeface="Calibri" panose="020F0502020204030204" pitchFamily="34" charset="0"/>
                <a:cs typeface="Calibri" panose="020F0502020204030204" pitchFamily="34" charset="0"/>
              </a:rPr>
              <a:t>Quenneh</a:t>
            </a:r>
            <a:r>
              <a:rPr lang="en-US" altLang="en-US" sz="1800" kern="0" dirty="0">
                <a:solidFill>
                  <a:schemeClr val="tx1"/>
                </a:solidFill>
                <a:latin typeface="Calibri" panose="020F0502020204030204" pitchFamily="34" charset="0"/>
                <a:cs typeface="Calibri" panose="020F0502020204030204" pitchFamily="34" charset="0"/>
              </a:rPr>
              <a:t>, Cheick </a:t>
            </a:r>
            <a:r>
              <a:rPr lang="en-US" altLang="en-US" sz="1800" kern="0" dirty="0" err="1">
                <a:solidFill>
                  <a:schemeClr val="tx1"/>
                </a:solidFill>
                <a:latin typeface="Calibri" panose="020F0502020204030204" pitchFamily="34" charset="0"/>
                <a:cs typeface="Calibri" panose="020F0502020204030204" pitchFamily="34" charset="0"/>
              </a:rPr>
              <a:t>Oumar</a:t>
            </a:r>
            <a:r>
              <a:rPr lang="en-US" altLang="en-US" sz="1800" kern="0" dirty="0">
                <a:solidFill>
                  <a:schemeClr val="tx1"/>
                </a:solidFill>
                <a:latin typeface="Calibri" panose="020F0502020204030204" pitchFamily="34" charset="0"/>
                <a:cs typeface="Calibri" panose="020F0502020204030204" pitchFamily="34" charset="0"/>
              </a:rPr>
              <a:t> Bah, Kane El Hadj </a:t>
            </a:r>
            <a:r>
              <a:rPr lang="en-US" altLang="en-US" sz="1800" kern="0" dirty="0" err="1">
                <a:solidFill>
                  <a:schemeClr val="tx1"/>
                </a:solidFill>
                <a:latin typeface="Calibri" panose="020F0502020204030204" pitchFamily="34" charset="0"/>
                <a:cs typeface="Calibri" panose="020F0502020204030204" pitchFamily="34" charset="0"/>
              </a:rPr>
              <a:t>Malick</a:t>
            </a:r>
            <a:r>
              <a:rPr lang="en-US" altLang="en-US" sz="1800" kern="0" dirty="0">
                <a:solidFill>
                  <a:schemeClr val="tx1"/>
                </a:solidFill>
                <a:latin typeface="Calibri" panose="020F0502020204030204" pitchFamily="34" charset="0"/>
                <a:cs typeface="Calibri" panose="020F0502020204030204" pitchFamily="34" charset="0"/>
              </a:rPr>
              <a:t>, Aw </a:t>
            </a:r>
            <a:r>
              <a:rPr lang="en-US" altLang="en-US" sz="1800" kern="0" dirty="0" err="1">
                <a:solidFill>
                  <a:schemeClr val="tx1"/>
                </a:solidFill>
                <a:latin typeface="Calibri" panose="020F0502020204030204" pitchFamily="34" charset="0"/>
                <a:cs typeface="Calibri" panose="020F0502020204030204" pitchFamily="34" charset="0"/>
              </a:rPr>
              <a:t>Idriss</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Mamoudou</a:t>
            </a:r>
            <a:r>
              <a:rPr lang="en-US" altLang="en-US" sz="1800" kern="0" dirty="0">
                <a:solidFill>
                  <a:schemeClr val="tx1"/>
                </a:solidFill>
                <a:latin typeface="Calibri" panose="020F0502020204030204" pitchFamily="34" charset="0"/>
                <a:cs typeface="Calibri" panose="020F0502020204030204" pitchFamily="34" charset="0"/>
              </a:rPr>
              <a:t> Hama </a:t>
            </a:r>
            <a:r>
              <a:rPr lang="en-US" altLang="en-US" sz="1800" kern="0" dirty="0" err="1">
                <a:solidFill>
                  <a:schemeClr val="tx1"/>
                </a:solidFill>
                <a:latin typeface="Calibri" panose="020F0502020204030204" pitchFamily="34" charset="0"/>
                <a:cs typeface="Calibri" panose="020F0502020204030204" pitchFamily="34" charset="0"/>
              </a:rPr>
              <a:t>Rachida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Gagara</a:t>
            </a:r>
            <a:r>
              <a:rPr lang="en-US" altLang="en-US" sz="1800" kern="0" dirty="0">
                <a:solidFill>
                  <a:schemeClr val="tx1"/>
                </a:solidFill>
                <a:latin typeface="Calibri" panose="020F0502020204030204" pitchFamily="34" charset="0"/>
                <a:cs typeface="Calibri" panose="020F0502020204030204" pitchFamily="34" charset="0"/>
              </a:rPr>
              <a:t> I. M. </a:t>
            </a:r>
            <a:r>
              <a:rPr lang="en-US" altLang="en-US" sz="1800" kern="0" dirty="0" err="1">
                <a:solidFill>
                  <a:schemeClr val="tx1"/>
                </a:solidFill>
                <a:latin typeface="Calibri" panose="020F0502020204030204" pitchFamily="34" charset="0"/>
                <a:cs typeface="Calibri" panose="020F0502020204030204" pitchFamily="34" charset="0"/>
              </a:rPr>
              <a:t>Assiatou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Katambé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Balkissa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Seiyabatou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Elh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Saidou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Liombo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Anastasie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Lunganyu</a:t>
            </a:r>
            <a:r>
              <a:rPr lang="en-US" altLang="en-US" sz="1800" kern="0" dirty="0">
                <a:solidFill>
                  <a:schemeClr val="tx1"/>
                </a:solidFill>
                <a:latin typeface="Calibri" panose="020F0502020204030204" pitchFamily="34" charset="0"/>
                <a:cs typeface="Calibri" panose="020F0502020204030204" pitchFamily="34" charset="0"/>
              </a:rPr>
              <a:t> Junior, </a:t>
            </a:r>
            <a:r>
              <a:rPr lang="en-US" altLang="en-US" sz="1800" kern="0" dirty="0" err="1">
                <a:solidFill>
                  <a:schemeClr val="tx1"/>
                </a:solidFill>
                <a:latin typeface="Calibri" panose="020F0502020204030204" pitchFamily="34" charset="0"/>
                <a:cs typeface="Calibri" panose="020F0502020204030204" pitchFamily="34" charset="0"/>
              </a:rPr>
              <a:t>Kitambala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Sentime</a:t>
            </a:r>
            <a:r>
              <a:rPr lang="en-US" altLang="en-US" sz="1800" kern="0" dirty="0">
                <a:solidFill>
                  <a:schemeClr val="tx1"/>
                </a:solidFill>
                <a:latin typeface="Calibri" panose="020F0502020204030204" pitchFamily="34" charset="0"/>
                <a:cs typeface="Calibri" panose="020F0502020204030204" pitchFamily="34" charset="0"/>
              </a:rPr>
              <a:t>, Lula Yves , </a:t>
            </a:r>
            <a:r>
              <a:rPr lang="en-US" altLang="en-US" sz="1800" kern="0" dirty="0" err="1">
                <a:solidFill>
                  <a:schemeClr val="tx1"/>
                </a:solidFill>
                <a:latin typeface="Calibri" panose="020F0502020204030204" pitchFamily="34" charset="0"/>
                <a:cs typeface="Calibri" panose="020F0502020204030204" pitchFamily="34" charset="0"/>
              </a:rPr>
              <a:t>Habimana-Mucyo</a:t>
            </a:r>
            <a:r>
              <a:rPr lang="en-US" altLang="en-US" sz="1800" kern="0" dirty="0">
                <a:solidFill>
                  <a:schemeClr val="tx1"/>
                </a:solidFill>
                <a:latin typeface="Calibri" panose="020F0502020204030204" pitchFamily="34" charset="0"/>
                <a:cs typeface="Calibri" panose="020F0502020204030204" pitchFamily="34" charset="0"/>
              </a:rPr>
              <a:t> Yves, </a:t>
            </a:r>
            <a:r>
              <a:rPr lang="en-US" altLang="en-US" sz="1800" kern="0" dirty="0" err="1">
                <a:solidFill>
                  <a:schemeClr val="tx1"/>
                </a:solidFill>
                <a:latin typeface="Calibri" panose="020F0502020204030204" pitchFamily="34" charset="0"/>
                <a:cs typeface="Calibri" panose="020F0502020204030204" pitchFamily="34" charset="0"/>
              </a:rPr>
              <a:t>Migambi</a:t>
            </a:r>
            <a:r>
              <a:rPr lang="en-US" altLang="en-US" sz="1800" kern="0" dirty="0">
                <a:solidFill>
                  <a:schemeClr val="tx1"/>
                </a:solidFill>
                <a:latin typeface="Calibri" panose="020F0502020204030204" pitchFamily="34" charset="0"/>
                <a:cs typeface="Calibri" panose="020F0502020204030204" pitchFamily="34" charset="0"/>
              </a:rPr>
              <a:t> Patrick, dos Santos </a:t>
            </a:r>
            <a:r>
              <a:rPr lang="en-US" altLang="en-US" sz="1800" kern="0" dirty="0" err="1">
                <a:solidFill>
                  <a:schemeClr val="tx1"/>
                </a:solidFill>
                <a:latin typeface="Calibri" panose="020F0502020204030204" pitchFamily="34" charset="0"/>
                <a:cs typeface="Calibri" panose="020F0502020204030204" pitchFamily="34" charset="0"/>
              </a:rPr>
              <a:t>Brigite</a:t>
            </a:r>
            <a:r>
              <a:rPr lang="en-US" altLang="en-US" sz="1800" kern="0" dirty="0">
                <a:solidFill>
                  <a:schemeClr val="tx1"/>
                </a:solidFill>
                <a:latin typeface="Calibri" panose="020F0502020204030204" pitchFamily="34" charset="0"/>
                <a:cs typeface="Calibri" panose="020F0502020204030204" pitchFamily="34" charset="0"/>
              </a:rPr>
              <a:t>, Castro </a:t>
            </a:r>
            <a:r>
              <a:rPr lang="en-US" altLang="en-US" sz="1800" kern="0" dirty="0" err="1">
                <a:solidFill>
                  <a:schemeClr val="tx1"/>
                </a:solidFill>
                <a:latin typeface="Calibri" panose="020F0502020204030204" pitchFamily="34" charset="0"/>
                <a:cs typeface="Calibri" panose="020F0502020204030204" pitchFamily="34" charset="0"/>
              </a:rPr>
              <a:t>Vânia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Wadson</a:t>
            </a:r>
            <a:r>
              <a:rPr lang="en-US" altLang="en-US" sz="1800" kern="0" dirty="0">
                <a:solidFill>
                  <a:schemeClr val="tx1"/>
                </a:solidFill>
                <a:latin typeface="Calibri" panose="020F0502020204030204" pitchFamily="34" charset="0"/>
                <a:cs typeface="Calibri" panose="020F0502020204030204" pitchFamily="34" charset="0"/>
              </a:rPr>
              <a:t> Cruz, </a:t>
            </a:r>
            <a:r>
              <a:rPr lang="en-US" altLang="en-US" sz="1800" kern="0" dirty="0" err="1">
                <a:solidFill>
                  <a:schemeClr val="tx1"/>
                </a:solidFill>
                <a:latin typeface="Calibri" panose="020F0502020204030204" pitchFamily="34" charset="0"/>
                <a:cs typeface="Calibri" panose="020F0502020204030204" pitchFamily="34" charset="0"/>
              </a:rPr>
              <a:t>Gueye</a:t>
            </a:r>
            <a:r>
              <a:rPr lang="en-US" altLang="en-US" sz="1800" kern="0" dirty="0">
                <a:solidFill>
                  <a:schemeClr val="tx1"/>
                </a:solidFill>
                <a:latin typeface="Calibri" panose="020F0502020204030204" pitchFamily="34" charset="0"/>
                <a:cs typeface="Calibri" panose="020F0502020204030204" pitchFamily="34" charset="0"/>
              </a:rPr>
              <a:t> Aminata, </a:t>
            </a:r>
            <a:r>
              <a:rPr lang="en-US" altLang="en-US" sz="1800" kern="0" dirty="0" err="1">
                <a:solidFill>
                  <a:schemeClr val="tx1"/>
                </a:solidFill>
                <a:latin typeface="Calibri" panose="020F0502020204030204" pitchFamily="34" charset="0"/>
                <a:cs typeface="Calibri" panose="020F0502020204030204" pitchFamily="34" charset="0"/>
              </a:rPr>
              <a:t>Mukeh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Fahnbulleh</a:t>
            </a:r>
            <a:r>
              <a:rPr lang="en-US" altLang="en-US" sz="1800" kern="0" dirty="0">
                <a:solidFill>
                  <a:schemeClr val="tx1"/>
                </a:solidFill>
                <a:latin typeface="Calibri" panose="020F0502020204030204" pitchFamily="34" charset="0"/>
                <a:cs typeface="Calibri" panose="020F0502020204030204" pitchFamily="34" charset="0"/>
              </a:rPr>
              <a:t>, Bailor Samuel, </a:t>
            </a:r>
            <a:r>
              <a:rPr lang="en-US" altLang="en-US" sz="1800" kern="0" dirty="0" err="1">
                <a:solidFill>
                  <a:schemeClr val="tx1"/>
                </a:solidFill>
                <a:latin typeface="Calibri" panose="020F0502020204030204" pitchFamily="34" charset="0"/>
                <a:cs typeface="Calibri" panose="020F0502020204030204" pitchFamily="34" charset="0"/>
              </a:rPr>
              <a:t>Manjo</a:t>
            </a:r>
            <a:r>
              <a:rPr lang="en-US" altLang="en-US" sz="1800" kern="0" dirty="0">
                <a:solidFill>
                  <a:schemeClr val="tx1"/>
                </a:solidFill>
                <a:latin typeface="Calibri" panose="020F0502020204030204" pitchFamily="34" charset="0"/>
                <a:cs typeface="Calibri" panose="020F0502020204030204" pitchFamily="34" charset="0"/>
              </a:rPr>
              <a:t> Lamin, Saleh </a:t>
            </a:r>
            <a:r>
              <a:rPr lang="en-US" altLang="en-US" sz="1800" kern="0" dirty="0" err="1">
                <a:solidFill>
                  <a:schemeClr val="tx1"/>
                </a:solidFill>
                <a:latin typeface="Calibri" panose="020F0502020204030204" pitchFamily="34" charset="0"/>
                <a:cs typeface="Calibri" panose="020F0502020204030204" pitchFamily="34" charset="0"/>
              </a:rPr>
              <a:t>Mahareb</a:t>
            </a:r>
            <a:r>
              <a:rPr lang="en-US" altLang="en-US" sz="1800" kern="0" dirty="0">
                <a:solidFill>
                  <a:schemeClr val="tx1"/>
                </a:solidFill>
                <a:latin typeface="Calibri" panose="020F0502020204030204" pitchFamily="34" charset="0"/>
                <a:cs typeface="Calibri" panose="020F0502020204030204" pitchFamily="34" charset="0"/>
              </a:rPr>
              <a:t> Abdoulaye, Haroun Saleh Naima, </a:t>
            </a:r>
            <a:r>
              <a:rPr lang="en-US" altLang="en-US" sz="1800" kern="0" dirty="0" err="1">
                <a:solidFill>
                  <a:schemeClr val="tx1"/>
                </a:solidFill>
                <a:latin typeface="Calibri" panose="020F0502020204030204" pitchFamily="34" charset="0"/>
                <a:cs typeface="Calibri" panose="020F0502020204030204" pitchFamily="34" charset="0"/>
              </a:rPr>
              <a:t>Mouhoudine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Yerima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Kpelafia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Silifa</a:t>
            </a:r>
            <a:endParaRPr lang="en-US" altLang="en-US" sz="1800" kern="0" dirty="0">
              <a:solidFill>
                <a:schemeClr val="tx1"/>
              </a:solidFill>
              <a:latin typeface="Calibri" panose="020F0502020204030204" pitchFamily="34" charset="0"/>
              <a:cs typeface="Calibri" panose="020F0502020204030204" pitchFamily="34" charset="0"/>
            </a:endParaRPr>
          </a:p>
          <a:p>
            <a:pPr algn="l"/>
            <a:endParaRPr lang="en-US" altLang="en-US" sz="1800" b="1" kern="0" dirty="0">
              <a:solidFill>
                <a:schemeClr val="tx1"/>
              </a:solidFill>
              <a:latin typeface="Calibri" panose="020F0502020204030204" pitchFamily="34" charset="0"/>
              <a:cs typeface="Calibri" panose="020F0502020204030204" pitchFamily="34" charset="0"/>
            </a:endParaRPr>
          </a:p>
        </p:txBody>
      </p:sp>
      <p:pic>
        <p:nvPicPr>
          <p:cNvPr id="3" name="Picture 10">
            <a:extLst>
              <a:ext uri="{FF2B5EF4-FFF2-40B4-BE49-F238E27FC236}">
                <a16:creationId xmlns:a16="http://schemas.microsoft.com/office/drawing/2014/main" id="{F91E6EA7-C713-B313-684D-A502CB9EB5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95600" y="5517232"/>
            <a:ext cx="3408726" cy="1112169"/>
          </a:xfrm>
          <a:prstGeom prst="rect">
            <a:avLst/>
          </a:prstGeom>
          <a:solidFill>
            <a:schemeClr val="bg1"/>
          </a:solidFill>
          <a:ln>
            <a:noFill/>
          </a:ln>
        </p:spPr>
      </p:pic>
      <p:pic>
        <p:nvPicPr>
          <p:cNvPr id="5" name="Picture 4">
            <a:extLst>
              <a:ext uri="{FF2B5EF4-FFF2-40B4-BE49-F238E27FC236}">
                <a16:creationId xmlns:a16="http://schemas.microsoft.com/office/drawing/2014/main" id="{9460DFB3-E82B-D312-3214-02702FC0CF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4326" y="5499665"/>
            <a:ext cx="3070616" cy="1112169"/>
          </a:xfrm>
          <a:prstGeom prst="rect">
            <a:avLst/>
          </a:prstGeom>
          <a:ln>
            <a:noFill/>
          </a:ln>
        </p:spPr>
      </p:pic>
    </p:spTree>
    <p:extLst>
      <p:ext uri="{BB962C8B-B14F-4D97-AF65-F5344CB8AC3E}">
        <p14:creationId xmlns:p14="http://schemas.microsoft.com/office/powerpoint/2010/main" val="1194673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DFFB3BF-C3F2-6A19-CDB2-39BD10263FF4}"/>
              </a:ext>
            </a:extLst>
          </p:cNvPr>
          <p:cNvSpPr txBox="1">
            <a:spLocks noChangeArrowheads="1"/>
          </p:cNvSpPr>
          <p:nvPr/>
        </p:nvSpPr>
        <p:spPr bwMode="auto">
          <a:xfrm>
            <a:off x="119336" y="44450"/>
            <a:ext cx="1180931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en-US" sz="4400" b="1" dirty="0">
                <a:solidFill>
                  <a:srgbClr val="161645"/>
                </a:solidFill>
                <a:latin typeface="Calibri" panose="020F0502020204030204" pitchFamily="34" charset="0"/>
                <a:cs typeface="Calibri" panose="020F0502020204030204" pitchFamily="34" charset="0"/>
              </a:rPr>
              <a:t>Principales étapes de la mise en œuvre de l'</a:t>
            </a:r>
            <a:r>
              <a:rPr lang="fr-FR" altLang="en-US" sz="4400" b="1" dirty="0" err="1">
                <a:solidFill>
                  <a:srgbClr val="161645"/>
                </a:solidFill>
                <a:latin typeface="Calibri" panose="020F0502020204030204" pitchFamily="34" charset="0"/>
                <a:cs typeface="Calibri" panose="020F0502020204030204" pitchFamily="34" charset="0"/>
              </a:rPr>
              <a:t>aDSM</a:t>
            </a:r>
            <a:endParaRPr lang="fr-FR" altLang="en-US" sz="4400" b="1" dirty="0">
              <a:solidFill>
                <a:srgbClr val="161645"/>
              </a:solidFill>
              <a:latin typeface="Calibri" panose="020F0502020204030204" pitchFamily="34" charset="0"/>
              <a:cs typeface="Calibri" panose="020F0502020204030204" pitchFamily="34" charset="0"/>
            </a:endParaRPr>
          </a:p>
        </p:txBody>
      </p:sp>
      <p:sp>
        <p:nvSpPr>
          <p:cNvPr id="6147" name="Rectangle 32">
            <a:extLst>
              <a:ext uri="{FF2B5EF4-FFF2-40B4-BE49-F238E27FC236}">
                <a16:creationId xmlns:a16="http://schemas.microsoft.com/office/drawing/2014/main" id="{FEBF1143-7AA9-49C5-5992-C5BA16A1F7D5}"/>
              </a:ext>
            </a:extLst>
          </p:cNvPr>
          <p:cNvSpPr>
            <a:spLocks noChangeArrowheads="1"/>
          </p:cNvSpPr>
          <p:nvPr/>
        </p:nvSpPr>
        <p:spPr bwMode="auto">
          <a:xfrm>
            <a:off x="1524000" y="25400"/>
            <a:ext cx="18415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2696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nvGrpSpPr>
          <p:cNvPr id="6148" name="Groupe 8">
            <a:extLst>
              <a:ext uri="{FF2B5EF4-FFF2-40B4-BE49-F238E27FC236}">
                <a16:creationId xmlns:a16="http://schemas.microsoft.com/office/drawing/2014/main" id="{51FC910B-C076-E20B-AD41-48E2EB677C0B}"/>
              </a:ext>
            </a:extLst>
          </p:cNvPr>
          <p:cNvGrpSpPr>
            <a:grpSpLocks/>
          </p:cNvGrpSpPr>
          <p:nvPr/>
        </p:nvGrpSpPr>
        <p:grpSpPr bwMode="auto">
          <a:xfrm>
            <a:off x="767408" y="855663"/>
            <a:ext cx="9756575" cy="5472261"/>
            <a:chOff x="0" y="0"/>
            <a:chExt cx="5074920" cy="3375660"/>
          </a:xfrm>
        </p:grpSpPr>
        <p:sp>
          <p:nvSpPr>
            <p:cNvPr id="6149" name="Zone de texte 2">
              <a:extLst>
                <a:ext uri="{FF2B5EF4-FFF2-40B4-BE49-F238E27FC236}">
                  <a16:creationId xmlns:a16="http://schemas.microsoft.com/office/drawing/2014/main" id="{90AC2B95-AEE3-AEB7-CA31-DEE1200723C0}"/>
                </a:ext>
              </a:extLst>
            </p:cNvPr>
            <p:cNvSpPr txBox="1">
              <a:spLocks noChangeArrowheads="1"/>
            </p:cNvSpPr>
            <p:nvPr/>
          </p:nvSpPr>
          <p:spPr bwMode="auto">
            <a:xfrm>
              <a:off x="0" y="0"/>
              <a:ext cx="5074920" cy="342900"/>
            </a:xfrm>
            <a:prstGeom prst="rect">
              <a:avLst/>
            </a:prstGeom>
            <a:no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5000"/>
                </a:lnSpc>
                <a:spcAft>
                  <a:spcPts val="1000"/>
                </a:spcAft>
              </a:pPr>
              <a:r>
                <a:rPr lang="fr-FR" altLang="en-US" sz="2000" dirty="0">
                  <a:latin typeface="Calibri" panose="020F0502020204030204" pitchFamily="34" charset="0"/>
                  <a:ea typeface="SimSun" panose="02010600030101010101" pitchFamily="2" charset="-122"/>
                  <a:cs typeface="Times New Roman" panose="02020603050405020304" pitchFamily="18" charset="0"/>
                </a:rPr>
                <a:t>Créer un mécanisme national de coordination pour l’</a:t>
              </a:r>
              <a:r>
                <a:rPr lang="en-US" altLang="en-US" sz="2000" dirty="0" err="1">
                  <a:latin typeface="Calibri" panose="020F0502020204030204" pitchFamily="34" charset="0"/>
                  <a:ea typeface="SimSun" panose="02010600030101010101" pitchFamily="2" charset="-122"/>
                  <a:cs typeface="Times New Roman" panose="02020603050405020304" pitchFamily="18" charset="0"/>
                </a:rPr>
                <a:t>aDSM</a:t>
              </a:r>
              <a:endParaRPr lang="en-GB" altLang="en-US" sz="1600" dirty="0">
                <a:latin typeface="Calibri" panose="020F0502020204030204" pitchFamily="34" charset="0"/>
                <a:ea typeface="SimSun" panose="02010600030101010101" pitchFamily="2" charset="-122"/>
                <a:cs typeface="Times New Roman" panose="02020603050405020304" pitchFamily="18" charset="0"/>
              </a:endParaRPr>
            </a:p>
          </p:txBody>
        </p:sp>
        <p:sp>
          <p:nvSpPr>
            <p:cNvPr id="17414" name="Zone de texte 2">
              <a:extLst>
                <a:ext uri="{FF2B5EF4-FFF2-40B4-BE49-F238E27FC236}">
                  <a16:creationId xmlns:a16="http://schemas.microsoft.com/office/drawing/2014/main" id="{DA0779EF-4D54-0D30-B122-38B5473F0A13}"/>
                </a:ext>
              </a:extLst>
            </p:cNvPr>
            <p:cNvSpPr txBox="1">
              <a:spLocks noChangeArrowheads="1"/>
            </p:cNvSpPr>
            <p:nvPr/>
          </p:nvSpPr>
          <p:spPr bwMode="auto">
            <a:xfrm>
              <a:off x="0" y="419436"/>
              <a:ext cx="5074920" cy="342981"/>
            </a:xfrm>
            <a:prstGeom prst="rect">
              <a:avLst/>
            </a:prstGeom>
            <a:no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en-GB" altLang="en-US" sz="2000" dirty="0" err="1">
                  <a:latin typeface="Calibri" pitchFamily="34" charset="0"/>
                  <a:ea typeface="SimSun" pitchFamily="2" charset="-122"/>
                  <a:cs typeface="Times New Roman" pitchFamily="18" charset="0"/>
                </a:rPr>
                <a:t>Élaborer</a:t>
              </a:r>
              <a:r>
                <a:rPr lang="en-GB" altLang="en-US" sz="2000" dirty="0">
                  <a:latin typeface="Calibri" pitchFamily="34" charset="0"/>
                  <a:ea typeface="SimSun" pitchFamily="2" charset="-122"/>
                  <a:cs typeface="Times New Roman" pitchFamily="18" charset="0"/>
                </a:rPr>
                <a:t> un plan </a:t>
              </a:r>
              <a:r>
                <a:rPr lang="en-GB" altLang="en-US" sz="2000" dirty="0" err="1">
                  <a:latin typeface="Calibri" pitchFamily="34" charset="0"/>
                  <a:ea typeface="SimSun" pitchFamily="2" charset="-122"/>
                  <a:cs typeface="Times New Roman" pitchFamily="18" charset="0"/>
                </a:rPr>
                <a:t>d'aDSM</a:t>
              </a:r>
              <a:endParaRPr lang="en-GB" altLang="en-US" sz="2000" dirty="0">
                <a:latin typeface="Calibri" pitchFamily="34" charset="0"/>
                <a:ea typeface="SimSun" pitchFamily="2" charset="-122"/>
                <a:cs typeface="Times New Roman" pitchFamily="18" charset="0"/>
              </a:endParaRPr>
            </a:p>
          </p:txBody>
        </p:sp>
        <p:sp>
          <p:nvSpPr>
            <p:cNvPr id="17415" name="Zone de texte 2">
              <a:extLst>
                <a:ext uri="{FF2B5EF4-FFF2-40B4-BE49-F238E27FC236}">
                  <a16:creationId xmlns:a16="http://schemas.microsoft.com/office/drawing/2014/main" id="{DDA4ED22-B86C-159D-5F24-C6315738A3F8}"/>
                </a:ext>
              </a:extLst>
            </p:cNvPr>
            <p:cNvSpPr txBox="1">
              <a:spLocks noChangeArrowheads="1"/>
            </p:cNvSpPr>
            <p:nvPr/>
          </p:nvSpPr>
          <p:spPr bwMode="auto">
            <a:xfrm>
              <a:off x="0" y="861171"/>
              <a:ext cx="5074920" cy="342981"/>
            </a:xfrm>
            <a:prstGeom prst="rect">
              <a:avLst/>
            </a:prstGeom>
            <a:no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fr-FR" altLang="en-US" sz="2000" dirty="0">
                  <a:latin typeface="Calibri" pitchFamily="34" charset="0"/>
                  <a:ea typeface="SimSun" pitchFamily="2" charset="-122"/>
                  <a:cs typeface="Times New Roman" pitchFamily="18" charset="0"/>
                </a:rPr>
                <a:t>Définir les rôles et les responsabilités en matière de gestion et de supervision</a:t>
              </a:r>
            </a:p>
          </p:txBody>
        </p:sp>
        <p:sp>
          <p:nvSpPr>
            <p:cNvPr id="17416" name="Zone de texte 2">
              <a:extLst>
                <a:ext uri="{FF2B5EF4-FFF2-40B4-BE49-F238E27FC236}">
                  <a16:creationId xmlns:a16="http://schemas.microsoft.com/office/drawing/2014/main" id="{FDC57428-928A-2DE4-CD4E-34EAD9EA841D}"/>
                </a:ext>
              </a:extLst>
            </p:cNvPr>
            <p:cNvSpPr txBox="1">
              <a:spLocks noChangeArrowheads="1"/>
            </p:cNvSpPr>
            <p:nvPr/>
          </p:nvSpPr>
          <p:spPr bwMode="auto">
            <a:xfrm>
              <a:off x="0" y="1302905"/>
              <a:ext cx="5074920" cy="342981"/>
            </a:xfrm>
            <a:prstGeom prst="rect">
              <a:avLst/>
            </a:prstGeom>
            <a:no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fr-FR" altLang="en-US" sz="2000" dirty="0">
                  <a:latin typeface="Calibri" pitchFamily="34" charset="0"/>
                  <a:ea typeface="SimSun" pitchFamily="2" charset="-122"/>
                  <a:cs typeface="Times New Roman" pitchFamily="18" charset="0"/>
                </a:rPr>
                <a:t>Créer des outils standard de collecte de données</a:t>
              </a:r>
            </a:p>
          </p:txBody>
        </p:sp>
        <p:sp>
          <p:nvSpPr>
            <p:cNvPr id="17417" name="Zone de texte 2">
              <a:extLst>
                <a:ext uri="{FF2B5EF4-FFF2-40B4-BE49-F238E27FC236}">
                  <a16:creationId xmlns:a16="http://schemas.microsoft.com/office/drawing/2014/main" id="{B72DEEAE-B3F9-19D0-9A11-1355E7DCD97B}"/>
                </a:ext>
              </a:extLst>
            </p:cNvPr>
            <p:cNvSpPr txBox="1">
              <a:spLocks noChangeArrowheads="1"/>
            </p:cNvSpPr>
            <p:nvPr/>
          </p:nvSpPr>
          <p:spPr bwMode="auto">
            <a:xfrm>
              <a:off x="0" y="1729774"/>
              <a:ext cx="5074920" cy="342981"/>
            </a:xfrm>
            <a:prstGeom prst="rect">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fr-FR" altLang="en-US" sz="2000" b="1" dirty="0">
                  <a:solidFill>
                    <a:srgbClr val="FF0000"/>
                  </a:solidFill>
                  <a:latin typeface="Calibri" pitchFamily="34" charset="0"/>
                  <a:ea typeface="SimSun" pitchFamily="2" charset="-122"/>
                  <a:cs typeface="Times New Roman" pitchFamily="18" charset="0"/>
                </a:rPr>
                <a:t>Former le personnel à la collecte de données</a:t>
              </a:r>
            </a:p>
          </p:txBody>
        </p:sp>
        <p:sp>
          <p:nvSpPr>
            <p:cNvPr id="17418" name="Zone de texte 2">
              <a:extLst>
                <a:ext uri="{FF2B5EF4-FFF2-40B4-BE49-F238E27FC236}">
                  <a16:creationId xmlns:a16="http://schemas.microsoft.com/office/drawing/2014/main" id="{5A74F217-90A7-0AE3-8C62-3C81B9997487}"/>
                </a:ext>
              </a:extLst>
            </p:cNvPr>
            <p:cNvSpPr txBox="1">
              <a:spLocks noChangeArrowheads="1"/>
            </p:cNvSpPr>
            <p:nvPr/>
          </p:nvSpPr>
          <p:spPr bwMode="auto">
            <a:xfrm>
              <a:off x="0" y="2171508"/>
              <a:ext cx="5074920" cy="342981"/>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fr-FR" altLang="en-US" sz="2000" dirty="0">
                  <a:solidFill>
                    <a:schemeClr val="tx1">
                      <a:lumMod val="95000"/>
                      <a:lumOff val="5000"/>
                    </a:schemeClr>
                  </a:solidFill>
                  <a:latin typeface="Calibri" pitchFamily="34" charset="0"/>
                  <a:ea typeface="SimSun" pitchFamily="2" charset="-122"/>
                  <a:cs typeface="Times New Roman" pitchFamily="18" charset="0"/>
                </a:rPr>
                <a:t>Définir la fréquence et le circuit  pour la collecte et la communication des données</a:t>
              </a:r>
            </a:p>
          </p:txBody>
        </p:sp>
        <p:sp>
          <p:nvSpPr>
            <p:cNvPr id="17419" name="Zone de texte 6">
              <a:extLst>
                <a:ext uri="{FF2B5EF4-FFF2-40B4-BE49-F238E27FC236}">
                  <a16:creationId xmlns:a16="http://schemas.microsoft.com/office/drawing/2014/main" id="{61751F2E-4F94-9572-76E7-107CF414A59F}"/>
                </a:ext>
              </a:extLst>
            </p:cNvPr>
            <p:cNvSpPr txBox="1">
              <a:spLocks noChangeArrowheads="1"/>
            </p:cNvSpPr>
            <p:nvPr/>
          </p:nvSpPr>
          <p:spPr bwMode="auto">
            <a:xfrm>
              <a:off x="0" y="2590944"/>
              <a:ext cx="5074920" cy="34298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fr-FR" altLang="en-US" sz="2000" dirty="0">
                  <a:solidFill>
                    <a:schemeClr val="tx1">
                      <a:lumMod val="95000"/>
                      <a:lumOff val="5000"/>
                    </a:schemeClr>
                  </a:solidFill>
                  <a:latin typeface="Calibri" pitchFamily="34" charset="0"/>
                  <a:ea typeface="SimSun" pitchFamily="2" charset="-122"/>
                  <a:cs typeface="Times New Roman" pitchFamily="18" charset="0"/>
                </a:rPr>
                <a:t>Consolider les données </a:t>
              </a:r>
              <a:r>
                <a:rPr lang="fr-FR" altLang="en-US" sz="2000" dirty="0" err="1">
                  <a:solidFill>
                    <a:schemeClr val="tx1">
                      <a:lumMod val="95000"/>
                      <a:lumOff val="5000"/>
                    </a:schemeClr>
                  </a:solidFill>
                  <a:latin typeface="Calibri" pitchFamily="34" charset="0"/>
                  <a:ea typeface="SimSun" pitchFamily="2" charset="-122"/>
                  <a:cs typeface="Times New Roman" pitchFamily="18" charset="0"/>
                </a:rPr>
                <a:t>aDSM</a:t>
              </a:r>
              <a:r>
                <a:rPr lang="fr-FR" altLang="en-US" sz="2000" dirty="0">
                  <a:solidFill>
                    <a:schemeClr val="tx1">
                      <a:lumMod val="95000"/>
                      <a:lumOff val="5000"/>
                    </a:schemeClr>
                  </a:solidFill>
                  <a:latin typeface="Calibri" pitchFamily="34" charset="0"/>
                  <a:ea typeface="SimSun" pitchFamily="2" charset="-122"/>
                  <a:cs typeface="Times New Roman" pitchFamily="18" charset="0"/>
                </a:rPr>
                <a:t> par voie électronique</a:t>
              </a:r>
            </a:p>
          </p:txBody>
        </p:sp>
        <p:sp>
          <p:nvSpPr>
            <p:cNvPr id="17420" name="Zone de texte 2">
              <a:extLst>
                <a:ext uri="{FF2B5EF4-FFF2-40B4-BE49-F238E27FC236}">
                  <a16:creationId xmlns:a16="http://schemas.microsoft.com/office/drawing/2014/main" id="{EF1C1EB6-A14D-175C-7DA3-06CD4D861DA4}"/>
                </a:ext>
              </a:extLst>
            </p:cNvPr>
            <p:cNvSpPr txBox="1">
              <a:spLocks noChangeArrowheads="1"/>
            </p:cNvSpPr>
            <p:nvPr/>
          </p:nvSpPr>
          <p:spPr bwMode="auto">
            <a:xfrm>
              <a:off x="0" y="3032678"/>
              <a:ext cx="5074920" cy="34298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fr-FR" altLang="en-US" sz="2000" dirty="0">
                  <a:solidFill>
                    <a:schemeClr val="tx1">
                      <a:lumMod val="95000"/>
                      <a:lumOff val="5000"/>
                    </a:schemeClr>
                  </a:solidFill>
                  <a:latin typeface="Calibri" pitchFamily="34" charset="0"/>
                  <a:ea typeface="SimSun" pitchFamily="2" charset="-122"/>
                  <a:cs typeface="Times New Roman" pitchFamily="18" charset="0"/>
                </a:rPr>
                <a:t>Développer les capacités de détection des signaux et d'évaluation de la causalité</a:t>
              </a:r>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1524000" y="107950"/>
            <a:ext cx="9144000" cy="12003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en-GB" altLang="en-US" b="1" kern="1200" dirty="0">
                <a:solidFill>
                  <a:srgbClr val="000000"/>
                </a:solidFill>
                <a:latin typeface="Calibri" panose="020F0502020204030204" pitchFamily="34" charset="0"/>
                <a:ea typeface="+mn-ea"/>
                <a:cs typeface="Calibri" panose="020F0502020204030204" pitchFamily="34" charset="0"/>
              </a:rPr>
              <a:t>Objectif </a:t>
            </a:r>
            <a:r>
              <a:rPr lang="en-GB" altLang="en-US" b="1" kern="1200" dirty="0" err="1">
                <a:solidFill>
                  <a:srgbClr val="000000"/>
                </a:solidFill>
                <a:latin typeface="Calibri" panose="020F0502020204030204" pitchFamily="34" charset="0"/>
                <a:ea typeface="+mn-ea"/>
                <a:cs typeface="Calibri" panose="020F0502020204030204" pitchFamily="34" charset="0"/>
              </a:rPr>
              <a:t>d'apprentissage</a:t>
            </a:r>
            <a:br>
              <a:rPr lang="en-GB" altLang="en-US" b="1" kern="1200" dirty="0">
                <a:solidFill>
                  <a:srgbClr val="000000"/>
                </a:solidFill>
                <a:latin typeface="Calibri" panose="020F0502020204030204" pitchFamily="34" charset="0"/>
                <a:ea typeface="+mn-ea"/>
                <a:cs typeface="Calibri" panose="020F0502020204030204" pitchFamily="34" charset="0"/>
              </a:rPr>
            </a:br>
            <a:r>
              <a:rPr lang="fr-FR" sz="2800" i="1" dirty="0">
                <a:solidFill>
                  <a:srgbClr val="FF0000"/>
                </a:solidFill>
                <a:latin typeface="Calibri" panose="020F0502020204030204" pitchFamily="34" charset="0"/>
                <a:cs typeface="Calibri" panose="020F0502020204030204" pitchFamily="34" charset="0"/>
              </a:rPr>
              <a:t> </a:t>
            </a:r>
            <a:r>
              <a:rPr lang="fr-FR" sz="2400" i="1" dirty="0">
                <a:solidFill>
                  <a:srgbClr val="FF0000"/>
                </a:solidFill>
                <a:latin typeface="Calibri" panose="020F0502020204030204" pitchFamily="34" charset="0"/>
                <a:cs typeface="Calibri" panose="020F0502020204030204" pitchFamily="34" charset="0"/>
              </a:rPr>
              <a:t>À l'issue de cette présentation, le participant devrait être en mesure de</a:t>
            </a:r>
            <a:endParaRPr lang="en-GB" altLang="en-US" sz="2400" i="1" dirty="0">
              <a:solidFill>
                <a:srgbClr val="FF0000"/>
              </a:solidFill>
              <a:latin typeface="Calibri" panose="020F0502020204030204" pitchFamily="34" charset="0"/>
              <a:ea typeface="+mn-ea"/>
              <a:cs typeface="Calibri" panose="020F0502020204030204" pitchFamily="34" charset="0"/>
            </a:endParaRPr>
          </a:p>
        </p:txBody>
      </p:sp>
      <p:sp>
        <p:nvSpPr>
          <p:cNvPr id="2051" name="Content Placeholder 2"/>
          <p:cNvSpPr>
            <a:spLocks noGrp="1"/>
          </p:cNvSpPr>
          <p:nvPr>
            <p:ph idx="4294967295"/>
          </p:nvPr>
        </p:nvSpPr>
        <p:spPr bwMode="auto">
          <a:xfrm>
            <a:off x="838200" y="2057400"/>
            <a:ext cx="10134600" cy="3876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457200" lvl="1" indent="0">
              <a:buNone/>
            </a:pPr>
            <a:r>
              <a:rPr lang="fr-FR" altLang="fr-FR" dirty="0"/>
              <a:t>Organiser la formation du personnel clé à la collecte de données sur l'</a:t>
            </a:r>
            <a:r>
              <a:rPr lang="fr-FR" altLang="fr-FR" dirty="0" err="1"/>
              <a:t>aDSM</a:t>
            </a:r>
            <a:r>
              <a:rPr lang="fr-FR" altLang="fr-FR" dirty="0"/>
              <a:t> à l'aide des formulaires standard et des cartes de traitement.</a:t>
            </a:r>
          </a:p>
        </p:txBody>
      </p:sp>
    </p:spTree>
    <p:extLst>
      <p:ext uri="{BB962C8B-B14F-4D97-AF65-F5344CB8AC3E}">
        <p14:creationId xmlns:p14="http://schemas.microsoft.com/office/powerpoint/2010/main" val="4237069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0"/>
            <a:ext cx="8229600" cy="1143000"/>
          </a:xfrm>
          <a:prstGeom prst="rect">
            <a:avLst/>
          </a:prstGeom>
        </p:spPr>
        <p:txBody>
          <a:bodyPr/>
          <a:lstStyle/>
          <a:p>
            <a:r>
              <a:rPr lang="en-GB" b="1" dirty="0" err="1"/>
              <a:t>Collecte</a:t>
            </a:r>
            <a:r>
              <a:rPr lang="en-GB" b="1" dirty="0"/>
              <a:t> de </a:t>
            </a:r>
            <a:r>
              <a:rPr lang="en-GB" b="1" dirty="0" err="1"/>
              <a:t>données</a:t>
            </a:r>
            <a:endParaRPr lang="en-GB" b="1" dirty="0"/>
          </a:p>
        </p:txBody>
      </p:sp>
      <p:sp>
        <p:nvSpPr>
          <p:cNvPr id="3" name="Content Placeholder 2"/>
          <p:cNvSpPr>
            <a:spLocks noGrp="1"/>
          </p:cNvSpPr>
          <p:nvPr>
            <p:ph sz="half" idx="4294967295"/>
          </p:nvPr>
        </p:nvSpPr>
        <p:spPr>
          <a:xfrm>
            <a:off x="557405" y="1663389"/>
            <a:ext cx="3323993" cy="4051611"/>
          </a:xfrm>
          <a:prstGeom prst="rect">
            <a:avLst/>
          </a:prstGeom>
          <a:solidFill>
            <a:schemeClr val="accent1">
              <a:lumMod val="20000"/>
              <a:lumOff val="80000"/>
            </a:schemeClr>
          </a:solidFill>
        </p:spPr>
        <p:txBody>
          <a:bodyPr/>
          <a:lstStyle/>
          <a:p>
            <a:r>
              <a:rPr lang="fr-FR" sz="2800" dirty="0"/>
              <a:t>Systématique</a:t>
            </a:r>
          </a:p>
          <a:p>
            <a:endParaRPr lang="fr-FR" sz="2800" dirty="0"/>
          </a:p>
          <a:p>
            <a:r>
              <a:rPr lang="fr-FR" sz="2800" dirty="0"/>
              <a:t>Organisé</a:t>
            </a:r>
          </a:p>
          <a:p>
            <a:endParaRPr lang="fr-FR" sz="2800" dirty="0"/>
          </a:p>
          <a:p>
            <a:r>
              <a:rPr lang="fr-FR" sz="2800" dirty="0"/>
              <a:t>Orienté vers les résultats</a:t>
            </a:r>
          </a:p>
          <a:p>
            <a:endParaRPr lang="fr-FR" sz="2800" dirty="0"/>
          </a:p>
          <a:p>
            <a:r>
              <a:rPr lang="fr-FR" sz="2800" dirty="0"/>
              <a:t>Efficace</a:t>
            </a:r>
          </a:p>
        </p:txBody>
      </p:sp>
      <p:sp>
        <p:nvSpPr>
          <p:cNvPr id="4" name="Content Placeholder 3"/>
          <p:cNvSpPr>
            <a:spLocks noGrp="1"/>
          </p:cNvSpPr>
          <p:nvPr>
            <p:ph sz="half" idx="4294967295"/>
          </p:nvPr>
        </p:nvSpPr>
        <p:spPr>
          <a:xfrm>
            <a:off x="6096000" y="1397619"/>
            <a:ext cx="5638799" cy="4469781"/>
          </a:xfrm>
          <a:prstGeom prst="rect">
            <a:avLst/>
          </a:prstGeom>
          <a:solidFill>
            <a:schemeClr val="accent1">
              <a:lumMod val="20000"/>
              <a:lumOff val="80000"/>
            </a:schemeClr>
          </a:solidFill>
        </p:spPr>
        <p:txBody>
          <a:bodyPr/>
          <a:lstStyle/>
          <a:p>
            <a:r>
              <a:rPr lang="fr-FR" sz="2800" dirty="0"/>
              <a:t>Formulaires standard de collecte de données</a:t>
            </a:r>
          </a:p>
          <a:p>
            <a:pPr lvl="2"/>
            <a:endParaRPr lang="fr-FR" sz="2000" dirty="0"/>
          </a:p>
          <a:p>
            <a:r>
              <a:rPr lang="fr-FR" sz="2800" dirty="0"/>
              <a:t>Rôles et responsabilités définis ; personnel formé</a:t>
            </a:r>
          </a:p>
          <a:p>
            <a:pPr lvl="2"/>
            <a:endParaRPr lang="fr-FR" sz="2000" dirty="0"/>
          </a:p>
          <a:p>
            <a:r>
              <a:rPr lang="fr-FR" sz="2800" dirty="0"/>
              <a:t>Que voulons-nous voir dans ces données ?</a:t>
            </a:r>
          </a:p>
          <a:p>
            <a:pPr lvl="2"/>
            <a:endParaRPr lang="fr-FR" sz="2000" dirty="0"/>
          </a:p>
          <a:p>
            <a:r>
              <a:rPr lang="fr-FR" sz="2800" dirty="0"/>
              <a:t>Pas de doublons !</a:t>
            </a:r>
          </a:p>
        </p:txBody>
      </p:sp>
      <p:sp>
        <p:nvSpPr>
          <p:cNvPr id="5" name="Right Arrow 4"/>
          <p:cNvSpPr/>
          <p:nvPr/>
        </p:nvSpPr>
        <p:spPr>
          <a:xfrm>
            <a:off x="4149502" y="1552121"/>
            <a:ext cx="1600200" cy="7620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4149502" y="2596578"/>
            <a:ext cx="1600200" cy="7620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4188599" y="3784304"/>
            <a:ext cx="1600200" cy="7620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4162095" y="5021766"/>
            <a:ext cx="1600200" cy="7620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6413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151425"/>
            <a:ext cx="9677400" cy="792162"/>
          </a:xfrm>
          <a:prstGeom prst="rect">
            <a:avLst/>
          </a:prstGeom>
        </p:spPr>
        <p:txBody>
          <a:bodyPr/>
          <a:lstStyle/>
          <a:p>
            <a:r>
              <a:rPr lang="fr-FR" b="1" dirty="0"/>
              <a:t>Formulaires de notification de l'</a:t>
            </a:r>
            <a:r>
              <a:rPr lang="fr-FR" b="1" dirty="0" err="1"/>
              <a:t>aDSM</a:t>
            </a:r>
            <a:br>
              <a:rPr lang="en-GB" b="1" dirty="0"/>
            </a:br>
            <a:r>
              <a:rPr lang="en-GB" sz="2800" i="1" dirty="0" err="1">
                <a:solidFill>
                  <a:srgbClr val="FF0000"/>
                </a:solidFill>
              </a:rPr>
              <a:t>alerte</a:t>
            </a:r>
            <a:r>
              <a:rPr lang="en-GB" sz="2800" i="1" dirty="0">
                <a:solidFill>
                  <a:srgbClr val="FF0000"/>
                </a:solidFill>
              </a:rPr>
              <a:t>, rapport </a:t>
            </a:r>
            <a:r>
              <a:rPr lang="en-GB" sz="2800" i="1" dirty="0" err="1">
                <a:solidFill>
                  <a:srgbClr val="FF0000"/>
                </a:solidFill>
              </a:rPr>
              <a:t>complet</a:t>
            </a:r>
            <a:endParaRPr lang="en-GB" sz="3600" i="1" dirty="0">
              <a:solidFill>
                <a:srgbClr val="FF0000"/>
              </a:solidFill>
            </a:endParaRPr>
          </a:p>
        </p:txBody>
      </p:sp>
      <p:pic>
        <p:nvPicPr>
          <p:cNvPr id="8194"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8003479" y="1999289"/>
            <a:ext cx="2517775" cy="394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896" y="1972795"/>
            <a:ext cx="2639858" cy="3851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964112" y="1387278"/>
            <a:ext cx="2743200" cy="400110"/>
          </a:xfrm>
          <a:prstGeom prst="rect">
            <a:avLst/>
          </a:prstGeom>
          <a:noFill/>
        </p:spPr>
        <p:txBody>
          <a:bodyPr wrap="square" rtlCol="0">
            <a:spAutoFit/>
          </a:bodyPr>
          <a:lstStyle/>
          <a:p>
            <a:pPr algn="ctr"/>
            <a:r>
              <a:rPr lang="en-GB" sz="2000" dirty="0"/>
              <a:t>Début du </a:t>
            </a:r>
            <a:r>
              <a:rPr lang="en-GB" sz="2000" dirty="0" err="1"/>
              <a:t>traitement</a:t>
            </a:r>
            <a:endParaRPr lang="en-GB" sz="2000" dirty="0"/>
          </a:p>
        </p:txBody>
      </p:sp>
      <p:sp>
        <p:nvSpPr>
          <p:cNvPr id="12" name="TextBox 11"/>
          <p:cNvSpPr txBox="1"/>
          <p:nvPr/>
        </p:nvSpPr>
        <p:spPr>
          <a:xfrm>
            <a:off x="7772832" y="1412776"/>
            <a:ext cx="2743200" cy="400110"/>
          </a:xfrm>
          <a:prstGeom prst="rect">
            <a:avLst/>
          </a:prstGeom>
          <a:noFill/>
        </p:spPr>
        <p:txBody>
          <a:bodyPr wrap="square" rtlCol="0">
            <a:spAutoFit/>
          </a:bodyPr>
          <a:lstStyle/>
          <a:p>
            <a:pPr algn="ctr"/>
            <a:r>
              <a:rPr lang="en-GB" sz="2000" dirty="0" err="1"/>
              <a:t>Suivi</a:t>
            </a:r>
            <a:r>
              <a:rPr lang="en-GB" sz="2000" dirty="0"/>
              <a:t> du patient</a:t>
            </a:r>
          </a:p>
        </p:txBody>
      </p:sp>
      <p:grpSp>
        <p:nvGrpSpPr>
          <p:cNvPr id="3" name="Group 2"/>
          <p:cNvGrpSpPr/>
          <p:nvPr/>
        </p:nvGrpSpPr>
        <p:grpSpPr>
          <a:xfrm>
            <a:off x="810477" y="1305001"/>
            <a:ext cx="3224700" cy="5308517"/>
            <a:chOff x="215572" y="1546169"/>
            <a:chExt cx="3224700" cy="5308517"/>
          </a:xfrm>
        </p:grpSpPr>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48" y="1949593"/>
              <a:ext cx="2909887" cy="470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30348" y="1549483"/>
              <a:ext cx="3209924" cy="400110"/>
            </a:xfrm>
            <a:prstGeom prst="rect">
              <a:avLst/>
            </a:prstGeom>
            <a:noFill/>
          </p:spPr>
          <p:txBody>
            <a:bodyPr wrap="square" rtlCol="0">
              <a:spAutoFit/>
            </a:bodyPr>
            <a:lstStyle/>
            <a:p>
              <a:pPr algn="ctr"/>
              <a:r>
                <a:rPr lang="fr-FR" sz="2000" dirty="0"/>
                <a:t>Formulaire d’alerte EI ou EIG </a:t>
              </a:r>
            </a:p>
          </p:txBody>
        </p:sp>
        <p:sp>
          <p:nvSpPr>
            <p:cNvPr id="8" name="Rectangle 7"/>
            <p:cNvSpPr/>
            <p:nvPr/>
          </p:nvSpPr>
          <p:spPr>
            <a:xfrm>
              <a:off x="215572" y="1546169"/>
              <a:ext cx="3175851" cy="5308517"/>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p:cNvSpPr/>
          <p:nvPr/>
        </p:nvSpPr>
        <p:spPr>
          <a:xfrm>
            <a:off x="5087888" y="1835145"/>
            <a:ext cx="5423732" cy="4330160"/>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9">
            <a:extLst>
              <a:ext uri="{FF2B5EF4-FFF2-40B4-BE49-F238E27FC236}">
                <a16:creationId xmlns:a16="http://schemas.microsoft.com/office/drawing/2014/main" id="{5F55E08A-41D1-47E1-C458-E585956328E3}"/>
              </a:ext>
            </a:extLst>
          </p:cNvPr>
          <p:cNvGrpSpPr>
            <a:grpSpLocks/>
          </p:cNvGrpSpPr>
          <p:nvPr/>
        </p:nvGrpSpPr>
        <p:grpSpPr bwMode="auto">
          <a:xfrm>
            <a:off x="4964113" y="6109956"/>
            <a:ext cx="4716462" cy="697051"/>
            <a:chOff x="4762500" y="-33971"/>
            <a:chExt cx="5245100" cy="513394"/>
          </a:xfrm>
        </p:grpSpPr>
        <p:sp>
          <p:nvSpPr>
            <p:cNvPr id="15" name="Rectangle 10">
              <a:extLst>
                <a:ext uri="{FF2B5EF4-FFF2-40B4-BE49-F238E27FC236}">
                  <a16:creationId xmlns:a16="http://schemas.microsoft.com/office/drawing/2014/main" id="{DD5C3D9B-4F38-83C4-5C15-DC6DDB76CF72}"/>
                </a:ext>
              </a:extLst>
            </p:cNvPr>
            <p:cNvSpPr>
              <a:spLocks noChangeArrowheads="1"/>
            </p:cNvSpPr>
            <p:nvPr/>
          </p:nvSpPr>
          <p:spPr bwMode="auto">
            <a:xfrm>
              <a:off x="4762500" y="-33970"/>
              <a:ext cx="5245100" cy="373324"/>
            </a:xfrm>
            <a:prstGeom prst="rect">
              <a:avLst/>
            </a:prstGeom>
            <a:solidFill>
              <a:schemeClr val="accent1"/>
            </a:solidFill>
            <a:ln w="9525" algn="ctr">
              <a:solidFill>
                <a:schemeClr val="tx1"/>
              </a:solidFill>
              <a:round/>
              <a:headEnd/>
              <a:tailEnd/>
            </a:ln>
          </p:spPr>
          <p:txBody>
            <a:bodyPr/>
            <a:lstStyle>
              <a:lvl1pPr defTabSz="1041400">
                <a:defRPr>
                  <a:solidFill>
                    <a:schemeClr val="tx1"/>
                  </a:solidFill>
                  <a:latin typeface="Arial" panose="020B0604020202020204" pitchFamily="34" charset="0"/>
                </a:defRPr>
              </a:lvl1pPr>
              <a:lvl2pPr marL="742950" indent="-285750" defTabSz="1041400">
                <a:defRPr>
                  <a:solidFill>
                    <a:schemeClr val="tx1"/>
                  </a:solidFill>
                  <a:latin typeface="Arial" panose="020B0604020202020204" pitchFamily="34" charset="0"/>
                </a:defRPr>
              </a:lvl2pPr>
              <a:lvl3pPr marL="1143000" indent="-228600" defTabSz="1041400">
                <a:defRPr>
                  <a:solidFill>
                    <a:schemeClr val="tx1"/>
                  </a:solidFill>
                  <a:latin typeface="Arial" panose="020B0604020202020204" pitchFamily="34" charset="0"/>
                </a:defRPr>
              </a:lvl3pPr>
              <a:lvl4pPr marL="1600200" indent="-228600" defTabSz="1041400">
                <a:defRPr>
                  <a:solidFill>
                    <a:schemeClr val="tx1"/>
                  </a:solidFill>
                  <a:latin typeface="Arial" panose="020B0604020202020204" pitchFamily="34" charset="0"/>
                </a:defRPr>
              </a:lvl4pPr>
              <a:lvl5pPr marL="2057400" indent="-228600" defTabSz="1041400">
                <a:defRPr>
                  <a:solidFill>
                    <a:schemeClr val="tx1"/>
                  </a:solidFill>
                  <a:latin typeface="Arial" panose="020B0604020202020204" pitchFamily="34" charset="0"/>
                </a:defRPr>
              </a:lvl5pPr>
              <a:lvl6pPr marL="2514600" indent="-228600" defTabSz="1041400" eaLnBrk="0" fontAlgn="base" hangingPunct="0">
                <a:spcBef>
                  <a:spcPct val="0"/>
                </a:spcBef>
                <a:spcAft>
                  <a:spcPct val="0"/>
                </a:spcAft>
                <a:defRPr>
                  <a:solidFill>
                    <a:schemeClr val="tx1"/>
                  </a:solidFill>
                  <a:latin typeface="Arial" panose="020B0604020202020204" pitchFamily="34" charset="0"/>
                </a:defRPr>
              </a:lvl6pPr>
              <a:lvl7pPr marL="2971800" indent="-228600" defTabSz="1041400" eaLnBrk="0" fontAlgn="base" hangingPunct="0">
                <a:spcBef>
                  <a:spcPct val="0"/>
                </a:spcBef>
                <a:spcAft>
                  <a:spcPct val="0"/>
                </a:spcAft>
                <a:defRPr>
                  <a:solidFill>
                    <a:schemeClr val="tx1"/>
                  </a:solidFill>
                  <a:latin typeface="Arial" panose="020B0604020202020204" pitchFamily="34" charset="0"/>
                </a:defRPr>
              </a:lvl7pPr>
              <a:lvl8pPr marL="3429000" indent="-228600" defTabSz="1041400" eaLnBrk="0" fontAlgn="base" hangingPunct="0">
                <a:spcBef>
                  <a:spcPct val="0"/>
                </a:spcBef>
                <a:spcAft>
                  <a:spcPct val="0"/>
                </a:spcAft>
                <a:defRPr>
                  <a:solidFill>
                    <a:schemeClr val="tx1"/>
                  </a:solidFill>
                  <a:latin typeface="Arial" panose="020B0604020202020204" pitchFamily="34" charset="0"/>
                </a:defRPr>
              </a:lvl8pPr>
              <a:lvl9pPr marL="3886200" indent="-228600" defTabSz="1041400" eaLnBrk="0" fontAlgn="base" hangingPunct="0">
                <a:spcBef>
                  <a:spcPct val="0"/>
                </a:spcBef>
                <a:spcAft>
                  <a:spcPct val="0"/>
                </a:spcAft>
                <a:defRPr>
                  <a:solidFill>
                    <a:schemeClr val="tx1"/>
                  </a:solidFill>
                  <a:latin typeface="Arial" panose="020B0604020202020204" pitchFamily="34" charset="0"/>
                </a:defRPr>
              </a:lvl9pPr>
            </a:lstStyle>
            <a:p>
              <a:endParaRPr lang="en-US" altLang="en-BE" sz="3900" b="1">
                <a:solidFill>
                  <a:srgbClr val="000066"/>
                </a:solidFill>
                <a:ea typeface="黑体" panose="02010609060101010101" pitchFamily="49" charset="-122"/>
                <a:cs typeface="Arial" panose="020B0604020202020204" pitchFamily="34" charset="0"/>
              </a:endParaRPr>
            </a:p>
          </p:txBody>
        </p:sp>
        <p:pic>
          <p:nvPicPr>
            <p:cNvPr id="16" name="Picture 11" descr="MCj02390130000[1]">
              <a:extLst>
                <a:ext uri="{FF2B5EF4-FFF2-40B4-BE49-F238E27FC236}">
                  <a16:creationId xmlns:a16="http://schemas.microsoft.com/office/drawing/2014/main" id="{BD5AAD41-27A2-46EE-48E1-868B616B266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0833" y="-33971"/>
              <a:ext cx="740312" cy="51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5">
              <a:extLst>
                <a:ext uri="{FF2B5EF4-FFF2-40B4-BE49-F238E27FC236}">
                  <a16:creationId xmlns:a16="http://schemas.microsoft.com/office/drawing/2014/main" id="{B96FEAF1-F3E5-CEE7-240F-D9CCBAFF0310}"/>
                </a:ext>
              </a:extLst>
            </p:cNvPr>
            <p:cNvSpPr txBox="1">
              <a:spLocks noChangeArrowheads="1"/>
            </p:cNvSpPr>
            <p:nvPr/>
          </p:nvSpPr>
          <p:spPr bwMode="auto">
            <a:xfrm>
              <a:off x="5627576" y="32650"/>
              <a:ext cx="4209445" cy="36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en-BE" sz="1300" dirty="0">
                  <a:ea typeface="黑体" panose="02010609060101010101" pitchFamily="49" charset="-122"/>
                  <a:cs typeface="Arial" panose="020B0604020202020204" pitchFamily="34" charset="0"/>
                </a:rPr>
                <a:t>Montrer le formulaire d'alerte pour les EIG utilisé au niveau local. </a:t>
              </a:r>
            </a:p>
          </p:txBody>
        </p:sp>
      </p:grpSp>
    </p:spTree>
    <p:extLst>
      <p:ext uri="{BB962C8B-B14F-4D97-AF65-F5344CB8AC3E}">
        <p14:creationId xmlns:p14="http://schemas.microsoft.com/office/powerpoint/2010/main" val="2799671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0"/>
            <a:ext cx="8229600" cy="1143000"/>
          </a:xfrm>
          <a:prstGeom prst="rect">
            <a:avLst/>
          </a:prstGeom>
        </p:spPr>
        <p:txBody>
          <a:bodyPr>
            <a:normAutofit/>
          </a:bodyPr>
          <a:lstStyle/>
          <a:p>
            <a:r>
              <a:rPr lang="en-GB" b="1" dirty="0"/>
              <a:t>Rapport </a:t>
            </a:r>
            <a:r>
              <a:rPr lang="en-GB" b="1" dirty="0" err="1"/>
              <a:t>d'alerte</a:t>
            </a:r>
            <a:r>
              <a:rPr lang="en-GB" b="1" dirty="0"/>
              <a:t> EIG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38200"/>
            <a:ext cx="3595394" cy="5593284"/>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946667"/>
            <a:ext cx="3453082" cy="5573882"/>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301841" y="3699741"/>
            <a:ext cx="4419600" cy="23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Ce formulaire comprend les informations </a:t>
            </a:r>
            <a:r>
              <a:rPr lang="fr-FR" sz="3200" b="1" dirty="0"/>
              <a:t>MINIMALES</a:t>
            </a:r>
            <a:r>
              <a:rPr lang="fr-FR" sz="3200" dirty="0"/>
              <a:t> à collecter pour une </a:t>
            </a:r>
            <a:r>
              <a:rPr lang="fr-FR" sz="3200" u="sng" dirty="0"/>
              <a:t>alerte</a:t>
            </a:r>
            <a:r>
              <a:rPr lang="fr-FR" sz="3200" dirty="0"/>
              <a:t>.</a:t>
            </a:r>
          </a:p>
        </p:txBody>
      </p:sp>
    </p:spTree>
    <p:extLst>
      <p:ext uri="{BB962C8B-B14F-4D97-AF65-F5344CB8AC3E}">
        <p14:creationId xmlns:p14="http://schemas.microsoft.com/office/powerpoint/2010/main" val="4289201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 y="152400"/>
            <a:ext cx="11963400" cy="762000"/>
          </a:xfrm>
          <a:prstGeom prst="rect">
            <a:avLst/>
          </a:prstGeom>
        </p:spPr>
        <p:txBody>
          <a:bodyPr>
            <a:noAutofit/>
          </a:bodyPr>
          <a:lstStyle/>
          <a:p>
            <a:r>
              <a:rPr lang="fr-FR" b="1" dirty="0"/>
              <a:t>Quelques généralités pour remplir un formulaire d'alerte</a:t>
            </a:r>
            <a:endParaRPr lang="en-GB" b="1" dirty="0"/>
          </a:p>
        </p:txBody>
      </p:sp>
      <p:sp>
        <p:nvSpPr>
          <p:cNvPr id="3" name="Content Placeholder 2"/>
          <p:cNvSpPr>
            <a:spLocks noGrp="1"/>
          </p:cNvSpPr>
          <p:nvPr>
            <p:ph idx="4294967295"/>
          </p:nvPr>
        </p:nvSpPr>
        <p:spPr>
          <a:xfrm>
            <a:off x="914400" y="1600200"/>
            <a:ext cx="10896600" cy="4525963"/>
          </a:xfrm>
          <a:prstGeom prst="rect">
            <a:avLst/>
          </a:prstGeom>
        </p:spPr>
        <p:txBody>
          <a:bodyPr>
            <a:noAutofit/>
          </a:bodyPr>
          <a:lstStyle/>
          <a:p>
            <a:r>
              <a:rPr lang="fr-FR" sz="2800" dirty="0"/>
              <a:t>Le formulaire doit être envoyé </a:t>
            </a:r>
            <a:r>
              <a:rPr lang="fr-FR" sz="2800" b="1" dirty="0"/>
              <a:t>rapidement </a:t>
            </a:r>
            <a:r>
              <a:rPr lang="fr-FR" sz="2800" dirty="0"/>
              <a:t>après que le médecin (ou un autre professionnel de la santé conformément à la réglementation nationale) a pris connaissance d'un événement indésirable (EI) ou d'un EI grave (EIG).</a:t>
            </a:r>
          </a:p>
          <a:p>
            <a:r>
              <a:rPr lang="fr-FR" sz="2800" dirty="0"/>
              <a:t>Un formulaire (</a:t>
            </a:r>
            <a:r>
              <a:rPr lang="fr-FR" sz="2800" b="1" dirty="0"/>
              <a:t>papier ou électronique</a:t>
            </a:r>
            <a:r>
              <a:rPr lang="fr-FR" sz="2800" dirty="0"/>
              <a:t>) est toujours nécessaire</a:t>
            </a:r>
          </a:p>
          <a:p>
            <a:pPr lvl="1"/>
            <a:r>
              <a:rPr lang="fr-FR" sz="2400" dirty="0"/>
              <a:t>Même si l'Autorité a été alertée par téléphone, un rapport écrit doit suivre rapidement.</a:t>
            </a:r>
          </a:p>
          <a:p>
            <a:r>
              <a:rPr lang="fr-FR" sz="2800" dirty="0"/>
              <a:t>Lors de la déclaration, veuillez utiliser le format </a:t>
            </a:r>
            <a:r>
              <a:rPr lang="fr-FR" sz="2800" b="1" dirty="0"/>
              <a:t>jj mm </a:t>
            </a:r>
            <a:r>
              <a:rPr lang="fr-FR" sz="2800" b="1" dirty="0" err="1"/>
              <a:t>aaaa</a:t>
            </a:r>
            <a:r>
              <a:rPr lang="fr-FR" sz="2800" b="1" dirty="0"/>
              <a:t> </a:t>
            </a:r>
            <a:r>
              <a:rPr lang="fr-FR" sz="2800" dirty="0"/>
              <a:t>pour déclarer les dates.</a:t>
            </a:r>
            <a:r>
              <a:rPr lang="en-US" sz="2800" dirty="0"/>
              <a:t>.</a:t>
            </a:r>
          </a:p>
          <a:p>
            <a:pPr lvl="1"/>
            <a:r>
              <a:rPr lang="en-US" sz="2400" dirty="0"/>
              <a:t>29</a:t>
            </a:r>
            <a:r>
              <a:rPr lang="en-US" sz="2400" baseline="30000" dirty="0"/>
              <a:t>  </a:t>
            </a:r>
            <a:r>
              <a:rPr lang="en-US" sz="2400" dirty="0" err="1"/>
              <a:t>juin</a:t>
            </a:r>
            <a:r>
              <a:rPr lang="en-US" sz="2400" dirty="0"/>
              <a:t> 2016 </a:t>
            </a:r>
            <a:r>
              <a:rPr lang="en-US" sz="2400" dirty="0">
                <a:sym typeface="Wingdings" panose="05000000000000000000" pitchFamily="2" charset="2"/>
              </a:rPr>
              <a:t> 29 / 06 / 2016</a:t>
            </a:r>
            <a:endParaRPr lang="en-US" sz="2400" dirty="0"/>
          </a:p>
          <a:p>
            <a:r>
              <a:rPr lang="fr-FR" sz="2800" b="1" dirty="0"/>
              <a:t>La confidentialité </a:t>
            </a:r>
            <a:r>
              <a:rPr lang="fr-FR" sz="2800" dirty="0"/>
              <a:t>doit être assurée à toutes les étapes.</a:t>
            </a:r>
          </a:p>
        </p:txBody>
      </p:sp>
    </p:spTree>
    <p:extLst>
      <p:ext uri="{BB962C8B-B14F-4D97-AF65-F5344CB8AC3E}">
        <p14:creationId xmlns:p14="http://schemas.microsoft.com/office/powerpoint/2010/main" val="98447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12192000" cy="762000"/>
          </a:xfrm>
          <a:prstGeom prst="rect">
            <a:avLst/>
          </a:prstGeom>
        </p:spPr>
        <p:txBody>
          <a:bodyPr>
            <a:noAutofit/>
          </a:bodyPr>
          <a:lstStyle/>
          <a:p>
            <a:r>
              <a:rPr lang="fr-FR" b="1" dirty="0"/>
              <a:t>Informations minimales pour le rapport d'alerte</a:t>
            </a:r>
            <a:endParaRPr lang="en-GB" b="1" dirty="0"/>
          </a:p>
        </p:txBody>
      </p:sp>
      <p:sp>
        <p:nvSpPr>
          <p:cNvPr id="3" name="Content Placeholder 2"/>
          <p:cNvSpPr>
            <a:spLocks noGrp="1"/>
          </p:cNvSpPr>
          <p:nvPr>
            <p:ph idx="4294967295"/>
          </p:nvPr>
        </p:nvSpPr>
        <p:spPr>
          <a:xfrm>
            <a:off x="647700" y="1179944"/>
            <a:ext cx="10629900" cy="4038600"/>
          </a:xfrm>
          <a:prstGeom prst="rect">
            <a:avLst/>
          </a:prstGeom>
        </p:spPr>
        <p:txBody>
          <a:bodyPr>
            <a:noAutofit/>
          </a:bodyPr>
          <a:lstStyle/>
          <a:p>
            <a:r>
              <a:rPr lang="fr-FR" sz="2800" dirty="0"/>
              <a:t>Si tous les détails ne sont pas disponibles au moment où l’EI/EIG est détecté pour la 1</a:t>
            </a:r>
            <a:r>
              <a:rPr lang="fr-FR" sz="2800" baseline="30000" dirty="0"/>
              <a:t>ère</a:t>
            </a:r>
            <a:r>
              <a:rPr lang="fr-FR" sz="2800" dirty="0"/>
              <a:t> fois, le déclarant doit envoyer </a:t>
            </a:r>
            <a:r>
              <a:rPr lang="fr-FR" sz="2800" u="sng" dirty="0"/>
              <a:t>rapidement </a:t>
            </a:r>
            <a:r>
              <a:rPr lang="fr-FR" sz="2800" dirty="0"/>
              <a:t>ce qu'il sait, puis envoyer par la suite un rapport de suivi avec plus de détails</a:t>
            </a:r>
            <a:r>
              <a:rPr lang="en-US" sz="2800" dirty="0"/>
              <a:t>.</a:t>
            </a:r>
          </a:p>
          <a:p>
            <a:pPr lvl="1"/>
            <a:r>
              <a:rPr lang="en-US" b="1" dirty="0"/>
              <a:t>Minimal 4 </a:t>
            </a:r>
            <a:r>
              <a:rPr lang="en-US" b="1" dirty="0" err="1"/>
              <a:t>éléments</a:t>
            </a:r>
            <a:endParaRPr lang="en-US" b="1" dirty="0"/>
          </a:p>
          <a:p>
            <a:pPr marL="1371600" lvl="2" indent="-457200">
              <a:buFont typeface="+mj-lt"/>
              <a:buAutoNum type="arabicPeriod"/>
            </a:pPr>
            <a:r>
              <a:rPr lang="fr-FR" dirty="0"/>
              <a:t>Identifiant du </a:t>
            </a:r>
            <a:r>
              <a:rPr lang="fr-FR" b="1" dirty="0"/>
              <a:t>patient,</a:t>
            </a:r>
          </a:p>
          <a:p>
            <a:pPr marL="1371600" lvl="2" indent="-457200">
              <a:buFont typeface="+mj-lt"/>
              <a:buAutoNum type="arabicPeriod"/>
            </a:pPr>
            <a:r>
              <a:rPr lang="fr-FR" dirty="0"/>
              <a:t>Identifiant du </a:t>
            </a:r>
            <a:r>
              <a:rPr lang="fr-FR" b="1" dirty="0"/>
              <a:t>déclarant, </a:t>
            </a:r>
          </a:p>
          <a:p>
            <a:pPr marL="1371600" lvl="2" indent="-457200">
              <a:buFont typeface="+mj-lt"/>
              <a:buAutoNum type="arabicPeriod"/>
            </a:pPr>
            <a:r>
              <a:rPr lang="fr-FR" dirty="0"/>
              <a:t>le nom de la </a:t>
            </a:r>
            <a:r>
              <a:rPr lang="fr-FR" b="1" dirty="0"/>
              <a:t>substance ou médicament</a:t>
            </a:r>
            <a:r>
              <a:rPr lang="fr-FR" dirty="0"/>
              <a:t>, </a:t>
            </a:r>
          </a:p>
          <a:p>
            <a:pPr marL="1371600" lvl="2" indent="-457200">
              <a:buFont typeface="+mj-lt"/>
              <a:buAutoNum type="arabicPeriod"/>
            </a:pPr>
            <a:r>
              <a:rPr lang="fr-FR" dirty="0"/>
              <a:t>In for </a:t>
            </a:r>
            <a:r>
              <a:rPr lang="fr-FR" b="1" dirty="0"/>
              <a:t>Informations de base sur l’EI/EIG</a:t>
            </a:r>
            <a:r>
              <a:rPr lang="fr-FR" dirty="0"/>
              <a:t>.</a:t>
            </a:r>
          </a:p>
        </p:txBody>
      </p:sp>
      <p:sp>
        <p:nvSpPr>
          <p:cNvPr id="4" name="TextBox 3"/>
          <p:cNvSpPr txBox="1"/>
          <p:nvPr/>
        </p:nvSpPr>
        <p:spPr>
          <a:xfrm>
            <a:off x="304800" y="4898568"/>
            <a:ext cx="11239500" cy="1323439"/>
          </a:xfrm>
          <a:prstGeom prst="rect">
            <a:avLst/>
          </a:prstGeom>
          <a:solidFill>
            <a:schemeClr val="accent1"/>
          </a:solidFill>
        </p:spPr>
        <p:txBody>
          <a:bodyPr wrap="square" rtlCol="0">
            <a:spAutoFit/>
          </a:bodyPr>
          <a:lstStyle/>
          <a:p>
            <a:r>
              <a:rPr lang="fr-FR" sz="2000" i="1" dirty="0">
                <a:solidFill>
                  <a:schemeClr val="bg1"/>
                </a:solidFill>
              </a:rPr>
              <a:t>Exemple : </a:t>
            </a:r>
          </a:p>
          <a:p>
            <a:r>
              <a:rPr lang="fr-FR" sz="2000" dirty="0">
                <a:solidFill>
                  <a:schemeClr val="bg1"/>
                </a:solidFill>
              </a:rPr>
              <a:t>Un patient TB (</a:t>
            </a:r>
            <a:r>
              <a:rPr lang="fr-FR" sz="2000" dirty="0" err="1">
                <a:solidFill>
                  <a:schemeClr val="bg1"/>
                </a:solidFill>
              </a:rPr>
              <a:t>Lfx</a:t>
            </a:r>
            <a:r>
              <a:rPr lang="fr-FR" sz="2000" dirty="0">
                <a:solidFill>
                  <a:schemeClr val="bg1"/>
                </a:solidFill>
              </a:rPr>
              <a:t>-Z-</a:t>
            </a:r>
            <a:r>
              <a:rPr lang="fr-FR" sz="2000" dirty="0" err="1">
                <a:solidFill>
                  <a:schemeClr val="bg1"/>
                </a:solidFill>
              </a:rPr>
              <a:t>Cfz</a:t>
            </a:r>
            <a:r>
              <a:rPr lang="fr-FR" sz="2000" dirty="0">
                <a:solidFill>
                  <a:schemeClr val="bg1"/>
                </a:solidFill>
              </a:rPr>
              <a:t>-</a:t>
            </a:r>
            <a:r>
              <a:rPr lang="fr-FR" sz="2000" dirty="0" err="1">
                <a:solidFill>
                  <a:schemeClr val="bg1"/>
                </a:solidFill>
              </a:rPr>
              <a:t>Lzd</a:t>
            </a:r>
            <a:r>
              <a:rPr lang="fr-FR" sz="2000" dirty="0">
                <a:solidFill>
                  <a:schemeClr val="bg1"/>
                </a:solidFill>
              </a:rPr>
              <a:t>-</a:t>
            </a:r>
            <a:r>
              <a:rPr lang="fr-FR" sz="2000" dirty="0" err="1">
                <a:solidFill>
                  <a:schemeClr val="bg1"/>
                </a:solidFill>
              </a:rPr>
              <a:t>Bdq</a:t>
            </a:r>
            <a:r>
              <a:rPr lang="fr-FR" sz="2000" dirty="0">
                <a:solidFill>
                  <a:schemeClr val="bg1"/>
                </a:solidFill>
              </a:rPr>
              <a:t>-Cs-PAS) est décédé en route vers un autre hôpital. La mère du patient vous appelle pour vous dire que son fils avait des douleurs thoraciques et qu'elle avait appelé l'ambulance. Vous n'avez pas plus d'informations.</a:t>
            </a:r>
          </a:p>
        </p:txBody>
      </p:sp>
    </p:spTree>
    <p:extLst>
      <p:ext uri="{BB962C8B-B14F-4D97-AF65-F5344CB8AC3E}">
        <p14:creationId xmlns:p14="http://schemas.microsoft.com/office/powerpoint/2010/main" val="1710654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2191</Words>
  <Application>Microsoft Macintosh PowerPoint</Application>
  <PresentationFormat>Widescreen</PresentationFormat>
  <Paragraphs>149</Paragraphs>
  <Slides>22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Objectif d'apprentissage  À l'issue de cette présentation, le participant devrait être en mesure de</vt:lpstr>
      <vt:lpstr>Collecte de données</vt:lpstr>
      <vt:lpstr>Formulaires de notification de l'aDSM alerte, rapport complet</vt:lpstr>
      <vt:lpstr>Rapport d'alerte EIG</vt:lpstr>
      <vt:lpstr>Quelques généralités pour remplir un formulaire d'alerte</vt:lpstr>
      <vt:lpstr>Informations minimales pour le rapport d'alerte</vt:lpstr>
      <vt:lpstr>Remplir le formulaire d'alerte (1) Nouvelles informations vs informations de suivi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 se passe-t-il une fois les formulaires aDSM parvenus au centre national de coordination ?</vt:lpstr>
      <vt:lpstr>Former d'autres personnes à l'utilisation des formulaires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 staff on the collection of data</dc:title>
  <dc:creator>Nathalie LACHENAL</dc:creator>
  <cp:lastModifiedBy>Branwen Hennig</cp:lastModifiedBy>
  <cp:revision>104</cp:revision>
  <dcterms:created xsi:type="dcterms:W3CDTF">2006-08-16T00:00:00Z</dcterms:created>
  <dcterms:modified xsi:type="dcterms:W3CDTF">2023-05-22T13:44:25Z</dcterms:modified>
</cp:coreProperties>
</file>