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584" r:id="rId2"/>
    <p:sldId id="564" r:id="rId3"/>
    <p:sldId id="568" r:id="rId4"/>
    <p:sldId id="581" r:id="rId5"/>
    <p:sldId id="279" r:id="rId6"/>
    <p:sldId id="539" r:id="rId7"/>
    <p:sldId id="578" r:id="rId8"/>
    <p:sldId id="548" r:id="rId9"/>
    <p:sldId id="566" r:id="rId10"/>
    <p:sldId id="567" r:id="rId11"/>
    <p:sldId id="573" r:id="rId12"/>
    <p:sldId id="586" r:id="rId13"/>
    <p:sldId id="587" r:id="rId14"/>
    <p:sldId id="588" r:id="rId15"/>
    <p:sldId id="589" r:id="rId16"/>
    <p:sldId id="572" r:id="rId17"/>
    <p:sldId id="590" r:id="rId18"/>
    <p:sldId id="549" r:id="rId19"/>
    <p:sldId id="537" r:id="rId20"/>
    <p:sldId id="582" r:id="rId21"/>
    <p:sldId id="583" r:id="rId22"/>
    <p:sldId id="559" r:id="rId23"/>
    <p:sldId id="576" r:id="rId24"/>
    <p:sldId id="585" r:id="rId25"/>
  </p:sldIdLst>
  <p:sldSz cx="12192000" cy="6858000"/>
  <p:notesSz cx="10234613" cy="70993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8000"/>
    <a:srgbClr val="FFFF66"/>
    <a:srgbClr val="000066"/>
    <a:srgbClr val="663300"/>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8B7E4-D1E4-4598-99B7-04BEBA6145D0}" v="504" dt="2022-11-25T14:53:28.795"/>
    <p1510:client id="{64E33087-68EB-499E-8E66-7C34AEF7B1E6}" v="5" dt="2022-11-25T15:01:14.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24" autoAdjust="0"/>
    <p:restoredTop sz="96327" autoAdjust="0"/>
  </p:normalViewPr>
  <p:slideViewPr>
    <p:cSldViewPr>
      <p:cViewPr varScale="1">
        <p:scale>
          <a:sx n="36" d="100"/>
          <a:sy n="36" d="100"/>
        </p:scale>
        <p:origin x="48" y="6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8"/>
    </p:cViewPr>
  </p:sorterViewPr>
  <p:notesViewPr>
    <p:cSldViewPr>
      <p:cViewPr varScale="1">
        <p:scale>
          <a:sx n="79" d="100"/>
          <a:sy n="79" d="100"/>
        </p:scale>
        <p:origin x="-3132" y="-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 Hennig" userId="0P/lI8Pd1lnrXpeeXzaP05sS1mWNKWWGy+t/XOmAbdM=" providerId="None" clId="Web-{64E33087-68EB-499E-8E66-7C34AEF7B1E6}"/>
    <pc:docChg chg="modSld">
      <pc:chgData name="BJ Hennig" userId="0P/lI8Pd1lnrXpeeXzaP05sS1mWNKWWGy+t/XOmAbdM=" providerId="None" clId="Web-{64E33087-68EB-499E-8E66-7C34AEF7B1E6}" dt="2022-11-25T15:01:14.350" v="2"/>
      <pc:docMkLst>
        <pc:docMk/>
      </pc:docMkLst>
      <pc:sldChg chg="modSp">
        <pc:chgData name="BJ Hennig" userId="0P/lI8Pd1lnrXpeeXzaP05sS1mWNKWWGy+t/XOmAbdM=" providerId="None" clId="Web-{64E33087-68EB-499E-8E66-7C34AEF7B1E6}" dt="2022-11-25T15:01:14.350" v="2"/>
        <pc:sldMkLst>
          <pc:docMk/>
          <pc:sldMk cId="0" sldId="562"/>
        </pc:sldMkLst>
        <pc:graphicFrameChg chg="modGraphic">
          <ac:chgData name="BJ Hennig" userId="0P/lI8Pd1lnrXpeeXzaP05sS1mWNKWWGy+t/XOmAbdM=" providerId="None" clId="Web-{64E33087-68EB-499E-8E66-7C34AEF7B1E6}" dt="2022-11-25T15:01:14.350" v="2"/>
          <ac:graphicFrameMkLst>
            <pc:docMk/>
            <pc:sldMk cId="0" sldId="562"/>
            <ac:graphicFrameMk id="2" creationId="{3D56B1AE-C2FE-47A5-A913-C0E414F4B872}"/>
          </ac:graphicFrameMkLst>
        </pc:graphicFrameChg>
      </pc:sldChg>
      <pc:sldChg chg="modSp">
        <pc:chgData name="BJ Hennig" userId="0P/lI8Pd1lnrXpeeXzaP05sS1mWNKWWGy+t/XOmAbdM=" providerId="None" clId="Web-{64E33087-68EB-499E-8E66-7C34AEF7B1E6}" dt="2022-11-25T15:00:40.364" v="1"/>
        <pc:sldMkLst>
          <pc:docMk/>
          <pc:sldMk cId="0" sldId="566"/>
        </pc:sldMkLst>
        <pc:graphicFrameChg chg="mod modGraphic">
          <ac:chgData name="BJ Hennig" userId="0P/lI8Pd1lnrXpeeXzaP05sS1mWNKWWGy+t/XOmAbdM=" providerId="None" clId="Web-{64E33087-68EB-499E-8E66-7C34AEF7B1E6}" dt="2022-11-25T15:00:40.364" v="1"/>
          <ac:graphicFrameMkLst>
            <pc:docMk/>
            <pc:sldMk cId="0" sldId="566"/>
            <ac:graphicFrameMk id="4" creationId="{EDF84BDB-5F16-3040-F715-430F14A61ACC}"/>
          </ac:graphicFrameMkLst>
        </pc:graphicFrameChg>
      </pc:sldChg>
      <pc:sldChg chg="modSp">
        <pc:chgData name="BJ Hennig" userId="0P/lI8Pd1lnrXpeeXzaP05sS1mWNKWWGy+t/XOmAbdM=" providerId="None" clId="Web-{64E33087-68EB-499E-8E66-7C34AEF7B1E6}" dt="2022-11-25T15:01:14.350" v="2"/>
        <pc:sldMkLst>
          <pc:docMk/>
          <pc:sldMk cId="0" sldId="567"/>
        </pc:sldMkLst>
        <pc:graphicFrameChg chg="modGraphic">
          <ac:chgData name="BJ Hennig" userId="0P/lI8Pd1lnrXpeeXzaP05sS1mWNKWWGy+t/XOmAbdM=" providerId="None" clId="Web-{64E33087-68EB-499E-8E66-7C34AEF7B1E6}" dt="2022-11-25T15:01:14.350" v="2"/>
          <ac:graphicFrameMkLst>
            <pc:docMk/>
            <pc:sldMk cId="0" sldId="567"/>
            <ac:graphicFrameMk id="5" creationId="{F18F529B-2529-C99C-E840-6067278AD888}"/>
          </ac:graphicFrameMkLst>
        </pc:graphicFrameChg>
      </pc:sldChg>
      <pc:sldChg chg="modSp">
        <pc:chgData name="BJ Hennig" userId="0P/lI8Pd1lnrXpeeXzaP05sS1mWNKWWGy+t/XOmAbdM=" providerId="None" clId="Web-{64E33087-68EB-499E-8E66-7C34AEF7B1E6}" dt="2022-11-25T15:01:14.350" v="2"/>
        <pc:sldMkLst>
          <pc:docMk/>
          <pc:sldMk cId="0" sldId="573"/>
        </pc:sldMkLst>
        <pc:graphicFrameChg chg="modGraphic">
          <ac:chgData name="BJ Hennig" userId="0P/lI8Pd1lnrXpeeXzaP05sS1mWNKWWGy+t/XOmAbdM=" providerId="None" clId="Web-{64E33087-68EB-499E-8E66-7C34AEF7B1E6}" dt="2022-11-25T15:01:14.350" v="2"/>
          <ac:graphicFrameMkLst>
            <pc:docMk/>
            <pc:sldMk cId="0" sldId="573"/>
            <ac:graphicFrameMk id="2" creationId="{84771E70-8EF7-413C-B937-63CDB2434032}"/>
          </ac:graphicFrameMkLst>
        </pc:graphicFrameChg>
      </pc:sldChg>
    </pc:docChg>
  </pc:docChgLst>
  <pc:docChgLst>
    <pc:chgData name="BJ Hennig" userId="0P/lI8Pd1lnrXpeeXzaP05sS1mWNKWWGy+t/XOmAbdM=" providerId="None" clId="Web-{0D48B7E4-D1E4-4598-99B7-04BEBA6145D0}"/>
    <pc:docChg chg="modSld">
      <pc:chgData name="BJ Hennig" userId="0P/lI8Pd1lnrXpeeXzaP05sS1mWNKWWGy+t/XOmAbdM=" providerId="None" clId="Web-{0D48B7E4-D1E4-4598-99B7-04BEBA6145D0}" dt="2022-11-25T14:53:12.420" v="331"/>
      <pc:docMkLst>
        <pc:docMk/>
      </pc:docMkLst>
      <pc:sldChg chg="modSp">
        <pc:chgData name="BJ Hennig" userId="0P/lI8Pd1lnrXpeeXzaP05sS1mWNKWWGy+t/XOmAbdM=" providerId="None" clId="Web-{0D48B7E4-D1E4-4598-99B7-04BEBA6145D0}" dt="2022-11-25T14:51:59.135" v="325"/>
        <pc:sldMkLst>
          <pc:docMk/>
          <pc:sldMk cId="0" sldId="562"/>
        </pc:sldMkLst>
        <pc:graphicFrameChg chg="mod modGraphic">
          <ac:chgData name="BJ Hennig" userId="0P/lI8Pd1lnrXpeeXzaP05sS1mWNKWWGy+t/XOmAbdM=" providerId="None" clId="Web-{0D48B7E4-D1E4-4598-99B7-04BEBA6145D0}" dt="2022-11-25T14:51:59.135" v="325"/>
          <ac:graphicFrameMkLst>
            <pc:docMk/>
            <pc:sldMk cId="0" sldId="562"/>
            <ac:graphicFrameMk id="2" creationId="{3D56B1AE-C2FE-47A5-A913-C0E414F4B872}"/>
          </ac:graphicFrameMkLst>
        </pc:graphicFrameChg>
      </pc:sldChg>
      <pc:sldChg chg="modSp">
        <pc:chgData name="BJ Hennig" userId="0P/lI8Pd1lnrXpeeXzaP05sS1mWNKWWGy+t/XOmAbdM=" providerId="None" clId="Web-{0D48B7E4-D1E4-4598-99B7-04BEBA6145D0}" dt="2022-11-25T14:44:12.381" v="79"/>
        <pc:sldMkLst>
          <pc:docMk/>
          <pc:sldMk cId="0" sldId="566"/>
        </pc:sldMkLst>
        <pc:graphicFrameChg chg="mod modGraphic">
          <ac:chgData name="BJ Hennig" userId="0P/lI8Pd1lnrXpeeXzaP05sS1mWNKWWGy+t/XOmAbdM=" providerId="None" clId="Web-{0D48B7E4-D1E4-4598-99B7-04BEBA6145D0}" dt="2022-11-25T14:43:25.145" v="72"/>
          <ac:graphicFrameMkLst>
            <pc:docMk/>
            <pc:sldMk cId="0" sldId="566"/>
            <ac:graphicFrameMk id="2" creationId="{F94A08B6-7DA4-2B7A-24F1-EE4979F20662}"/>
          </ac:graphicFrameMkLst>
        </pc:graphicFrameChg>
        <pc:graphicFrameChg chg="mod modGraphic">
          <ac:chgData name="BJ Hennig" userId="0P/lI8Pd1lnrXpeeXzaP05sS1mWNKWWGy+t/XOmAbdM=" providerId="None" clId="Web-{0D48B7E4-D1E4-4598-99B7-04BEBA6145D0}" dt="2022-11-25T14:44:12.381" v="79"/>
          <ac:graphicFrameMkLst>
            <pc:docMk/>
            <pc:sldMk cId="0" sldId="566"/>
            <ac:graphicFrameMk id="4" creationId="{EDF84BDB-5F16-3040-F715-430F14A61ACC}"/>
          </ac:graphicFrameMkLst>
        </pc:graphicFrameChg>
      </pc:sldChg>
      <pc:sldChg chg="modSp">
        <pc:chgData name="BJ Hennig" userId="0P/lI8Pd1lnrXpeeXzaP05sS1mWNKWWGy+t/XOmAbdM=" providerId="None" clId="Web-{0D48B7E4-D1E4-4598-99B7-04BEBA6145D0}" dt="2022-11-25T14:47:37.515" v="176"/>
        <pc:sldMkLst>
          <pc:docMk/>
          <pc:sldMk cId="0" sldId="567"/>
        </pc:sldMkLst>
        <pc:graphicFrameChg chg="mod modGraphic">
          <ac:chgData name="BJ Hennig" userId="0P/lI8Pd1lnrXpeeXzaP05sS1mWNKWWGy+t/XOmAbdM=" providerId="None" clId="Web-{0D48B7E4-D1E4-4598-99B7-04BEBA6145D0}" dt="2022-11-25T14:47:37.515" v="176"/>
          <ac:graphicFrameMkLst>
            <pc:docMk/>
            <pc:sldMk cId="0" sldId="567"/>
            <ac:graphicFrameMk id="5" creationId="{F18F529B-2529-C99C-E840-6067278AD888}"/>
          </ac:graphicFrameMkLst>
        </pc:graphicFrameChg>
      </pc:sldChg>
      <pc:sldChg chg="modSp">
        <pc:chgData name="BJ Hennig" userId="0P/lI8Pd1lnrXpeeXzaP05sS1mWNKWWGy+t/XOmAbdM=" providerId="None" clId="Web-{0D48B7E4-D1E4-4598-99B7-04BEBA6145D0}" dt="2022-11-25T14:49:31.488" v="255"/>
        <pc:sldMkLst>
          <pc:docMk/>
          <pc:sldMk cId="0" sldId="571"/>
        </pc:sldMkLst>
        <pc:graphicFrameChg chg="mod modGraphic">
          <ac:chgData name="BJ Hennig" userId="0P/lI8Pd1lnrXpeeXzaP05sS1mWNKWWGy+t/XOmAbdM=" providerId="None" clId="Web-{0D48B7E4-D1E4-4598-99B7-04BEBA6145D0}" dt="2022-11-25T14:49:31.488" v="255"/>
          <ac:graphicFrameMkLst>
            <pc:docMk/>
            <pc:sldMk cId="0" sldId="571"/>
            <ac:graphicFrameMk id="2" creationId="{C9E76BE3-1819-0B58-8107-B95DC4EE8982}"/>
          </ac:graphicFrameMkLst>
        </pc:graphicFrameChg>
      </pc:sldChg>
      <pc:sldChg chg="modSp">
        <pc:chgData name="BJ Hennig" userId="0P/lI8Pd1lnrXpeeXzaP05sS1mWNKWWGy+t/XOmAbdM=" providerId="None" clId="Web-{0D48B7E4-D1E4-4598-99B7-04BEBA6145D0}" dt="2022-11-25T14:53:12.420" v="331"/>
        <pc:sldMkLst>
          <pc:docMk/>
          <pc:sldMk cId="0" sldId="572"/>
        </pc:sldMkLst>
        <pc:graphicFrameChg chg="mod modGraphic">
          <ac:chgData name="BJ Hennig" userId="0P/lI8Pd1lnrXpeeXzaP05sS1mWNKWWGy+t/XOmAbdM=" providerId="None" clId="Web-{0D48B7E4-D1E4-4598-99B7-04BEBA6145D0}" dt="2022-11-25T14:53:12.420" v="331"/>
          <ac:graphicFrameMkLst>
            <pc:docMk/>
            <pc:sldMk cId="0" sldId="572"/>
            <ac:graphicFrameMk id="3" creationId="{89D1D2F2-D1D8-4CE2-9AB9-F7E76F0BF07F}"/>
          </ac:graphicFrameMkLst>
        </pc:graphicFrameChg>
      </pc:sldChg>
      <pc:sldChg chg="modSp">
        <pc:chgData name="BJ Hennig" userId="0P/lI8Pd1lnrXpeeXzaP05sS1mWNKWWGy+t/XOmAbdM=" providerId="None" clId="Web-{0D48B7E4-D1E4-4598-99B7-04BEBA6145D0}" dt="2022-11-25T14:47:59.141" v="177"/>
        <pc:sldMkLst>
          <pc:docMk/>
          <pc:sldMk cId="0" sldId="573"/>
        </pc:sldMkLst>
        <pc:graphicFrameChg chg="mod modGraphic">
          <ac:chgData name="BJ Hennig" userId="0P/lI8Pd1lnrXpeeXzaP05sS1mWNKWWGy+t/XOmAbdM=" providerId="None" clId="Web-{0D48B7E4-D1E4-4598-99B7-04BEBA6145D0}" dt="2022-11-25T14:47:59.141" v="177"/>
          <ac:graphicFrameMkLst>
            <pc:docMk/>
            <pc:sldMk cId="0" sldId="573"/>
            <ac:graphicFrameMk id="2" creationId="{84771E70-8EF7-413C-B937-63CDB2434032}"/>
          </ac:graphicFrameMkLst>
        </pc:graphicFrameChg>
      </pc:sldChg>
      <pc:sldChg chg="modSp">
        <pc:chgData name="BJ Hennig" userId="0P/lI8Pd1lnrXpeeXzaP05sS1mWNKWWGy+t/XOmAbdM=" providerId="None" clId="Web-{0D48B7E4-D1E4-4598-99B7-04BEBA6145D0}" dt="2022-11-25T14:47:59.141" v="177"/>
        <pc:sldMkLst>
          <pc:docMk/>
          <pc:sldMk cId="0" sldId="574"/>
        </pc:sldMkLst>
        <pc:graphicFrameChg chg="mod modGraphic">
          <ac:chgData name="BJ Hennig" userId="0P/lI8Pd1lnrXpeeXzaP05sS1mWNKWWGy+t/XOmAbdM=" providerId="None" clId="Web-{0D48B7E4-D1E4-4598-99B7-04BEBA6145D0}" dt="2022-11-25T14:47:59.141" v="177"/>
          <ac:graphicFrameMkLst>
            <pc:docMk/>
            <pc:sldMk cId="0" sldId="574"/>
            <ac:graphicFrameMk id="3" creationId="{6598EBB4-3D99-CBCF-6AFC-DD5938FC59C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5DBFA7-7DC4-C34B-B05A-C0EF64ACF3F5}"/>
              </a:ext>
            </a:extLst>
          </p:cNvPr>
          <p:cNvSpPr>
            <a:spLocks noGrp="1"/>
          </p:cNvSpPr>
          <p:nvPr>
            <p:ph type="hdr" sz="quarter"/>
          </p:nvPr>
        </p:nvSpPr>
        <p:spPr>
          <a:xfrm>
            <a:off x="0" y="0"/>
            <a:ext cx="4435475" cy="354013"/>
          </a:xfrm>
          <a:prstGeom prst="rect">
            <a:avLst/>
          </a:prstGeom>
        </p:spPr>
        <p:txBody>
          <a:bodyPr vert="horz" wrap="square" lIns="94650" tIns="47325" rIns="94650" bIns="47325"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012C21B7-DF35-1D12-36CA-86E19BBE3C37}"/>
              </a:ext>
            </a:extLst>
          </p:cNvPr>
          <p:cNvSpPr>
            <a:spLocks noGrp="1"/>
          </p:cNvSpPr>
          <p:nvPr>
            <p:ph type="dt" sz="quarter" idx="1"/>
          </p:nvPr>
        </p:nvSpPr>
        <p:spPr>
          <a:xfrm>
            <a:off x="5795963" y="0"/>
            <a:ext cx="4437062" cy="354013"/>
          </a:xfrm>
          <a:prstGeom prst="rect">
            <a:avLst/>
          </a:prstGeom>
        </p:spPr>
        <p:txBody>
          <a:bodyPr vert="horz" wrap="square" lIns="94650" tIns="47325" rIns="94650" bIns="47325" numCol="1" anchor="t" anchorCtr="0" compatLnSpc="1">
            <a:prstTxWarp prst="textNoShape">
              <a:avLst/>
            </a:prstTxWarp>
          </a:bodyPr>
          <a:lstStyle>
            <a:lvl1pPr algn="r" eaLnBrk="1" hangingPunct="1">
              <a:defRPr sz="1200"/>
            </a:lvl1pPr>
          </a:lstStyle>
          <a:p>
            <a:pPr>
              <a:defRPr/>
            </a:pPr>
            <a:fld id="{95ED17D9-AFCF-48AB-95D9-F54D67B9DEC5}" type="datetimeFigureOut">
              <a:rPr lang="en-GB" altLang="en-US"/>
              <a:pPr>
                <a:defRPr/>
              </a:pPr>
              <a:t>19/05/2023</a:t>
            </a:fld>
            <a:endParaRPr lang="en-GB" altLang="en-US"/>
          </a:p>
        </p:txBody>
      </p:sp>
      <p:sp>
        <p:nvSpPr>
          <p:cNvPr id="4" name="Footer Placeholder 3">
            <a:extLst>
              <a:ext uri="{FF2B5EF4-FFF2-40B4-BE49-F238E27FC236}">
                <a16:creationId xmlns:a16="http://schemas.microsoft.com/office/drawing/2014/main" id="{C922E30C-6DB4-9650-DA8F-6A4AA69309B9}"/>
              </a:ext>
            </a:extLst>
          </p:cNvPr>
          <p:cNvSpPr>
            <a:spLocks noGrp="1"/>
          </p:cNvSpPr>
          <p:nvPr>
            <p:ph type="ftr" sz="quarter" idx="2"/>
          </p:nvPr>
        </p:nvSpPr>
        <p:spPr>
          <a:xfrm>
            <a:off x="0" y="6743700"/>
            <a:ext cx="4435475" cy="354013"/>
          </a:xfrm>
          <a:prstGeom prst="rect">
            <a:avLst/>
          </a:prstGeom>
        </p:spPr>
        <p:txBody>
          <a:bodyPr vert="horz" wrap="square" lIns="94650" tIns="47325" rIns="94650" bIns="47325" numCol="1" anchor="b" anchorCtr="0" compatLnSpc="1">
            <a:prstTxWarp prst="textNoShape">
              <a:avLst/>
            </a:prstTxWarp>
          </a:bodyPr>
          <a:lstStyle>
            <a:lvl1pPr eaLnBrk="1" hangingPunct="1">
              <a:defRPr sz="1200"/>
            </a:lvl1pPr>
          </a:lstStyle>
          <a:p>
            <a:pPr>
              <a:defRPr/>
            </a:pPr>
            <a:endParaRPr lang="en-GB" altLang="en-US"/>
          </a:p>
        </p:txBody>
      </p:sp>
      <p:sp>
        <p:nvSpPr>
          <p:cNvPr id="5" name="Slide Number Placeholder 4">
            <a:extLst>
              <a:ext uri="{FF2B5EF4-FFF2-40B4-BE49-F238E27FC236}">
                <a16:creationId xmlns:a16="http://schemas.microsoft.com/office/drawing/2014/main" id="{3E69505E-E9C9-6021-9233-8B464D3664BE}"/>
              </a:ext>
            </a:extLst>
          </p:cNvPr>
          <p:cNvSpPr>
            <a:spLocks noGrp="1"/>
          </p:cNvSpPr>
          <p:nvPr>
            <p:ph type="sldNum" sz="quarter" idx="3"/>
          </p:nvPr>
        </p:nvSpPr>
        <p:spPr>
          <a:xfrm>
            <a:off x="5795963" y="6743700"/>
            <a:ext cx="4437062" cy="354013"/>
          </a:xfrm>
          <a:prstGeom prst="rect">
            <a:avLst/>
          </a:prstGeom>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40F9C47E-B2AB-46F7-A2DE-5ED93BC6A85E}"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531080D-B983-DC8C-2A1A-F19AB3568F7F}"/>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eaLnBrk="1" hangingPunct="1">
              <a:defRPr sz="1200"/>
            </a:lvl1pPr>
          </a:lstStyle>
          <a:p>
            <a:pPr>
              <a:defRPr/>
            </a:pPr>
            <a:endParaRPr lang="fr-CH" altLang="en-US"/>
          </a:p>
        </p:txBody>
      </p:sp>
      <p:sp>
        <p:nvSpPr>
          <p:cNvPr id="60419" name="Rectangle 3">
            <a:extLst>
              <a:ext uri="{FF2B5EF4-FFF2-40B4-BE49-F238E27FC236}">
                <a16:creationId xmlns:a16="http://schemas.microsoft.com/office/drawing/2014/main" id="{3532C5CE-8CD4-675C-DF57-DB3E7BEEA911}"/>
              </a:ext>
            </a:extLst>
          </p:cNvPr>
          <p:cNvSpPr>
            <a:spLocks noGrp="1" noChangeArrowheads="1"/>
          </p:cNvSpPr>
          <p:nvPr>
            <p:ph type="dt" idx="1"/>
          </p:nvPr>
        </p:nvSpPr>
        <p:spPr bwMode="auto">
          <a:xfrm>
            <a:off x="5795963" y="0"/>
            <a:ext cx="4437062"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algn="r" eaLnBrk="1" hangingPunct="1">
              <a:defRPr sz="1200"/>
            </a:lvl1pPr>
          </a:lstStyle>
          <a:p>
            <a:pPr>
              <a:defRPr/>
            </a:pPr>
            <a:endParaRPr lang="fr-CH" altLang="en-US"/>
          </a:p>
        </p:txBody>
      </p:sp>
      <p:sp>
        <p:nvSpPr>
          <p:cNvPr id="3076" name="Rectangle 4">
            <a:extLst>
              <a:ext uri="{FF2B5EF4-FFF2-40B4-BE49-F238E27FC236}">
                <a16:creationId xmlns:a16="http://schemas.microsoft.com/office/drawing/2014/main" id="{21433B6A-94F0-84B4-9F3B-DC7A9F02419C}"/>
              </a:ext>
            </a:extLst>
          </p:cNvPr>
          <p:cNvSpPr>
            <a:spLocks noGrp="1" noRot="1" noChangeAspect="1" noChangeArrowheads="1" noTextEdit="1"/>
          </p:cNvSpPr>
          <p:nvPr>
            <p:ph type="sldImg" idx="2"/>
          </p:nvPr>
        </p:nvSpPr>
        <p:spPr bwMode="auto">
          <a:xfrm>
            <a:off x="2754313" y="533400"/>
            <a:ext cx="47291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1C8E3DF4-4F88-FD3A-44B4-D813302A35DC}"/>
              </a:ext>
            </a:extLst>
          </p:cNvPr>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60422" name="Rectangle 6">
            <a:extLst>
              <a:ext uri="{FF2B5EF4-FFF2-40B4-BE49-F238E27FC236}">
                <a16:creationId xmlns:a16="http://schemas.microsoft.com/office/drawing/2014/main" id="{0D0AAAF0-CB8B-6658-249F-C26010DD8F4B}"/>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eaLnBrk="1" hangingPunct="1">
              <a:defRPr sz="1200"/>
            </a:lvl1pPr>
          </a:lstStyle>
          <a:p>
            <a:pPr>
              <a:defRPr/>
            </a:pPr>
            <a:endParaRPr lang="fr-CH" altLang="en-US"/>
          </a:p>
        </p:txBody>
      </p:sp>
      <p:sp>
        <p:nvSpPr>
          <p:cNvPr id="60423" name="Rectangle 7">
            <a:extLst>
              <a:ext uri="{FF2B5EF4-FFF2-40B4-BE49-F238E27FC236}">
                <a16:creationId xmlns:a16="http://schemas.microsoft.com/office/drawing/2014/main" id="{15FCD6A6-3C77-660D-7B84-F2B2CA74DC31}"/>
              </a:ext>
            </a:extLst>
          </p:cNvPr>
          <p:cNvSpPr>
            <a:spLocks noGrp="1" noChangeArrowheads="1"/>
          </p:cNvSpPr>
          <p:nvPr>
            <p:ph type="sldNum" sz="quarter" idx="5"/>
          </p:nvPr>
        </p:nvSpPr>
        <p:spPr bwMode="auto">
          <a:xfrm>
            <a:off x="5795963" y="6743700"/>
            <a:ext cx="4437062"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6E588C40-3390-41EE-87B9-3B241D29245E}" type="slidenum">
              <a:rPr lang="fr-CH" altLang="en-US"/>
              <a:pPr>
                <a:defRPr/>
              </a:pPr>
              <a:t>‹#›</a:t>
            </a:fld>
            <a:endParaRPr lang="fr-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1E21760-98C5-5E75-49B1-7B9B2B842C97}"/>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BEDF78EA-BA30-E16E-159C-49614A7D8D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Arial" panose="020B0604020202020204" pitchFamily="34" charset="0"/>
            </a:endParaRPr>
          </a:p>
        </p:txBody>
      </p:sp>
      <p:sp>
        <p:nvSpPr>
          <p:cNvPr id="10244" name="Slide Number Placeholder 3">
            <a:extLst>
              <a:ext uri="{FF2B5EF4-FFF2-40B4-BE49-F238E27FC236}">
                <a16:creationId xmlns:a16="http://schemas.microsoft.com/office/drawing/2014/main" id="{4FF2063D-BC0B-14DB-CB83-5305A59E7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3625F4-374D-42D3-90DE-A33172EB77D1}" type="slidenum">
              <a:rPr lang="en-GB" altLang="fr-FR" smtClean="0"/>
              <a:pPr>
                <a:spcBef>
                  <a:spcPct val="0"/>
                </a:spcBef>
              </a:pPr>
              <a:t>4</a:t>
            </a:fld>
            <a:endParaRPr lang="en-GB" altLang="fr-FR"/>
          </a:p>
        </p:txBody>
      </p:sp>
    </p:spTree>
    <p:extLst>
      <p:ext uri="{BB962C8B-B14F-4D97-AF65-F5344CB8AC3E}">
        <p14:creationId xmlns:p14="http://schemas.microsoft.com/office/powerpoint/2010/main" val="156394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Trois formulaires peuvent être utilisés. Cette présentation se concentrera sur le seul formulaire qui est obligatoire dès le début de tout effort de mise en place de l'</a:t>
            </a:r>
            <a:r>
              <a:rPr lang="fr-FR" dirty="0" err="1"/>
              <a:t>aDSM</a:t>
            </a:r>
            <a:r>
              <a:rPr lang="fr-FR" dirty="0"/>
              <a:t>, le formulaire de rapport pour collecter les données de sécurité, les événements indésirables et/ou les événements indésirables graves. Si le paquet minimum est appliqué, le formulaire n'est utilisé que pour les EIG. La logique est la même pour tous les formulaires, mais le formulaire EI/EIG peut également contenir une terminologie spécifique qui n'est pas souvent utilisée par les médecins TB, c'est pourquoi il est intéressant de détailler ce formulaire.</a:t>
            </a:r>
          </a:p>
        </p:txBody>
      </p:sp>
      <p:sp>
        <p:nvSpPr>
          <p:cNvPr id="4" name="Slide Number Placeholder 3"/>
          <p:cNvSpPr>
            <a:spLocks noGrp="1"/>
          </p:cNvSpPr>
          <p:nvPr>
            <p:ph type="sldNum" sz="quarter" idx="10"/>
          </p:nvPr>
        </p:nvSpPr>
        <p:spPr/>
        <p:txBody>
          <a:bodyPr/>
          <a:lstStyle/>
          <a:p>
            <a:fld id="{DF9C260D-BEBE-4F0F-BB9C-8CB16D48B0F0}" type="slidenum">
              <a:rPr lang="en-GB" smtClean="0"/>
              <a:t>5</a:t>
            </a:fld>
            <a:endParaRPr lang="en-GB"/>
          </a:p>
        </p:txBody>
      </p:sp>
    </p:spTree>
    <p:extLst>
      <p:ext uri="{BB962C8B-B14F-4D97-AF65-F5344CB8AC3E}">
        <p14:creationId xmlns:p14="http://schemas.microsoft.com/office/powerpoint/2010/main" val="79897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04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13FEA8-2529-D089-7C1B-97EFFF6B31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0693A595-D97A-DD32-69F4-DC101A26D85C}"/>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2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B3D01-33E2-5F1C-DA4E-4E7892E2E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85B2350D-C730-8DDA-E9C1-E46C3575925C}"/>
              </a:ext>
            </a:extLst>
          </p:cNvPr>
          <p:cNvPicPr>
            <a:picLocks noChangeAspect="1" noChangeArrowheads="1"/>
          </p:cNvPicPr>
          <p:nvPr userDrawn="1"/>
        </p:nvPicPr>
        <p:blipFill>
          <a:blip r:embed="rId3" r:link="rId4" cstate="print">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156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68" r:id="rId1"/>
    <p:sldLayoutId id="2147484069" r:id="rId2"/>
    <p:sldLayoutId id="2147484084"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14080" y="1484784"/>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sz="4000" b="1" kern="0" dirty="0">
                <a:latin typeface="Calibri" panose="020F0502020204030204" pitchFamily="34" charset="0"/>
                <a:cs typeface="Calibri" panose="020F0502020204030204" pitchFamily="34" charset="0"/>
              </a:rPr>
              <a:t>Supports de formation sur la surveillance active et la gestion des évènements indésirables des médicaments antituberculeux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a:t>
            </a:r>
          </a:p>
          <a:p>
            <a:r>
              <a:rPr lang="fr-FR" altLang="en-US" sz="4000" kern="0" dirty="0">
                <a:latin typeface="Calibri" panose="020F0502020204030204" pitchFamily="34" charset="0"/>
                <a:cs typeface="Calibri" panose="020F0502020204030204" pitchFamily="34" charset="0"/>
              </a:rPr>
              <a:t>2023</a:t>
            </a:r>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32394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0947033-6E7E-8820-4370-60B6D934CAA2}"/>
              </a:ext>
            </a:extLst>
          </p:cNvPr>
          <p:cNvSpPr>
            <a:spLocks noGrp="1"/>
          </p:cNvSpPr>
          <p:nvPr>
            <p:ph type="title" idx="4294967295"/>
          </p:nvPr>
        </p:nvSpPr>
        <p:spPr>
          <a:xfrm>
            <a:off x="1487488" y="116632"/>
            <a:ext cx="8723312" cy="635000"/>
          </a:xfrm>
        </p:spPr>
        <p:txBody>
          <a:bodyPr/>
          <a:lstStyle/>
          <a:p>
            <a:r>
              <a:rPr lang="fr-FR" altLang="en-US" sz="3200" b="1" dirty="0">
                <a:latin typeface="Calibri" panose="020F0502020204030204" pitchFamily="34" charset="0"/>
                <a:cs typeface="Calibri" panose="020F0502020204030204" pitchFamily="34" charset="0"/>
              </a:rPr>
              <a:t>INFORMATIONS SUR LE PATIENT AU MOMENT DE L'ÉVÉNEMENT</a:t>
            </a:r>
            <a:endParaRPr lang="en-US" altLang="en-US" sz="3200"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F18F529B-2529-C99C-E840-6067278AD888}"/>
              </a:ext>
            </a:extLst>
          </p:cNvPr>
          <p:cNvGraphicFramePr>
            <a:graphicFrameLocks noGrp="1"/>
          </p:cNvGraphicFramePr>
          <p:nvPr>
            <p:extLst>
              <p:ext uri="{D42A27DB-BD31-4B8C-83A1-F6EECF244321}">
                <p14:modId xmlns:p14="http://schemas.microsoft.com/office/powerpoint/2010/main" val="3021626550"/>
              </p:ext>
            </p:extLst>
          </p:nvPr>
        </p:nvGraphicFramePr>
        <p:xfrm>
          <a:off x="550862" y="1196752"/>
          <a:ext cx="11090275" cy="5238247"/>
        </p:xfrm>
        <a:graphic>
          <a:graphicData uri="http://schemas.openxmlformats.org/drawingml/2006/table">
            <a:tbl>
              <a:tblPr/>
              <a:tblGrid>
                <a:gridCol w="2963872">
                  <a:extLst>
                    <a:ext uri="{9D8B030D-6E8A-4147-A177-3AD203B41FA5}">
                      <a16:colId xmlns:a16="http://schemas.microsoft.com/office/drawing/2014/main" val="20000"/>
                    </a:ext>
                  </a:extLst>
                </a:gridCol>
                <a:gridCol w="8126403">
                  <a:extLst>
                    <a:ext uri="{9D8B030D-6E8A-4147-A177-3AD203B41FA5}">
                      <a16:colId xmlns:a16="http://schemas.microsoft.com/office/drawing/2014/main" val="20001"/>
                    </a:ext>
                  </a:extLst>
                </a:gridCol>
              </a:tblGrid>
              <a:tr h="35077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1" u="none" strike="noStrike" cap="none" normalizeH="0" baseline="0" noProof="0" dirty="0">
                          <a:ln>
                            <a:noFill/>
                          </a:ln>
                          <a:solidFill>
                            <a:srgbClr val="0D0D0D"/>
                          </a:solidFill>
                          <a:effectLst/>
                          <a:latin typeface="Calibri"/>
                        </a:rPr>
                        <a:t>Variable</a:t>
                      </a:r>
                    </a:p>
                  </a:txBody>
                  <a:tcPr marL="57552" marR="5755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1" u="none" strike="noStrike" cap="none" normalizeH="0" baseline="0" noProof="0" dirty="0">
                          <a:ln>
                            <a:noFill/>
                          </a:ln>
                          <a:solidFill>
                            <a:srgbClr val="0D0D0D"/>
                          </a:solidFill>
                          <a:effectLst/>
                          <a:latin typeface="Calibri"/>
                        </a:rPr>
                        <a:t> </a:t>
                      </a:r>
                      <a:r>
                        <a:rPr kumimoji="0" lang="en-US" altLang="en-US" sz="1800" b="1" i="1" u="none" strike="noStrike" cap="none" normalizeH="0" baseline="0" noProof="0" dirty="0" err="1">
                          <a:ln>
                            <a:noFill/>
                          </a:ln>
                          <a:solidFill>
                            <a:srgbClr val="0D0D0D"/>
                          </a:solidFill>
                          <a:effectLst/>
                          <a:latin typeface="Calibri"/>
                        </a:rPr>
                        <a:t>Informations</a:t>
                      </a:r>
                      <a:r>
                        <a:rPr kumimoji="0" lang="en-US" altLang="en-US" sz="1800" b="1" i="1" u="none" strike="noStrike" cap="none" normalizeH="0" baseline="0" noProof="0" dirty="0">
                          <a:ln>
                            <a:noFill/>
                          </a:ln>
                          <a:solidFill>
                            <a:srgbClr val="0D0D0D"/>
                          </a:solidFill>
                          <a:effectLst/>
                          <a:latin typeface="Calibri"/>
                        </a:rPr>
                        <a:t> </a:t>
                      </a:r>
                      <a:r>
                        <a:rPr kumimoji="0" lang="en-US" altLang="en-US" sz="1800" b="1" i="1" u="none" strike="noStrike" cap="none" normalizeH="0" baseline="0" noProof="0" dirty="0" err="1">
                          <a:ln>
                            <a:noFill/>
                          </a:ln>
                          <a:solidFill>
                            <a:srgbClr val="0D0D0D"/>
                          </a:solidFill>
                          <a:effectLst/>
                          <a:latin typeface="Calibri"/>
                        </a:rPr>
                        <a:t>complémentaires</a:t>
                      </a:r>
                      <a:endParaRPr kumimoji="0" lang="en-US" altLang="en-US" sz="2000" b="1" i="1" u="none" strike="noStrike" cap="none" normalizeH="0" baseline="0" noProof="0" dirty="0">
                        <a:ln>
                          <a:noFill/>
                        </a:ln>
                        <a:solidFill>
                          <a:srgbClr val="0D0D0D"/>
                        </a:solidFill>
                        <a:effectLst/>
                        <a:latin typeface="Calibri"/>
                        <a:ea typeface="DengXian"/>
                        <a:cs typeface="Arial"/>
                      </a:endParaRPr>
                    </a:p>
                  </a:txBody>
                  <a:tcPr marL="57552" marR="5755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77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noProof="0" dirty="0" err="1">
                          <a:ln>
                            <a:noFill/>
                          </a:ln>
                          <a:solidFill>
                            <a:srgbClr val="0D0D0D"/>
                          </a:solidFill>
                          <a:effectLst/>
                          <a:latin typeface="Calibri"/>
                        </a:rPr>
                        <a:t>Âge</a:t>
                      </a:r>
                      <a:r>
                        <a:rPr kumimoji="0" lang="en-US" altLang="en-US" sz="2000" b="1" i="0" u="none" strike="noStrike" cap="none" normalizeH="0" baseline="0" noProof="0" dirty="0">
                          <a:ln>
                            <a:noFill/>
                          </a:ln>
                          <a:solidFill>
                            <a:srgbClr val="0D0D0D"/>
                          </a:solidFill>
                          <a:effectLst/>
                          <a:latin typeface="Calibri"/>
                        </a:rPr>
                        <a:t> </a:t>
                      </a:r>
                      <a:r>
                        <a:rPr kumimoji="0" lang="en-US" altLang="en-US" sz="2000" b="1" i="0" u="none" strike="noStrike" cap="none" normalizeH="0" baseline="0" noProof="0" dirty="0" err="1">
                          <a:ln>
                            <a:noFill/>
                          </a:ln>
                          <a:solidFill>
                            <a:srgbClr val="0D0D0D"/>
                          </a:solidFill>
                          <a:effectLst/>
                          <a:latin typeface="Calibri"/>
                        </a:rPr>
                        <a:t>d'apparition</a:t>
                      </a:r>
                      <a:r>
                        <a:rPr kumimoji="0" lang="en-US" altLang="en-US" sz="2000" b="1" i="0" u="none" strike="noStrike" cap="none" normalizeH="0" baseline="0" noProof="0" dirty="0">
                          <a:ln>
                            <a:noFill/>
                          </a:ln>
                          <a:solidFill>
                            <a:srgbClr val="0D0D0D"/>
                          </a:solidFill>
                          <a:effectLst/>
                          <a:latin typeface="Calibri"/>
                        </a:rPr>
                        <a:t> du patient</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0" i="0" u="none" strike="noStrike" cap="none" normalizeH="0" baseline="0" noProof="0" dirty="0">
                          <a:ln>
                            <a:noFill/>
                          </a:ln>
                          <a:solidFill>
                            <a:srgbClr val="0D0D0D"/>
                          </a:solidFill>
                          <a:effectLst/>
                          <a:latin typeface="Calibri"/>
                        </a:rPr>
                        <a:t>Âge du patient au moment de l'apparition de l'EI/EIG</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77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noProof="0" dirty="0">
                          <a:ln>
                            <a:noFill/>
                          </a:ln>
                          <a:solidFill>
                            <a:srgbClr val="0D0D0D"/>
                          </a:solidFill>
                          <a:effectLst/>
                          <a:latin typeface="Calibri"/>
                        </a:rPr>
                        <a:t>Taille</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0" i="0" u="none" strike="noStrike" cap="none" normalizeH="0" baseline="0" noProof="0" dirty="0">
                          <a:ln>
                            <a:noFill/>
                          </a:ln>
                          <a:solidFill>
                            <a:srgbClr val="0D0D0D"/>
                          </a:solidFill>
                          <a:effectLst/>
                          <a:latin typeface="Calibri"/>
                        </a:rPr>
                        <a:t>Taille du patient en cm (arrondie, sans décimales)</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77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noProof="0" dirty="0" err="1">
                          <a:ln>
                            <a:noFill/>
                          </a:ln>
                          <a:solidFill>
                            <a:srgbClr val="0D0D0D"/>
                          </a:solidFill>
                          <a:effectLst/>
                          <a:latin typeface="Calibri"/>
                          <a:ea typeface="DengXian"/>
                          <a:cs typeface="Arial"/>
                        </a:rPr>
                        <a:t>Poids</a:t>
                      </a:r>
                      <a:endParaRPr kumimoji="0" lang="en-US" altLang="en-US" sz="2400" b="1" i="0" u="none" strike="noStrike" cap="none" normalizeH="0" baseline="0" noProof="0" dirty="0">
                        <a:ln>
                          <a:noFill/>
                        </a:ln>
                        <a:solidFill>
                          <a:srgbClr val="0D0D0D"/>
                        </a:solidFill>
                        <a:effectLst/>
                        <a:latin typeface="Calibri"/>
                        <a:ea typeface="DengXian"/>
                        <a:cs typeface="Arial"/>
                      </a:endParaRP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0" i="0" u="none" strike="noStrike" cap="none" normalizeH="0" baseline="0" noProof="0" dirty="0">
                          <a:ln>
                            <a:noFill/>
                          </a:ln>
                          <a:solidFill>
                            <a:srgbClr val="0D0D0D"/>
                          </a:solidFill>
                          <a:effectLst/>
                          <a:latin typeface="Calibri"/>
                        </a:rPr>
                        <a:t>Poids du patient en kg (arrondi, sans décimales)</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538">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1" i="0" u="none" strike="noStrike" cap="none" normalizeH="0" baseline="0" noProof="0" dirty="0">
                          <a:ln>
                            <a:noFill/>
                          </a:ln>
                          <a:solidFill>
                            <a:srgbClr val="0D0D0D"/>
                          </a:solidFill>
                          <a:effectLst/>
                          <a:latin typeface="Calibri"/>
                        </a:rPr>
                        <a:t>Statut de grossesse au début de l'événement</a:t>
                      </a:r>
                      <a:endParaRPr kumimoji="0" lang="en-US" altLang="en-US" sz="2400" b="1" i="0" u="none" strike="noStrike" cap="none" normalizeH="0" baseline="0" noProof="0" dirty="0">
                        <a:ln>
                          <a:noFill/>
                        </a:ln>
                        <a:solidFill>
                          <a:srgbClr val="0D0D0D"/>
                        </a:solidFill>
                        <a:effectLst/>
                        <a:latin typeface="Calibri"/>
                        <a:ea typeface="DengXian"/>
                        <a:cs typeface="Arial"/>
                      </a:endParaRP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0" i="0" u="none" strike="noStrike" cap="none" normalizeH="0" baseline="0" noProof="0" dirty="0">
                          <a:ln>
                            <a:noFill/>
                          </a:ln>
                          <a:solidFill>
                            <a:srgbClr val="0D0D0D"/>
                          </a:solidFill>
                          <a:effectLst/>
                          <a:latin typeface="Calibri"/>
                        </a:rPr>
                        <a:t>Indique si la patiente était enceinte au moment de l'apparition de l'EI/EIG</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01808">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1" i="0" u="none" strike="noStrike" cap="none" normalizeH="0" baseline="0" noProof="0" dirty="0">
                          <a:ln>
                            <a:noFill/>
                          </a:ln>
                          <a:solidFill>
                            <a:srgbClr val="0D0D0D"/>
                          </a:solidFill>
                          <a:effectLst/>
                          <a:latin typeface="Calibri"/>
                        </a:rPr>
                        <a:t>Si elle est enceinte, date de la menstruation</a:t>
                      </a:r>
                      <a:endParaRPr kumimoji="0" lang="en-US" altLang="en-US" sz="2400" b="1" i="0" u="none" strike="noStrike" cap="none" normalizeH="0" baseline="0" noProof="0" dirty="0">
                        <a:ln>
                          <a:noFill/>
                        </a:ln>
                        <a:solidFill>
                          <a:srgbClr val="0D0D0D"/>
                        </a:solidFill>
                        <a:effectLst/>
                        <a:latin typeface="Calibri"/>
                        <a:ea typeface="DengXian"/>
                        <a:cs typeface="Arial"/>
                      </a:endParaRP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0" i="0" u="none" strike="noStrike" cap="none" normalizeH="0" baseline="0" noProof="0" dirty="0">
                          <a:ln>
                            <a:noFill/>
                          </a:ln>
                          <a:solidFill>
                            <a:srgbClr val="0D0D0D"/>
                          </a:solidFill>
                          <a:effectLst/>
                          <a:latin typeface="Calibri"/>
                        </a:rPr>
                        <a:t>Date de début des dernières règles (le premier jour du cycle menstruel le plus récent) (JJ-MMM-AAAA)</a:t>
                      </a:r>
                    </a:p>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0" i="0" u="none" strike="noStrike" cap="none" normalizeH="0" baseline="0" noProof="0" dirty="0">
                          <a:ln>
                            <a:noFill/>
                          </a:ln>
                          <a:solidFill>
                            <a:srgbClr val="0D0D0D"/>
                          </a:solidFill>
                          <a:effectLst/>
                          <a:latin typeface="Calibri"/>
                        </a:rPr>
                        <a:t>La date peut être enregistrée dans 3 champs différents (jour, mois, année) pour simplifier la gestion des dates partielles.</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5135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1" i="0" u="none" strike="noStrike" cap="none" normalizeH="0" baseline="0" noProof="0" dirty="0">
                          <a:ln>
                            <a:noFill/>
                          </a:ln>
                          <a:solidFill>
                            <a:srgbClr val="0D0D0D"/>
                          </a:solidFill>
                          <a:effectLst/>
                          <a:latin typeface="Calibri"/>
                        </a:rPr>
                        <a:t>En cas de grossesse, semaine de gestation au début de l'événement</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0" i="0" u="none" strike="noStrike" cap="none" normalizeH="0" baseline="0" noProof="0" dirty="0">
                          <a:ln>
                            <a:noFill/>
                          </a:ln>
                          <a:solidFill>
                            <a:srgbClr val="0D0D0D"/>
                          </a:solidFill>
                          <a:effectLst/>
                          <a:latin typeface="Calibri"/>
                        </a:rPr>
                        <a:t>Âge gestationnel estimé (exprimé en semaines) au début de l'événement (calcul approximatif de l'âge gestationnel du fœtus au début de l'événement)</a:t>
                      </a:r>
                      <a:endParaRPr kumimoji="0" lang="en-US" altLang="en-US" sz="2400" b="0" i="0" u="none" strike="noStrike" cap="none" normalizeH="0" baseline="0" noProof="0" dirty="0">
                        <a:ln>
                          <a:noFill/>
                        </a:ln>
                        <a:solidFill>
                          <a:srgbClr val="0D0D0D"/>
                        </a:solidFill>
                        <a:effectLst/>
                        <a:latin typeface="Calibri"/>
                        <a:ea typeface="DengXian"/>
                        <a:cs typeface="Arial"/>
                      </a:endParaRP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77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noProof="0" dirty="0" err="1">
                          <a:ln>
                            <a:noFill/>
                          </a:ln>
                          <a:solidFill>
                            <a:srgbClr val="0D0D0D"/>
                          </a:solidFill>
                          <a:effectLst/>
                          <a:latin typeface="Calibri"/>
                        </a:rPr>
                        <a:t>Statut</a:t>
                      </a:r>
                      <a:r>
                        <a:rPr kumimoji="0" lang="en-US" altLang="en-US" sz="2000" b="1" i="0" u="none" strike="noStrike" cap="none" normalizeH="0" baseline="0" noProof="0" dirty="0">
                          <a:ln>
                            <a:noFill/>
                          </a:ln>
                          <a:solidFill>
                            <a:srgbClr val="0D0D0D"/>
                          </a:solidFill>
                          <a:effectLst/>
                          <a:latin typeface="Calibri"/>
                        </a:rPr>
                        <a:t> VIH</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2000" b="0" i="0" u="none" strike="noStrike" cap="none" normalizeH="0" baseline="0" noProof="0" dirty="0">
                          <a:ln>
                            <a:noFill/>
                          </a:ln>
                          <a:solidFill>
                            <a:srgbClr val="0D0D0D"/>
                          </a:solidFill>
                          <a:effectLst/>
                          <a:latin typeface="Calibri"/>
                        </a:rPr>
                        <a:t>Indique le statut VIH au moment de l'apparition de l’EI</a:t>
                      </a:r>
                    </a:p>
                  </a:txBody>
                  <a:tcPr marL="57547" marR="575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92B106B-E876-CA36-3CF6-4F6788F784B9}"/>
              </a:ext>
            </a:extLst>
          </p:cNvPr>
          <p:cNvSpPr>
            <a:spLocks noGrp="1"/>
          </p:cNvSpPr>
          <p:nvPr>
            <p:ph type="title" idx="4294967295"/>
          </p:nvPr>
        </p:nvSpPr>
        <p:spPr>
          <a:xfrm>
            <a:off x="1981199" y="97577"/>
            <a:ext cx="8229600" cy="635000"/>
          </a:xfrm>
        </p:spPr>
        <p:txBody>
          <a:bodyPr/>
          <a:lstStyle/>
          <a:p>
            <a:r>
              <a:rPr lang="en-GB" altLang="en-US" sz="3200" b="1" dirty="0">
                <a:latin typeface="Calibri" panose="020F0502020204030204" pitchFamily="34" charset="0"/>
                <a:cs typeface="Calibri" panose="020F0502020204030204" pitchFamily="34" charset="0"/>
              </a:rPr>
              <a:t>DESCRIPTION DE L’EI (1)</a:t>
            </a:r>
            <a:endParaRPr lang="en-US" altLang="en-US" sz="3200"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84771E70-8EF7-413C-B937-63CDB2434032}"/>
              </a:ext>
            </a:extLst>
          </p:cNvPr>
          <p:cNvGraphicFramePr>
            <a:graphicFrameLocks noGrp="1"/>
          </p:cNvGraphicFramePr>
          <p:nvPr>
            <p:extLst>
              <p:ext uri="{D42A27DB-BD31-4B8C-83A1-F6EECF244321}">
                <p14:modId xmlns:p14="http://schemas.microsoft.com/office/powerpoint/2010/main" val="2668021454"/>
              </p:ext>
            </p:extLst>
          </p:nvPr>
        </p:nvGraphicFramePr>
        <p:xfrm>
          <a:off x="479425" y="734502"/>
          <a:ext cx="11233149" cy="5214519"/>
        </p:xfrm>
        <a:graphic>
          <a:graphicData uri="http://schemas.openxmlformats.org/drawingml/2006/table">
            <a:tbl>
              <a:tblPr/>
              <a:tblGrid>
                <a:gridCol w="2376216">
                  <a:extLst>
                    <a:ext uri="{9D8B030D-6E8A-4147-A177-3AD203B41FA5}">
                      <a16:colId xmlns:a16="http://schemas.microsoft.com/office/drawing/2014/main" val="20000"/>
                    </a:ext>
                  </a:extLst>
                </a:gridCol>
                <a:gridCol w="8856933">
                  <a:extLst>
                    <a:ext uri="{9D8B030D-6E8A-4147-A177-3AD203B41FA5}">
                      <a16:colId xmlns:a16="http://schemas.microsoft.com/office/drawing/2014/main" val="20001"/>
                    </a:ext>
                  </a:extLst>
                </a:gridCol>
              </a:tblGrid>
              <a:tr h="27084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1" u="none" strike="noStrike" cap="none" normalizeH="0" baseline="0" noProof="0" dirty="0">
                          <a:ln>
                            <a:noFill/>
                          </a:ln>
                          <a:solidFill>
                            <a:srgbClr val="0D0D0D"/>
                          </a:solidFill>
                          <a:effectLst/>
                          <a:latin typeface="Calibri"/>
                        </a:rPr>
                        <a:t>Variable</a:t>
                      </a:r>
                    </a:p>
                  </a:txBody>
                  <a:tcPr marL="57552" marR="5755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1" u="none" strike="noStrike" cap="none" normalizeH="0" baseline="0" noProof="0" dirty="0">
                          <a:ln>
                            <a:noFill/>
                          </a:ln>
                          <a:solidFill>
                            <a:srgbClr val="0D0D0D"/>
                          </a:solidFill>
                          <a:effectLst/>
                          <a:latin typeface="Calibri"/>
                        </a:rPr>
                        <a:t> </a:t>
                      </a:r>
                      <a:r>
                        <a:rPr kumimoji="0" lang="en-US" altLang="en-US" sz="1400" b="1" i="1" u="none" strike="noStrike" cap="none" normalizeH="0" baseline="0" noProof="0" dirty="0" err="1">
                          <a:ln>
                            <a:noFill/>
                          </a:ln>
                          <a:solidFill>
                            <a:srgbClr val="0D0D0D"/>
                          </a:solidFill>
                          <a:effectLst/>
                          <a:latin typeface="Calibri"/>
                        </a:rPr>
                        <a:t>Informations</a:t>
                      </a:r>
                      <a:r>
                        <a:rPr kumimoji="0" lang="en-US" altLang="en-US" sz="1400" b="1" i="1" u="none" strike="noStrike" cap="none" normalizeH="0" baseline="0" noProof="0" dirty="0">
                          <a:ln>
                            <a:noFill/>
                          </a:ln>
                          <a:solidFill>
                            <a:srgbClr val="0D0D0D"/>
                          </a:solidFill>
                          <a:effectLst/>
                          <a:latin typeface="Calibri"/>
                        </a:rPr>
                        <a:t> </a:t>
                      </a:r>
                      <a:r>
                        <a:rPr kumimoji="0" lang="en-US" altLang="en-US" sz="1400" b="1" i="1" u="none" strike="noStrike" cap="none" normalizeH="0" baseline="0" noProof="0" dirty="0" err="1">
                          <a:ln>
                            <a:noFill/>
                          </a:ln>
                          <a:solidFill>
                            <a:srgbClr val="0D0D0D"/>
                          </a:solidFill>
                          <a:effectLst/>
                          <a:latin typeface="Calibri"/>
                        </a:rPr>
                        <a:t>complémentaires</a:t>
                      </a:r>
                      <a:endParaRPr kumimoji="0" lang="en-US" altLang="en-US" sz="1600" b="1" i="1" u="none" strike="noStrike" cap="none" normalizeH="0" baseline="0" noProof="0" dirty="0">
                        <a:ln>
                          <a:noFill/>
                        </a:ln>
                        <a:solidFill>
                          <a:srgbClr val="0D0D0D"/>
                        </a:solidFill>
                        <a:effectLst/>
                        <a:latin typeface="Calibri"/>
                        <a:ea typeface="DengXian"/>
                        <a:cs typeface="Arial"/>
                      </a:endParaRPr>
                    </a:p>
                  </a:txBody>
                  <a:tcPr marL="57552" marR="5755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084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en-US" altLang="en-US" sz="1200" b="1" i="0" u="none" strike="noStrike" cap="none" normalizeH="0" baseline="0" noProof="0" dirty="0">
                          <a:ln>
                            <a:noFill/>
                          </a:ln>
                          <a:solidFill>
                            <a:srgbClr val="0D0D0D"/>
                          </a:solidFill>
                          <a:effectLst/>
                          <a:latin typeface="Calibri"/>
                        </a:rPr>
                        <a:t>Description des </a:t>
                      </a:r>
                      <a:r>
                        <a:rPr kumimoji="0" lang="en-US" altLang="en-US" sz="1200" b="1" i="0" u="none" strike="noStrike" cap="none" normalizeH="0" baseline="0" noProof="0" dirty="0" err="1">
                          <a:ln>
                            <a:noFill/>
                          </a:ln>
                          <a:solidFill>
                            <a:srgbClr val="0D0D0D"/>
                          </a:solidFill>
                          <a:effectLst/>
                          <a:latin typeface="Calibri"/>
                        </a:rPr>
                        <a:t>événements</a:t>
                      </a:r>
                      <a:r>
                        <a:rPr kumimoji="0" lang="en-US" altLang="en-US" sz="1200" b="1" i="0" u="none" strike="noStrike" cap="none" normalizeH="0" baseline="0" noProof="0" dirty="0">
                          <a:ln>
                            <a:noFill/>
                          </a:ln>
                          <a:solidFill>
                            <a:srgbClr val="0D0D0D"/>
                          </a:solidFill>
                          <a:effectLst/>
                          <a:latin typeface="Calibri"/>
                        </a:rPr>
                        <a:t> </a:t>
                      </a:r>
                      <a:r>
                        <a:rPr kumimoji="0" lang="en-US" altLang="en-US" sz="1200" b="1" i="0" u="none" strike="noStrike" cap="none" normalizeH="0" baseline="0" noProof="0" dirty="0" err="1">
                          <a:ln>
                            <a:noFill/>
                          </a:ln>
                          <a:solidFill>
                            <a:srgbClr val="0D0D0D"/>
                          </a:solidFill>
                          <a:effectLst/>
                          <a:latin typeface="Calibri"/>
                        </a:rPr>
                        <a:t>indésirables</a:t>
                      </a:r>
                      <a:r>
                        <a:rPr kumimoji="0" lang="en-US" altLang="en-US" sz="1200" b="1" i="0" u="none" strike="noStrike" cap="none" normalizeH="0" baseline="0" noProof="0" dirty="0">
                          <a:ln>
                            <a:noFill/>
                          </a:ln>
                          <a:solidFill>
                            <a:srgbClr val="0D0D0D"/>
                          </a:solidFill>
                          <a:effectLst/>
                          <a:latin typeface="Calibri"/>
                        </a:rPr>
                        <a:t> </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fr-FR" altLang="en-US" sz="1200" b="0" i="0" u="none" strike="noStrike" cap="none" normalizeH="0" baseline="0" noProof="0" dirty="0">
                          <a:ln>
                            <a:noFill/>
                          </a:ln>
                          <a:solidFill>
                            <a:srgbClr val="0D0D0D"/>
                          </a:solidFill>
                          <a:effectLst/>
                          <a:latin typeface="Calibri"/>
                        </a:rPr>
                        <a:t>Description verbatim (c'est-à-dire terme rapporté par l'investigateur) de l'événement indésirable </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1998">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noProof="0" dirty="0">
                          <a:ln>
                            <a:noFill/>
                          </a:ln>
                          <a:solidFill>
                            <a:srgbClr val="0D0D0D"/>
                          </a:solidFill>
                          <a:effectLst/>
                          <a:latin typeface="Calibri"/>
                        </a:rPr>
                        <a:t>Codification des </a:t>
                      </a:r>
                      <a:r>
                        <a:rPr kumimoji="0" lang="en-US" altLang="en-US" sz="1200" b="1" i="0" u="none" strike="noStrike" cap="none" normalizeH="0" baseline="0" noProof="0" dirty="0" err="1">
                          <a:ln>
                            <a:noFill/>
                          </a:ln>
                          <a:solidFill>
                            <a:srgbClr val="0D0D0D"/>
                          </a:solidFill>
                          <a:effectLst/>
                          <a:latin typeface="Calibri"/>
                        </a:rPr>
                        <a:t>événements</a:t>
                      </a:r>
                      <a:r>
                        <a:rPr kumimoji="0" lang="en-US" altLang="en-US" sz="1200" b="1" i="0" u="none" strike="noStrike" cap="none" normalizeH="0" baseline="0" noProof="0" dirty="0">
                          <a:ln>
                            <a:noFill/>
                          </a:ln>
                          <a:solidFill>
                            <a:srgbClr val="0D0D0D"/>
                          </a:solidFill>
                          <a:effectLst/>
                          <a:latin typeface="Calibri"/>
                        </a:rPr>
                        <a:t> </a:t>
                      </a:r>
                      <a:r>
                        <a:rPr kumimoji="0" lang="en-US" altLang="en-US" sz="1200" b="1" i="0" u="none" strike="noStrike" cap="none" normalizeH="0" baseline="0" noProof="0" dirty="0" err="1">
                          <a:ln>
                            <a:noFill/>
                          </a:ln>
                          <a:solidFill>
                            <a:srgbClr val="0D0D0D"/>
                          </a:solidFill>
                          <a:effectLst/>
                          <a:latin typeface="Calibri"/>
                        </a:rPr>
                        <a:t>indésirables</a:t>
                      </a:r>
                      <a:endParaRPr kumimoji="0" lang="en-US" altLang="en-US" sz="1200" b="1" i="0" u="none" strike="noStrike" cap="none" normalizeH="0" baseline="0" noProof="0" dirty="0">
                        <a:ln>
                          <a:noFill/>
                        </a:ln>
                        <a:solidFill>
                          <a:srgbClr val="0D0D0D"/>
                        </a:solidFill>
                        <a:effectLst/>
                        <a:latin typeface="Calibri"/>
                        <a:ea typeface="DengXian"/>
                        <a:cs typeface="Arial"/>
                      </a:endParaRP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200" b="0" i="0" u="none" strike="noStrike" cap="none" normalizeH="0" baseline="0" noProof="0" dirty="0">
                          <a:ln>
                            <a:noFill/>
                          </a:ln>
                          <a:solidFill>
                            <a:srgbClr val="0D0D0D"/>
                          </a:solidFill>
                          <a:effectLst/>
                          <a:latin typeface="Calibri"/>
                        </a:rPr>
                        <a:t>Description textuelle de l'événement indésirable dérivée du dictionnaire. Équivalent du terme privilégié (PT dans </a:t>
                      </a:r>
                      <a:r>
                        <a:rPr kumimoji="0" lang="fr-FR" altLang="en-US" sz="1200" b="0" i="0" u="none" strike="noStrike" cap="none" normalizeH="0" baseline="0" noProof="0" dirty="0" err="1">
                          <a:ln>
                            <a:noFill/>
                          </a:ln>
                          <a:solidFill>
                            <a:srgbClr val="0D0D0D"/>
                          </a:solidFill>
                          <a:effectLst/>
                          <a:latin typeface="Calibri"/>
                        </a:rPr>
                        <a:t>MedDRA</a:t>
                      </a:r>
                      <a:r>
                        <a:rPr kumimoji="0" lang="fr-FR" altLang="en-US" sz="1200" b="0" i="0" u="none" strike="noStrike" cap="none" normalizeH="0" baseline="0" noProof="0" dirty="0">
                          <a:ln>
                            <a:noFill/>
                          </a:ln>
                          <a:solidFill>
                            <a:srgbClr val="0D0D0D"/>
                          </a:solidFill>
                          <a:effectLst/>
                          <a:latin typeface="Calibri"/>
                        </a:rPr>
                        <a:t>).</a:t>
                      </a:r>
                      <a:endParaRPr kumimoji="0" lang="en-US" altLang="en-US" sz="1200" b="0" i="0" u="none" strike="noStrike" cap="none" normalizeH="0" baseline="0" noProof="0" dirty="0">
                        <a:ln>
                          <a:noFill/>
                        </a:ln>
                        <a:solidFill>
                          <a:srgbClr val="0D0D0D"/>
                        </a:solidFill>
                        <a:effectLst/>
                        <a:latin typeface="Calibri"/>
                        <a:ea typeface="DengXian"/>
                        <a:cs typeface="Arial"/>
                      </a:endParaRP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2048">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noProof="0" dirty="0">
                          <a:ln>
                            <a:noFill/>
                          </a:ln>
                          <a:solidFill>
                            <a:srgbClr val="0D0D0D"/>
                          </a:solidFill>
                          <a:effectLst/>
                          <a:latin typeface="Calibri"/>
                        </a:rPr>
                        <a:t>Date </a:t>
                      </a:r>
                      <a:r>
                        <a:rPr kumimoji="0" lang="en-US" altLang="en-US" sz="1200" b="1" i="0" u="none" strike="noStrike" cap="none" normalizeH="0" baseline="0" noProof="0" dirty="0" err="1">
                          <a:ln>
                            <a:noFill/>
                          </a:ln>
                          <a:solidFill>
                            <a:srgbClr val="0D0D0D"/>
                          </a:solidFill>
                          <a:effectLst/>
                          <a:latin typeface="Calibri"/>
                        </a:rPr>
                        <a:t>d'apparition</a:t>
                      </a:r>
                      <a:r>
                        <a:rPr kumimoji="0" lang="en-US" altLang="en-US" sz="1200" b="1" i="0" u="none" strike="noStrike" cap="none" normalizeH="0" baseline="0" noProof="0" dirty="0">
                          <a:ln>
                            <a:noFill/>
                          </a:ln>
                          <a:solidFill>
                            <a:srgbClr val="0D0D0D"/>
                          </a:solidFill>
                          <a:effectLst/>
                          <a:latin typeface="Calibri"/>
                        </a:rPr>
                        <a:t> de </a:t>
                      </a:r>
                      <a:r>
                        <a:rPr kumimoji="0" lang="en-US" altLang="en-US" sz="1200" b="1" i="0" u="none" strike="noStrike" cap="none" normalizeH="0" baseline="0" noProof="0" dirty="0" err="1">
                          <a:ln>
                            <a:noFill/>
                          </a:ln>
                          <a:solidFill>
                            <a:srgbClr val="0D0D0D"/>
                          </a:solidFill>
                          <a:effectLst/>
                          <a:latin typeface="Calibri"/>
                        </a:rPr>
                        <a:t>l'EI</a:t>
                      </a:r>
                      <a:endParaRPr kumimoji="0" lang="en-US" altLang="en-US" sz="1200" b="1" i="0" u="none" strike="noStrike" cap="none" normalizeH="0" baseline="0" noProof="0" dirty="0">
                        <a:ln>
                          <a:noFill/>
                        </a:ln>
                        <a:solidFill>
                          <a:srgbClr val="0D0D0D"/>
                        </a:solidFill>
                        <a:effectLst/>
                        <a:latin typeface="Calibri"/>
                      </a:endParaRP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fr-FR" altLang="en-US" sz="1200" b="0" i="0" u="none" strike="noStrike" cap="none" normalizeH="0" baseline="0" noProof="0" dirty="0">
                          <a:ln>
                            <a:noFill/>
                          </a:ln>
                          <a:solidFill>
                            <a:srgbClr val="0D0D0D"/>
                          </a:solidFill>
                          <a:effectLst/>
                          <a:latin typeface="Calibri"/>
                        </a:rPr>
                        <a:t>Date de début de l'EA/ESA dans ce format (JJ-MMM-AAAA).  </a:t>
                      </a:r>
                    </a:p>
                    <a:p>
                      <a:pPr marL="0" marR="0" lvl="0" indent="0" algn="l" rtl="0" eaLnBrk="1" fontAlgn="base" latinLnBrk="0" hangingPunct="1">
                        <a:lnSpc>
                          <a:spcPct val="115000"/>
                        </a:lnSpc>
                        <a:spcBef>
                          <a:spcPct val="0"/>
                        </a:spcBef>
                        <a:spcAft>
                          <a:spcPct val="0"/>
                        </a:spcAft>
                        <a:buClrTx/>
                        <a:buSzTx/>
                        <a:buFontTx/>
                        <a:buNone/>
                      </a:pPr>
                      <a:r>
                        <a:rPr kumimoji="0" lang="fr-FR" altLang="en-US" sz="1200" b="0" i="0" u="none" strike="noStrike" cap="none" normalizeH="0" baseline="0" noProof="0" dirty="0">
                          <a:ln>
                            <a:noFill/>
                          </a:ln>
                          <a:solidFill>
                            <a:srgbClr val="0D0D0D"/>
                          </a:solidFill>
                          <a:effectLst/>
                          <a:latin typeface="Calibri"/>
                        </a:rPr>
                        <a:t>Elle peut être enregistrée dans trois champs différents (jour, mois, année) pour simplifier la gestion des dates partielles.</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2888">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200" b="1" i="0" u="none" strike="noStrike" cap="none" normalizeH="0" baseline="0" noProof="0" dirty="0">
                          <a:ln>
                            <a:noFill/>
                          </a:ln>
                          <a:solidFill>
                            <a:srgbClr val="0D0D0D"/>
                          </a:solidFill>
                          <a:effectLst/>
                          <a:latin typeface="Calibri"/>
                        </a:rPr>
                        <a:t>Date de fin de l'événement</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fr-FR" altLang="en-US" sz="1200" b="0" i="0" u="none" strike="noStrike" cap="none" normalizeH="0" baseline="0" noProof="0" dirty="0">
                          <a:ln>
                            <a:noFill/>
                          </a:ln>
                          <a:solidFill>
                            <a:srgbClr val="0D0D0D"/>
                          </a:solidFill>
                          <a:effectLst/>
                          <a:latin typeface="Calibri"/>
                        </a:rPr>
                        <a:t>Date d'arrêt de l’EI/EIG.  Date à laquelle l'EI s'est résolu ou a conduit au décès, dans ce format (JJ-MMM-AAAA). Si l'EI est en cours, ce champ doit être vide.</a:t>
                      </a:r>
                    </a:p>
                    <a:p>
                      <a:pPr marL="0" marR="0" lvl="0" indent="0" algn="l" rtl="0" eaLnBrk="1" fontAlgn="base" latinLnBrk="0" hangingPunct="1">
                        <a:lnSpc>
                          <a:spcPct val="115000"/>
                        </a:lnSpc>
                        <a:spcBef>
                          <a:spcPct val="0"/>
                        </a:spcBef>
                        <a:spcAft>
                          <a:spcPct val="0"/>
                        </a:spcAft>
                        <a:buClrTx/>
                        <a:buSzTx/>
                        <a:buFontTx/>
                        <a:buNone/>
                      </a:pPr>
                      <a:r>
                        <a:rPr kumimoji="0" lang="fr-FR" altLang="en-US" sz="1200" b="0" i="0" u="none" strike="noStrike" cap="none" normalizeH="0" baseline="0" noProof="0" dirty="0">
                          <a:ln>
                            <a:noFill/>
                          </a:ln>
                          <a:solidFill>
                            <a:srgbClr val="0D0D0D"/>
                          </a:solidFill>
                          <a:effectLst/>
                          <a:latin typeface="Calibri"/>
                        </a:rPr>
                        <a:t>Ce champ peut être enregistré sous la forme de trois champs différents (jour, mois, année) pour simplifier la gestion des dates partielles.</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084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en-US" altLang="en-US" sz="1200" b="1" i="0" u="none" strike="noStrike" cap="none" normalizeH="0" baseline="0" noProof="0" dirty="0" err="1">
                          <a:ln>
                            <a:noFill/>
                          </a:ln>
                          <a:solidFill>
                            <a:srgbClr val="0D0D0D"/>
                          </a:solidFill>
                          <a:effectLst/>
                          <a:latin typeface="Calibri"/>
                        </a:rPr>
                        <a:t>Intensité</a:t>
                      </a:r>
                      <a:r>
                        <a:rPr kumimoji="0" lang="en-US" altLang="en-US" sz="1200" b="1" i="0" u="none" strike="noStrike" cap="none" normalizeH="0" baseline="0" noProof="0" dirty="0">
                          <a:ln>
                            <a:noFill/>
                          </a:ln>
                          <a:solidFill>
                            <a:srgbClr val="0D0D0D"/>
                          </a:solidFill>
                          <a:effectLst/>
                          <a:latin typeface="Calibri"/>
                        </a:rPr>
                        <a:t> </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fr-FR" altLang="en-US" sz="1200" b="0" i="0" u="none" strike="noStrike" cap="none" normalizeH="0" baseline="0" noProof="0" dirty="0">
                          <a:ln>
                            <a:noFill/>
                          </a:ln>
                          <a:solidFill>
                            <a:srgbClr val="0D0D0D"/>
                          </a:solidFill>
                          <a:effectLst/>
                          <a:latin typeface="Calibri"/>
                        </a:rPr>
                        <a:t>Grade maximal de l'intensité de l’EI</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084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noProof="0" dirty="0" err="1">
                          <a:ln>
                            <a:noFill/>
                          </a:ln>
                          <a:solidFill>
                            <a:srgbClr val="0D0D0D"/>
                          </a:solidFill>
                          <a:effectLst/>
                          <a:latin typeface="Calibri"/>
                        </a:rPr>
                        <a:t>Mesures</a:t>
                      </a:r>
                      <a:r>
                        <a:rPr kumimoji="0" lang="en-US" altLang="en-US" sz="1200" b="1" i="0" u="none" strike="noStrike" cap="none" normalizeH="0" baseline="0" noProof="0" dirty="0">
                          <a:ln>
                            <a:noFill/>
                          </a:ln>
                          <a:solidFill>
                            <a:srgbClr val="0D0D0D"/>
                          </a:solidFill>
                          <a:effectLst/>
                          <a:latin typeface="Calibri"/>
                        </a:rPr>
                        <a:t> </a:t>
                      </a:r>
                      <a:r>
                        <a:rPr kumimoji="0" lang="en-US" altLang="en-US" sz="1200" b="1" i="0" u="none" strike="noStrike" cap="none" normalizeH="0" baseline="0" noProof="0" dirty="0" err="1">
                          <a:ln>
                            <a:noFill/>
                          </a:ln>
                          <a:solidFill>
                            <a:srgbClr val="0D0D0D"/>
                          </a:solidFill>
                          <a:effectLst/>
                          <a:latin typeface="Calibri"/>
                        </a:rPr>
                        <a:t>prises</a:t>
                      </a:r>
                      <a:endParaRPr kumimoji="0" lang="en-US" altLang="en-US" sz="1200" b="1" i="0" u="none" strike="noStrike" cap="none" normalizeH="0" baseline="0" noProof="0" dirty="0">
                        <a:ln>
                          <a:noFill/>
                        </a:ln>
                        <a:solidFill>
                          <a:srgbClr val="0D0D0D"/>
                        </a:solidFill>
                        <a:effectLst/>
                        <a:latin typeface="Calibri"/>
                      </a:endParaRP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fr-FR" altLang="en-US" sz="1200" b="0" i="0" u="none" strike="noStrike" cap="none" normalizeH="0" baseline="0" noProof="0" dirty="0">
                          <a:ln>
                            <a:noFill/>
                          </a:ln>
                          <a:solidFill>
                            <a:srgbClr val="0D0D0D"/>
                          </a:solidFill>
                          <a:effectLst/>
                          <a:latin typeface="Calibri"/>
                        </a:rPr>
                        <a:t>Mesures prises pour gérer l'EI/EIG</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4506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noProof="0" dirty="0" err="1">
                          <a:ln>
                            <a:noFill/>
                          </a:ln>
                          <a:solidFill>
                            <a:srgbClr val="0D0D0D"/>
                          </a:solidFill>
                          <a:effectLst/>
                          <a:latin typeface="Calibri"/>
                        </a:rPr>
                        <a:t>Resultats</a:t>
                      </a:r>
                      <a:endParaRPr kumimoji="0" lang="en-US" altLang="en-US" sz="1200" b="1" i="0" u="none" strike="noStrike" cap="none" normalizeH="0" baseline="0" noProof="0" dirty="0">
                        <a:ln>
                          <a:noFill/>
                        </a:ln>
                        <a:solidFill>
                          <a:srgbClr val="0D0D0D"/>
                        </a:solidFill>
                        <a:effectLst/>
                        <a:latin typeface="Calibri"/>
                        <a:ea typeface="DengXian"/>
                        <a:cs typeface="Arial"/>
                      </a:endParaRP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tabLst>
                          <a:tab pos="733425" algn="l"/>
                        </a:tabLst>
                        <a:defRPr sz="2800">
                          <a:solidFill>
                            <a:schemeClr val="tx1"/>
                          </a:solidFill>
                          <a:latin typeface="Calibri" pitchFamily="34" charset="0"/>
                        </a:defRPr>
                      </a:lvl1pPr>
                      <a:lvl2pPr marL="742950" indent="-285750" eaLnBrk="0" hangingPunct="0">
                        <a:spcBef>
                          <a:spcPct val="20000"/>
                        </a:spcBef>
                        <a:buFont typeface="Arial" pitchFamily="34" charset="0"/>
                        <a:tabLst>
                          <a:tab pos="733425" algn="l"/>
                        </a:tabLst>
                        <a:defRPr sz="2400">
                          <a:solidFill>
                            <a:schemeClr val="tx1"/>
                          </a:solidFill>
                          <a:latin typeface="Calibri" pitchFamily="34" charset="0"/>
                        </a:defRPr>
                      </a:lvl2pPr>
                      <a:lvl3pPr marL="1143000" indent="-228600" eaLnBrk="0" hangingPunct="0">
                        <a:spcBef>
                          <a:spcPct val="20000"/>
                        </a:spcBef>
                        <a:buFont typeface="Arial" pitchFamily="34" charset="0"/>
                        <a:tabLst>
                          <a:tab pos="733425" algn="l"/>
                        </a:tabLst>
                        <a:defRPr sz="2000">
                          <a:solidFill>
                            <a:schemeClr val="tx1"/>
                          </a:solidFill>
                          <a:latin typeface="Calibri" pitchFamily="34" charset="0"/>
                        </a:defRPr>
                      </a:lvl3pPr>
                      <a:lvl4pPr marL="1600200" indent="-228600" eaLnBrk="0" hangingPunct="0">
                        <a:spcBef>
                          <a:spcPct val="20000"/>
                        </a:spcBef>
                        <a:buFont typeface="Arial" pitchFamily="34" charset="0"/>
                        <a:tabLst>
                          <a:tab pos="733425" algn="l"/>
                        </a:tabLst>
                        <a:defRPr>
                          <a:solidFill>
                            <a:schemeClr val="tx1"/>
                          </a:solidFill>
                          <a:latin typeface="Calibri" pitchFamily="34" charset="0"/>
                        </a:defRPr>
                      </a:lvl4pPr>
                      <a:lvl5pPr marL="2057400" indent="-228600" eaLnBrk="0" hangingPunct="0">
                        <a:spcBef>
                          <a:spcPct val="20000"/>
                        </a:spcBef>
                        <a:buFont typeface="Arial" pitchFamily="34" charset="0"/>
                        <a:tabLst>
                          <a:tab pos="73342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733425" algn="l"/>
                        </a:tabLst>
                      </a:pPr>
                      <a:r>
                        <a:rPr kumimoji="0" lang="fr-FR" altLang="en-US" sz="1200" b="0" i="0" u="none" strike="noStrike" cap="none" normalizeH="0" baseline="0" noProof="0" dirty="0">
                          <a:ln>
                            <a:noFill/>
                          </a:ln>
                          <a:solidFill>
                            <a:srgbClr val="0D0D0D"/>
                          </a:solidFill>
                          <a:effectLst/>
                          <a:latin typeface="Calibri"/>
                        </a:rPr>
                        <a:t>Résultat de l'événement par rapport au statut du sujet.</a:t>
                      </a:r>
                    </a:p>
                    <a:p>
                      <a:pPr marL="285750" marR="0" lvl="0" indent="-285750" algn="l" defTabSz="914400" rtl="0" eaLnBrk="1" fontAlgn="base" latinLnBrk="0" hangingPunct="1">
                        <a:lnSpc>
                          <a:spcPct val="100000"/>
                        </a:lnSpc>
                        <a:spcBef>
                          <a:spcPts val="300"/>
                        </a:spcBef>
                        <a:spcAft>
                          <a:spcPct val="0"/>
                        </a:spcAft>
                        <a:buClrTx/>
                        <a:buSzTx/>
                        <a:buFont typeface="Arial"/>
                        <a:buChar char="•"/>
                        <a:tabLst>
                          <a:tab pos="733425" algn="l"/>
                        </a:tabLst>
                      </a:pPr>
                      <a:r>
                        <a:rPr kumimoji="0" lang="fr-FR" altLang="en-US" sz="1200" b="0" i="0" u="none" strike="noStrike" cap="none" normalizeH="0" baseline="0" noProof="0" dirty="0">
                          <a:ln>
                            <a:noFill/>
                          </a:ln>
                          <a:solidFill>
                            <a:srgbClr val="0D0D0D"/>
                          </a:solidFill>
                          <a:effectLst/>
                          <a:latin typeface="Calibri"/>
                        </a:rPr>
                        <a:t>Sélectionnez Décès lié à un événement indésirable pour indiquer la fin de la vie à la suite d'un événement indésirable.</a:t>
                      </a:r>
                    </a:p>
                    <a:p>
                      <a:pPr marL="285750" marR="0" lvl="0" indent="-285750" algn="l" defTabSz="914400" rtl="0" eaLnBrk="1" fontAlgn="base" latinLnBrk="0" hangingPunct="1">
                        <a:lnSpc>
                          <a:spcPct val="100000"/>
                        </a:lnSpc>
                        <a:spcBef>
                          <a:spcPts val="300"/>
                        </a:spcBef>
                        <a:spcAft>
                          <a:spcPct val="0"/>
                        </a:spcAft>
                        <a:buClrTx/>
                        <a:buSzTx/>
                        <a:buFont typeface="Arial"/>
                        <a:buChar char="•"/>
                        <a:tabLst>
                          <a:tab pos="733425" algn="l"/>
                        </a:tabLst>
                      </a:pPr>
                      <a:r>
                        <a:rPr kumimoji="0" lang="fr-FR" altLang="en-US" sz="1200" b="0" i="0" u="none" strike="noStrike" cap="none" normalizeH="0" baseline="0" noProof="0" dirty="0">
                          <a:ln>
                            <a:noFill/>
                          </a:ln>
                          <a:solidFill>
                            <a:srgbClr val="0D0D0D"/>
                          </a:solidFill>
                          <a:effectLst/>
                          <a:latin typeface="Calibri"/>
                        </a:rPr>
                        <a:t>Sélectionnez Non récupéré ou Non résolu pour indiquer que l'événement ne s'est pas amélioré ou ne s'est pas rétabli. </a:t>
                      </a:r>
                    </a:p>
                    <a:p>
                      <a:pPr marL="285750" marR="0" lvl="0" indent="-285750" algn="l" defTabSz="914400" rtl="0" eaLnBrk="1" fontAlgn="base" latinLnBrk="0" hangingPunct="1">
                        <a:lnSpc>
                          <a:spcPct val="100000"/>
                        </a:lnSpc>
                        <a:spcBef>
                          <a:spcPts val="300"/>
                        </a:spcBef>
                        <a:spcAft>
                          <a:spcPct val="0"/>
                        </a:spcAft>
                        <a:buClrTx/>
                        <a:buSzTx/>
                        <a:buFont typeface="Arial"/>
                        <a:buChar char="•"/>
                        <a:tabLst>
                          <a:tab pos="733425" algn="l"/>
                        </a:tabLst>
                      </a:pPr>
                      <a:r>
                        <a:rPr kumimoji="0" lang="fr-FR" altLang="en-US" sz="1200" b="0" i="0" u="none" strike="noStrike" cap="none" normalizeH="0" baseline="0" noProof="0" dirty="0">
                          <a:ln>
                            <a:noFill/>
                          </a:ln>
                          <a:solidFill>
                            <a:srgbClr val="0D0D0D"/>
                          </a:solidFill>
                          <a:effectLst/>
                          <a:latin typeface="Calibri"/>
                        </a:rPr>
                        <a:t>Sélectionnez Récupéré ou Résolu si l'événement s'est amélioré ou s'est rétabli.</a:t>
                      </a:r>
                    </a:p>
                    <a:p>
                      <a:pPr marL="285750" marR="0" lvl="0" indent="-285750" algn="l" defTabSz="914400" rtl="0" eaLnBrk="1" fontAlgn="base" latinLnBrk="0" hangingPunct="1">
                        <a:lnSpc>
                          <a:spcPct val="100000"/>
                        </a:lnSpc>
                        <a:spcBef>
                          <a:spcPts val="300"/>
                        </a:spcBef>
                        <a:spcAft>
                          <a:spcPct val="0"/>
                        </a:spcAft>
                        <a:buClrTx/>
                        <a:buSzTx/>
                        <a:buFont typeface="Arial"/>
                        <a:buChar char="•"/>
                        <a:tabLst>
                          <a:tab pos="733425" algn="l"/>
                        </a:tabLst>
                      </a:pPr>
                      <a:r>
                        <a:rPr kumimoji="0" lang="fr-FR" altLang="en-US" sz="1200" b="0" i="0" u="none" strike="noStrike" cap="none" normalizeH="0" baseline="0" noProof="0" dirty="0">
                          <a:ln>
                            <a:noFill/>
                          </a:ln>
                          <a:solidFill>
                            <a:srgbClr val="0D0D0D"/>
                          </a:solidFill>
                          <a:effectLst/>
                          <a:latin typeface="Calibri"/>
                        </a:rPr>
                        <a:t>Sélectionnez Récupéré ou Résolu avec séquelles si le sujet s'est rétabli mais a conservé des conditions pathologiques résultant de la maladie ou de la blessure antérieure.</a:t>
                      </a:r>
                    </a:p>
                    <a:p>
                      <a:pPr marL="285750" marR="0" lvl="0" indent="-285750" algn="l" defTabSz="914400" rtl="0" eaLnBrk="1" fontAlgn="base" latinLnBrk="0" hangingPunct="1">
                        <a:lnSpc>
                          <a:spcPct val="100000"/>
                        </a:lnSpc>
                        <a:spcBef>
                          <a:spcPts val="300"/>
                        </a:spcBef>
                        <a:spcAft>
                          <a:spcPct val="0"/>
                        </a:spcAft>
                        <a:buClrTx/>
                        <a:buSzTx/>
                        <a:buFont typeface="Arial"/>
                        <a:buChar char="•"/>
                        <a:tabLst>
                          <a:tab pos="733425" algn="l"/>
                        </a:tabLst>
                      </a:pPr>
                      <a:r>
                        <a:rPr kumimoji="0" lang="fr-FR" altLang="en-US" sz="1200" b="0" i="0" u="none" strike="noStrike" cap="none" normalizeH="0" baseline="0" noProof="0" dirty="0">
                          <a:ln>
                            <a:noFill/>
                          </a:ln>
                          <a:solidFill>
                            <a:srgbClr val="0D0D0D"/>
                          </a:solidFill>
                          <a:effectLst/>
                          <a:latin typeface="Calibri"/>
                        </a:rPr>
                        <a:t>Sélectionnez Récupération ou Résolution si l'événement s'améliore mais n'est pas encore complètement rétabli.</a:t>
                      </a:r>
                    </a:p>
                    <a:p>
                      <a:pPr marL="285750" marR="0" lvl="0" indent="-285750" algn="l" defTabSz="914400" rtl="0" eaLnBrk="1" fontAlgn="base" latinLnBrk="0" hangingPunct="1">
                        <a:lnSpc>
                          <a:spcPct val="100000"/>
                        </a:lnSpc>
                        <a:spcBef>
                          <a:spcPts val="300"/>
                        </a:spcBef>
                        <a:spcAft>
                          <a:spcPct val="0"/>
                        </a:spcAft>
                        <a:buClrTx/>
                        <a:buSzTx/>
                        <a:buFont typeface="Arial"/>
                        <a:buChar char="•"/>
                        <a:tabLst>
                          <a:tab pos="733425" algn="l"/>
                        </a:tabLst>
                      </a:pPr>
                      <a:r>
                        <a:rPr kumimoji="0" lang="fr-FR" altLang="en-US" sz="1200" b="0" i="0" u="none" strike="noStrike" cap="none" normalizeH="0" baseline="0" noProof="0" dirty="0">
                          <a:ln>
                            <a:noFill/>
                          </a:ln>
                          <a:solidFill>
                            <a:srgbClr val="0D0D0D"/>
                          </a:solidFill>
                          <a:effectLst/>
                          <a:latin typeface="Calibri"/>
                        </a:rPr>
                        <a:t>Sélectionnez Inconnu si le résultat n'est pas connu, n'a pas été observé ou n'a pas été enregistré.</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084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noProof="0" dirty="0" err="1">
                          <a:ln>
                            <a:noFill/>
                          </a:ln>
                          <a:solidFill>
                            <a:srgbClr val="0D0D0D"/>
                          </a:solidFill>
                          <a:effectLst/>
                          <a:latin typeface="Calibri"/>
                        </a:rPr>
                        <a:t>Événement</a:t>
                      </a:r>
                      <a:r>
                        <a:rPr kumimoji="0" lang="en-US" altLang="en-US" sz="1200" b="1" i="0" u="none" strike="noStrike" cap="none" normalizeH="0" baseline="0" noProof="0" dirty="0">
                          <a:ln>
                            <a:noFill/>
                          </a:ln>
                          <a:solidFill>
                            <a:srgbClr val="0D0D0D"/>
                          </a:solidFill>
                          <a:effectLst/>
                          <a:latin typeface="Calibri"/>
                        </a:rPr>
                        <a:t> </a:t>
                      </a:r>
                      <a:r>
                        <a:rPr kumimoji="0" lang="en-US" altLang="en-US" sz="1200" b="1" i="0" u="none" strike="noStrike" cap="none" normalizeH="0" baseline="0" noProof="0" dirty="0" err="1">
                          <a:ln>
                            <a:noFill/>
                          </a:ln>
                          <a:solidFill>
                            <a:srgbClr val="0D0D0D"/>
                          </a:solidFill>
                          <a:effectLst/>
                          <a:latin typeface="Calibri"/>
                        </a:rPr>
                        <a:t>classé</a:t>
                      </a:r>
                      <a:r>
                        <a:rPr kumimoji="0" lang="en-US" altLang="en-US" sz="1200" b="1" i="0" u="none" strike="noStrike" cap="none" normalizeH="0" baseline="0" noProof="0" dirty="0">
                          <a:ln>
                            <a:noFill/>
                          </a:ln>
                          <a:solidFill>
                            <a:srgbClr val="0D0D0D"/>
                          </a:solidFill>
                          <a:effectLst/>
                          <a:latin typeface="Calibri"/>
                        </a:rPr>
                        <a:t> </a:t>
                      </a:r>
                      <a:r>
                        <a:rPr kumimoji="0" lang="en-US" altLang="en-US" sz="1200" b="1" i="0" u="none" strike="noStrike" cap="none" normalizeH="0" baseline="0" noProof="0" dirty="0" err="1">
                          <a:ln>
                            <a:noFill/>
                          </a:ln>
                          <a:solidFill>
                            <a:srgbClr val="0D0D0D"/>
                          </a:solidFill>
                          <a:effectLst/>
                          <a:latin typeface="Calibri"/>
                        </a:rPr>
                        <a:t>comme</a:t>
                      </a:r>
                      <a:r>
                        <a:rPr kumimoji="0" lang="en-US" altLang="en-US" sz="1200" b="1" i="0" u="none" strike="noStrike" cap="none" normalizeH="0" baseline="0" noProof="0" dirty="0">
                          <a:ln>
                            <a:noFill/>
                          </a:ln>
                          <a:solidFill>
                            <a:srgbClr val="0D0D0D"/>
                          </a:solidFill>
                          <a:effectLst/>
                          <a:latin typeface="Calibri"/>
                        </a:rPr>
                        <a:t> grave</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200" b="0" i="0" u="none" strike="noStrike" cap="none" normalizeH="0" baseline="0" noProof="0" dirty="0">
                          <a:ln>
                            <a:noFill/>
                          </a:ln>
                          <a:solidFill>
                            <a:srgbClr val="0D0D0D"/>
                          </a:solidFill>
                          <a:effectLst/>
                          <a:latin typeface="Calibri"/>
                        </a:rPr>
                        <a:t>Indique si l'événement indésirable a été jugé "grave" ou non.</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084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noProof="0" dirty="0">
                          <a:ln>
                            <a:noFill/>
                          </a:ln>
                          <a:solidFill>
                            <a:srgbClr val="0D0D0D"/>
                          </a:solidFill>
                          <a:effectLst/>
                          <a:latin typeface="Calibri"/>
                        </a:rPr>
                        <a:t>Mort</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fr-FR" altLang="en-US" sz="1200" b="0" i="0" u="none" strike="noStrike" cap="none" normalizeH="0" baseline="0" noProof="0" dirty="0">
                          <a:ln>
                            <a:noFill/>
                          </a:ln>
                          <a:solidFill>
                            <a:srgbClr val="0D0D0D"/>
                          </a:solidFill>
                          <a:effectLst/>
                          <a:latin typeface="Calibri"/>
                        </a:rPr>
                        <a:t>Si c'est l’EIG, c'est la mort : Décès ?  Indique si un événement indésirable "grave" a entraîné la mort.</a:t>
                      </a:r>
                    </a:p>
                  </a:txBody>
                  <a:tcPr marL="57638" marR="576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TextBox 3">
            <a:extLst>
              <a:ext uri="{FF2B5EF4-FFF2-40B4-BE49-F238E27FC236}">
                <a16:creationId xmlns:a16="http://schemas.microsoft.com/office/drawing/2014/main" id="{74F10BE2-ED19-1EA9-DA80-39E131D02080}"/>
              </a:ext>
            </a:extLst>
          </p:cNvPr>
          <p:cNvSpPr txBox="1"/>
          <p:nvPr/>
        </p:nvSpPr>
        <p:spPr>
          <a:xfrm>
            <a:off x="1631504" y="6550223"/>
            <a:ext cx="10081070" cy="307777"/>
          </a:xfrm>
          <a:prstGeom prst="rect">
            <a:avLst/>
          </a:prstGeom>
          <a:noFill/>
        </p:spPr>
        <p:txBody>
          <a:bodyPr wrap="square">
            <a:spAutoFit/>
          </a:bodyPr>
          <a:lstStyle/>
          <a:p>
            <a:r>
              <a:rPr lang="en-GB" sz="1400" dirty="0">
                <a:solidFill>
                  <a:srgbClr val="111111"/>
                </a:solidFill>
                <a:latin typeface="Calibri" panose="020F0502020204030204" pitchFamily="34" charset="0"/>
                <a:cs typeface="Calibri" panose="020F0502020204030204" pitchFamily="34" charset="0"/>
              </a:rPr>
              <a:t>PT:  MedDRA preferred term, MedDRA: </a:t>
            </a:r>
            <a:r>
              <a:rPr lang="en-GB" sz="1400" b="0" i="0" dirty="0">
                <a:solidFill>
                  <a:srgbClr val="111111"/>
                </a:solidFill>
                <a:effectLst/>
                <a:latin typeface="Calibri" panose="020F0502020204030204" pitchFamily="34" charset="0"/>
                <a:cs typeface="Calibri" panose="020F0502020204030204" pitchFamily="34" charset="0"/>
              </a:rPr>
              <a:t>Medical Dictionary for Regulatory Activities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AA5002-490A-D45D-636E-D55B4DF6CB38}"/>
              </a:ext>
            </a:extLst>
          </p:cNvPr>
          <p:cNvGraphicFramePr>
            <a:graphicFrameLocks noGrp="1"/>
          </p:cNvGraphicFramePr>
          <p:nvPr>
            <p:extLst>
              <p:ext uri="{D42A27DB-BD31-4B8C-83A1-F6EECF244321}">
                <p14:modId xmlns:p14="http://schemas.microsoft.com/office/powerpoint/2010/main" val="3999666973"/>
              </p:ext>
            </p:extLst>
          </p:nvPr>
        </p:nvGraphicFramePr>
        <p:xfrm>
          <a:off x="479376" y="1124744"/>
          <a:ext cx="10801200" cy="5027238"/>
        </p:xfrm>
        <a:graphic>
          <a:graphicData uri="http://schemas.openxmlformats.org/drawingml/2006/table">
            <a:tbl>
              <a:tblPr/>
              <a:tblGrid>
                <a:gridCol w="2722252">
                  <a:extLst>
                    <a:ext uri="{9D8B030D-6E8A-4147-A177-3AD203B41FA5}">
                      <a16:colId xmlns:a16="http://schemas.microsoft.com/office/drawing/2014/main" val="20000"/>
                    </a:ext>
                  </a:extLst>
                </a:gridCol>
                <a:gridCol w="8078948">
                  <a:extLst>
                    <a:ext uri="{9D8B030D-6E8A-4147-A177-3AD203B41FA5}">
                      <a16:colId xmlns:a16="http://schemas.microsoft.com/office/drawing/2014/main" val="20001"/>
                    </a:ext>
                  </a:extLst>
                </a:gridCol>
              </a:tblGrid>
              <a:tr h="246066">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1" u="none" strike="noStrike" cap="none" normalizeH="0" baseline="0" noProof="0" dirty="0">
                          <a:ln>
                            <a:noFill/>
                          </a:ln>
                          <a:solidFill>
                            <a:srgbClr val="0D0D0D"/>
                          </a:solidFill>
                          <a:effectLst/>
                          <a:latin typeface="Calibri" pitchFamily="34" charset="0"/>
                        </a:rPr>
                        <a:t>Variable</a:t>
                      </a:r>
                      <a:endParaRPr kumimoji="0" lang="fr-FR" altLang="en-US" sz="1400" b="1" i="1"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1" u="none" strike="noStrike" cap="none" normalizeH="0" baseline="0" noProof="0" dirty="0">
                          <a:ln>
                            <a:noFill/>
                          </a:ln>
                          <a:solidFill>
                            <a:srgbClr val="0D0D0D"/>
                          </a:solidFill>
                          <a:effectLst/>
                          <a:latin typeface="Calibri" pitchFamily="34" charset="0"/>
                        </a:rPr>
                        <a:t> Information additionnelle</a:t>
                      </a:r>
                      <a:endParaRPr kumimoji="0" lang="fr-FR" altLang="en-US" sz="1400" b="1" i="1"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066">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Autopsie</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En cas de décès: une autopsie a-t-elle été faite ?</a:t>
                      </a:r>
                      <a:endParaRPr kumimoji="0" lang="fr-FR" altLang="en-US" sz="14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73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Engagement du pronostic vital</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S’il s’agit d’un EIG : le pronostic vital est-il engagé ? Indiquer si un événement indésirable « grave » a mis la vie en danger.</a:t>
                      </a:r>
                      <a:endParaRPr kumimoji="0" lang="fr-FR" altLang="en-US" sz="14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73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Hospitalisation</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S’il s’agit d’un EIG : une hospitalisation ou une hospitalisation prolongée a-t-elle été nécessaire ? Indiquer si un événement indésirable « grave » a donné lieu à une hospitalisation initiale ou prolongée.</a:t>
                      </a:r>
                      <a:endParaRPr kumimoji="0" lang="fr-FR" altLang="en-US" sz="14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73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Invalidité</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S’il s’agit d’un EIG : invalidité persistante ou importante ? Indiquer si un événement indésirable « grave » a été associée à une invalidité importante ou persistante ou à une incapacité.</a:t>
                      </a:r>
                      <a:endParaRPr kumimoji="0" lang="fr-FR" altLang="en-US" sz="14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073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Anomalie congénitale / malformation congénitale</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S’il s’agit d’un EIG : anomalie congénitale / malformation congénitale ? Indiquer si un événement indésirable « grave » a été associée à une anomalie ou une malformation congénitale.</a:t>
                      </a:r>
                      <a:endParaRPr kumimoji="0" lang="fr-FR" altLang="en-US" sz="14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073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Autre événement médical important </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S’il s’agit d’un EIG : autre événement médical considéré comme important? Indiquer si un événement indésirable « grave » a été associée à d'autres événements médicaux graves ou importants.</a:t>
                      </a:r>
                      <a:endParaRPr kumimoji="0" lang="fr-FR" altLang="en-US" sz="14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073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Notification au centre national de PV</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Indiquer si l'événement a été signalé au centre national de pharmacovigilance</a:t>
                      </a:r>
                      <a:endParaRPr kumimoji="0" lang="fr-FR" altLang="en-US" sz="14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073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Texte/ Informations complémentaires</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Commentaire supplémentaire (texte libre)</a:t>
                      </a:r>
                      <a:endParaRPr kumimoji="0" lang="fr-FR" altLang="en-US" sz="14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0923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Souhaitez-vous annuler ce cas de problème de sécurité ? </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Ce champs doit être utilisé pour indiquer qu'un cas de problème d’innocuité précédemment enregistrée doit être considérée comme nul  (annulé), par exemple lorsqu‘on trouve que le cas est erroné.</a:t>
                      </a: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073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Pourquoi annulez-vous le cas de sécurité ?</a:t>
                      </a:r>
                      <a:endParaRPr kumimoji="0" lang="fr-FR" altLang="en-US" sz="14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Raison de l'annulation</a:t>
                      </a:r>
                      <a:endParaRPr kumimoji="0" lang="fr-FR" altLang="en-US" sz="14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639" marR="5763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 name="Title 1">
            <a:extLst>
              <a:ext uri="{FF2B5EF4-FFF2-40B4-BE49-F238E27FC236}">
                <a16:creationId xmlns:a16="http://schemas.microsoft.com/office/drawing/2014/main" id="{C0E3AF61-8253-8A21-AC4C-24D88FA7DF2D}"/>
              </a:ext>
            </a:extLst>
          </p:cNvPr>
          <p:cNvSpPr txBox="1">
            <a:spLocks/>
          </p:cNvSpPr>
          <p:nvPr/>
        </p:nvSpPr>
        <p:spPr>
          <a:xfrm>
            <a:off x="1981199" y="189882"/>
            <a:ext cx="8229600" cy="635000"/>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altLang="en-US" sz="3200" b="1" kern="0">
                <a:latin typeface="Calibri" panose="020F0502020204030204" pitchFamily="34" charset="0"/>
                <a:cs typeface="Calibri" panose="020F0502020204030204" pitchFamily="34" charset="0"/>
              </a:rPr>
              <a:t>DESCRIPTION DE L’EI (2)</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330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7F7F5E5-3DEB-DF67-AA1B-14750D747735}"/>
              </a:ext>
            </a:extLst>
          </p:cNvPr>
          <p:cNvGraphicFramePr>
            <a:graphicFrameLocks noGrp="1"/>
          </p:cNvGraphicFramePr>
          <p:nvPr>
            <p:extLst>
              <p:ext uri="{D42A27DB-BD31-4B8C-83A1-F6EECF244321}">
                <p14:modId xmlns:p14="http://schemas.microsoft.com/office/powerpoint/2010/main" val="3628871293"/>
              </p:ext>
            </p:extLst>
          </p:nvPr>
        </p:nvGraphicFramePr>
        <p:xfrm>
          <a:off x="659396" y="1196752"/>
          <a:ext cx="10873208" cy="4831275"/>
        </p:xfrm>
        <a:graphic>
          <a:graphicData uri="http://schemas.openxmlformats.org/drawingml/2006/table">
            <a:tbl>
              <a:tblPr/>
              <a:tblGrid>
                <a:gridCol w="2913077">
                  <a:extLst>
                    <a:ext uri="{9D8B030D-6E8A-4147-A177-3AD203B41FA5}">
                      <a16:colId xmlns:a16="http://schemas.microsoft.com/office/drawing/2014/main" val="20000"/>
                    </a:ext>
                  </a:extLst>
                </a:gridCol>
                <a:gridCol w="7960131">
                  <a:extLst>
                    <a:ext uri="{9D8B030D-6E8A-4147-A177-3AD203B41FA5}">
                      <a16:colId xmlns:a16="http://schemas.microsoft.com/office/drawing/2014/main" val="20001"/>
                    </a:ext>
                  </a:extLst>
                </a:gridCol>
              </a:tblGrid>
              <a:tr h="37149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1" u="none" strike="noStrike" cap="none" normalizeH="0" baseline="0" noProof="0" dirty="0">
                          <a:ln>
                            <a:noFill/>
                          </a:ln>
                          <a:solidFill>
                            <a:srgbClr val="0D0D0D"/>
                          </a:solidFill>
                          <a:effectLst/>
                          <a:latin typeface="Calibri" pitchFamily="34" charset="0"/>
                        </a:rPr>
                        <a:t>Variable</a:t>
                      </a:r>
                      <a:endParaRPr kumimoji="0" lang="fr-FR" altLang="en-US" sz="1600" b="1" i="1"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1" u="none" strike="noStrike" cap="none" normalizeH="0" baseline="0" noProof="0" dirty="0">
                          <a:ln>
                            <a:noFill/>
                          </a:ln>
                          <a:solidFill>
                            <a:srgbClr val="0D0D0D"/>
                          </a:solidFill>
                          <a:effectLst/>
                          <a:latin typeface="Calibri" pitchFamily="34" charset="0"/>
                        </a:rPr>
                        <a:t> Information additionnelle</a:t>
                      </a:r>
                      <a:endParaRPr kumimoji="0" lang="fr-FR" altLang="en-US" sz="1600" b="1" i="1"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752">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Nom du médicament</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Nom du (des) traitement(s) tel(s) qu'il(s) a (ont) été reçu(s) ou collecté(s) à l'origine.  Nom(s) commercial(s) si possible, sinon utiliser le(s) nom(s) générique(s).</a:t>
                      </a: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939">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Code pour le nom du médicament</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chemeClr val="tx1"/>
                          </a:solidFill>
                          <a:effectLst/>
                          <a:latin typeface="Calibri" pitchFamily="34" charset="0"/>
                        </a:rPr>
                        <a:t>Nom du/des traitement(s) dans un format codé défini</a:t>
                      </a: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607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Dose quotidienne</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Dose totale prise par jour</a:t>
                      </a:r>
                      <a:endParaRPr kumimoji="0" lang="fr-FR" altLang="en-US" sz="16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607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Dose unitaire</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Unité de dose(s) ou de quantité prise par période enregistrée (par exemple, </a:t>
                      </a:r>
                      <a:r>
                        <a:rPr kumimoji="0" lang="fr-FR" altLang="en-US" sz="1400" b="0" i="0" u="none" strike="noStrike" cap="none" normalizeH="0" baseline="0" noProof="0" dirty="0" err="1">
                          <a:ln>
                            <a:noFill/>
                          </a:ln>
                          <a:solidFill>
                            <a:srgbClr val="0D0D0D"/>
                          </a:solidFill>
                          <a:effectLst/>
                          <a:latin typeface="Calibri" pitchFamily="34" charset="0"/>
                        </a:rPr>
                        <a:t>ng</a:t>
                      </a:r>
                      <a:r>
                        <a:rPr kumimoji="0" lang="fr-FR" altLang="en-US" sz="1400" b="0" i="0" u="none" strike="noStrike" cap="none" normalizeH="0" baseline="0" noProof="0" dirty="0">
                          <a:ln>
                            <a:noFill/>
                          </a:ln>
                          <a:solidFill>
                            <a:srgbClr val="0D0D0D"/>
                          </a:solidFill>
                          <a:effectLst/>
                          <a:latin typeface="Calibri" pitchFamily="34" charset="0"/>
                        </a:rPr>
                        <a:t>, mg, mg/kg)</a:t>
                      </a: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0752">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Fréquence (par ex. jours par semaine)</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Fréquence du traitement administré en jours par semaine</a:t>
                      </a:r>
                      <a:endParaRPr kumimoji="0" lang="fr-FR" altLang="en-US" sz="16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607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Voie d'administration</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Enregistrer la voie d'administration (par exemple, IV, orale, transdermique)</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fr-FR" altLang="en-US" sz="1400" b="0" i="0" u="none" strike="noStrike" kern="1200" cap="none" normalizeH="0" baseline="0" noProof="0" dirty="0">
                          <a:ln>
                            <a:noFill/>
                          </a:ln>
                          <a:solidFill>
                            <a:srgbClr val="0D0D0D"/>
                          </a:solidFill>
                          <a:effectLst/>
                          <a:latin typeface="Calibri" pitchFamily="34" charset="0"/>
                          <a:ea typeface="+mn-ea"/>
                          <a:cs typeface="+mn-cs"/>
                        </a:rPr>
                        <a:t>Si autre, préciser</a:t>
                      </a: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87762">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Date de début de prise du médicament</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tabLst>
                          <a:tab pos="733425" algn="l"/>
                        </a:tabLst>
                        <a:defRPr sz="2800">
                          <a:solidFill>
                            <a:schemeClr val="tx1"/>
                          </a:solidFill>
                          <a:latin typeface="Calibri" pitchFamily="34" charset="0"/>
                        </a:defRPr>
                      </a:lvl1pPr>
                      <a:lvl2pPr marL="742950" indent="-285750" eaLnBrk="0" hangingPunct="0">
                        <a:spcBef>
                          <a:spcPct val="20000"/>
                        </a:spcBef>
                        <a:buFont typeface="Arial" pitchFamily="34" charset="0"/>
                        <a:tabLst>
                          <a:tab pos="733425" algn="l"/>
                        </a:tabLst>
                        <a:defRPr sz="2400">
                          <a:solidFill>
                            <a:schemeClr val="tx1"/>
                          </a:solidFill>
                          <a:latin typeface="Calibri" pitchFamily="34" charset="0"/>
                        </a:defRPr>
                      </a:lvl2pPr>
                      <a:lvl3pPr marL="1143000" indent="-228600" eaLnBrk="0" hangingPunct="0">
                        <a:spcBef>
                          <a:spcPct val="20000"/>
                        </a:spcBef>
                        <a:buFont typeface="Arial" pitchFamily="34" charset="0"/>
                        <a:tabLst>
                          <a:tab pos="733425" algn="l"/>
                        </a:tabLst>
                        <a:defRPr sz="2000">
                          <a:solidFill>
                            <a:schemeClr val="tx1"/>
                          </a:solidFill>
                          <a:latin typeface="Calibri" pitchFamily="34" charset="0"/>
                        </a:defRPr>
                      </a:lvl3pPr>
                      <a:lvl4pPr marL="1600200" indent="-228600" eaLnBrk="0" hangingPunct="0">
                        <a:spcBef>
                          <a:spcPct val="20000"/>
                        </a:spcBef>
                        <a:buFont typeface="Arial" pitchFamily="34" charset="0"/>
                        <a:tabLst>
                          <a:tab pos="733425" algn="l"/>
                        </a:tabLst>
                        <a:defRPr>
                          <a:solidFill>
                            <a:schemeClr val="tx1"/>
                          </a:solidFill>
                          <a:latin typeface="Calibri" pitchFamily="34" charset="0"/>
                        </a:defRPr>
                      </a:lvl4pPr>
                      <a:lvl5pPr marL="2057400" indent="-228600" eaLnBrk="0" hangingPunct="0">
                        <a:spcBef>
                          <a:spcPct val="20000"/>
                        </a:spcBef>
                        <a:buFont typeface="Arial" pitchFamily="34" charset="0"/>
                        <a:tabLst>
                          <a:tab pos="73342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Date à laquelle l'administration du (des) traitement(s) a commencé selon ce format (JJ-MMM-AAAA). </a:t>
                      </a:r>
                    </a:p>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Elle peut être enregistrée dans trois champs différents (jour, mois, année) pour simplifier la gestion des dates partielles.</a:t>
                      </a: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42361">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Date d'arrêt du médicament</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tabLst>
                          <a:tab pos="733425" algn="l"/>
                        </a:tabLst>
                        <a:defRPr sz="2800">
                          <a:solidFill>
                            <a:schemeClr val="tx1"/>
                          </a:solidFill>
                          <a:latin typeface="Calibri" pitchFamily="34" charset="0"/>
                        </a:defRPr>
                      </a:lvl1pPr>
                      <a:lvl2pPr marL="742950" indent="-285750" eaLnBrk="0" hangingPunct="0">
                        <a:spcBef>
                          <a:spcPct val="20000"/>
                        </a:spcBef>
                        <a:buFont typeface="Arial" pitchFamily="34" charset="0"/>
                        <a:tabLst>
                          <a:tab pos="733425" algn="l"/>
                        </a:tabLst>
                        <a:defRPr sz="2400">
                          <a:solidFill>
                            <a:schemeClr val="tx1"/>
                          </a:solidFill>
                          <a:latin typeface="Calibri" pitchFamily="34" charset="0"/>
                        </a:defRPr>
                      </a:lvl2pPr>
                      <a:lvl3pPr marL="1143000" indent="-228600" eaLnBrk="0" hangingPunct="0">
                        <a:spcBef>
                          <a:spcPct val="20000"/>
                        </a:spcBef>
                        <a:buFont typeface="Arial" pitchFamily="34" charset="0"/>
                        <a:tabLst>
                          <a:tab pos="733425" algn="l"/>
                        </a:tabLst>
                        <a:defRPr sz="2000">
                          <a:solidFill>
                            <a:schemeClr val="tx1"/>
                          </a:solidFill>
                          <a:latin typeface="Calibri" pitchFamily="34" charset="0"/>
                        </a:defRPr>
                      </a:lvl3pPr>
                      <a:lvl4pPr marL="1600200" indent="-228600" eaLnBrk="0" hangingPunct="0">
                        <a:spcBef>
                          <a:spcPct val="20000"/>
                        </a:spcBef>
                        <a:buFont typeface="Arial" pitchFamily="34" charset="0"/>
                        <a:tabLst>
                          <a:tab pos="733425" algn="l"/>
                        </a:tabLst>
                        <a:defRPr>
                          <a:solidFill>
                            <a:schemeClr val="tx1"/>
                          </a:solidFill>
                          <a:latin typeface="Calibri" pitchFamily="34" charset="0"/>
                        </a:defRPr>
                      </a:lvl4pPr>
                      <a:lvl5pPr marL="2057400" indent="-228600" eaLnBrk="0" hangingPunct="0">
                        <a:spcBef>
                          <a:spcPct val="20000"/>
                        </a:spcBef>
                        <a:buFont typeface="Arial" pitchFamily="34" charset="0"/>
                        <a:tabLst>
                          <a:tab pos="73342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Date à laquelle l'administration du traitement est terminée ;  utiliser ce format (JJ-MMM-AAAA). La date peut être stockée s</a:t>
                      </a:r>
                      <a:r>
                        <a:rPr kumimoji="0" lang="fr-FR" altLang="en-US" sz="1400" b="0" i="0" u="none" strike="noStrike" cap="none" normalizeH="0" baseline="0" noProof="0" dirty="0">
                          <a:ln>
                            <a:noFill/>
                          </a:ln>
                          <a:solidFill>
                            <a:schemeClr val="tx1">
                              <a:lumMod val="95000"/>
                              <a:lumOff val="5000"/>
                            </a:schemeClr>
                          </a:solidFill>
                          <a:effectLst/>
                          <a:latin typeface="Calibri" pitchFamily="34" charset="0"/>
                        </a:rPr>
                        <a:t>ous forme de 3 champs différents (jours, mois, année) pour simplifier la gestion de date partielle .</a:t>
                      </a:r>
                      <a:endParaRPr kumimoji="0" lang="fr-FR" altLang="en-US" sz="1600" b="0" i="0" u="none" strike="noStrike" cap="none" normalizeH="0" baseline="0" noProof="0" dirty="0">
                        <a:ln>
                          <a:noFill/>
                        </a:ln>
                        <a:solidFill>
                          <a:schemeClr val="tx1">
                            <a:lumMod val="95000"/>
                            <a:lumOff val="5000"/>
                          </a:schemeClr>
                        </a:solidFill>
                        <a:effectLst/>
                        <a:latin typeface="Calibri"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0752">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Médicament toujours en cours</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Indiquer si le médicament est toujours en cours. Il est prévu que chaque médicament notifié doit avoir SOIT une date de fin, SOIT le champ  « toujours en cours » portant la mention « oui », mais pas les deux.</a:t>
                      </a:r>
                      <a:endParaRPr kumimoji="0" lang="fr-FR" altLang="en-US" sz="16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5" marR="574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 name="Title 1">
            <a:extLst>
              <a:ext uri="{FF2B5EF4-FFF2-40B4-BE49-F238E27FC236}">
                <a16:creationId xmlns:a16="http://schemas.microsoft.com/office/drawing/2014/main" id="{0991F16B-3554-A45A-FC33-09235C3FCAD5}"/>
              </a:ext>
            </a:extLst>
          </p:cNvPr>
          <p:cNvSpPr txBox="1">
            <a:spLocks/>
          </p:cNvSpPr>
          <p:nvPr/>
        </p:nvSpPr>
        <p:spPr>
          <a:xfrm>
            <a:off x="1981200" y="115888"/>
            <a:ext cx="8229600" cy="635000"/>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3200" b="1" kern="0" dirty="0"/>
              <a:t>TRAITEMENTS MÉDICAUX (1)</a:t>
            </a:r>
            <a:endParaRPr lang="en-US" altLang="en-US" sz="3200" kern="0" dirty="0"/>
          </a:p>
        </p:txBody>
      </p:sp>
    </p:spTree>
    <p:extLst>
      <p:ext uri="{BB962C8B-B14F-4D97-AF65-F5344CB8AC3E}">
        <p14:creationId xmlns:p14="http://schemas.microsoft.com/office/powerpoint/2010/main" val="227352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DF6488-0B58-DE41-35FF-4C63EA296304}"/>
              </a:ext>
            </a:extLst>
          </p:cNvPr>
          <p:cNvGraphicFramePr>
            <a:graphicFrameLocks noGrp="1"/>
          </p:cNvGraphicFramePr>
          <p:nvPr>
            <p:extLst>
              <p:ext uri="{D42A27DB-BD31-4B8C-83A1-F6EECF244321}">
                <p14:modId xmlns:p14="http://schemas.microsoft.com/office/powerpoint/2010/main" val="564782006"/>
              </p:ext>
            </p:extLst>
          </p:nvPr>
        </p:nvGraphicFramePr>
        <p:xfrm>
          <a:off x="839416" y="1570038"/>
          <a:ext cx="10513168" cy="3717924"/>
        </p:xfrm>
        <a:graphic>
          <a:graphicData uri="http://schemas.openxmlformats.org/drawingml/2006/table">
            <a:tbl>
              <a:tblPr/>
              <a:tblGrid>
                <a:gridCol w="3063045">
                  <a:extLst>
                    <a:ext uri="{9D8B030D-6E8A-4147-A177-3AD203B41FA5}">
                      <a16:colId xmlns:a16="http://schemas.microsoft.com/office/drawing/2014/main" val="20000"/>
                    </a:ext>
                  </a:extLst>
                </a:gridCol>
                <a:gridCol w="7450123">
                  <a:extLst>
                    <a:ext uri="{9D8B030D-6E8A-4147-A177-3AD203B41FA5}">
                      <a16:colId xmlns:a16="http://schemas.microsoft.com/office/drawing/2014/main" val="20001"/>
                    </a:ext>
                  </a:extLst>
                </a:gridCol>
              </a:tblGrid>
              <a:tr h="280928">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1" u="none" strike="noStrike" cap="none" normalizeH="0" baseline="0" noProof="0" dirty="0">
                          <a:ln>
                            <a:noFill/>
                          </a:ln>
                          <a:solidFill>
                            <a:srgbClr val="0D0D0D"/>
                          </a:solidFill>
                          <a:effectLst/>
                          <a:latin typeface="Calibri" pitchFamily="34" charset="0"/>
                        </a:rPr>
                        <a:t>Variable</a:t>
                      </a:r>
                      <a:endParaRPr kumimoji="0" lang="fr-FR" altLang="en-US" sz="1800" b="1" i="1"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1" u="none" strike="noStrike" cap="none" normalizeH="0" baseline="0" noProof="0" dirty="0">
                          <a:ln>
                            <a:noFill/>
                          </a:ln>
                          <a:solidFill>
                            <a:srgbClr val="0D0D0D"/>
                          </a:solidFill>
                          <a:effectLst/>
                          <a:latin typeface="Calibri" pitchFamily="34" charset="0"/>
                        </a:rPr>
                        <a:t> Information additionnelle</a:t>
                      </a:r>
                      <a:endParaRPr kumimoji="0" lang="fr-FR" altLang="en-US" sz="1800" b="1" i="1"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698">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Mesures prises avec le médicament après l’EI/ EIG </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Modifications apportées au traitement en réponse à l'événement indésirable.</a:t>
                      </a:r>
                      <a:endParaRPr kumimoji="0" lang="fr-FR" altLang="en-US" sz="16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6441">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Relation entre le médicament  et l’EI/ EIG (évaluation faite par le site de notification)</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Avis du site de notification sur la relation de cause à effet entre le médicament et l'événement indésirable</a:t>
                      </a:r>
                      <a:endParaRPr kumimoji="0" lang="fr-FR" altLang="en-US" sz="16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1396">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Relation entre le médicament  et l’EI/ EIG  (évaluation faite au niveau central du pays)</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Enregistrer l'avis du niveau central sur la relation de cause à effet entre le médicament et l'événement indésirable</a:t>
                      </a:r>
                      <a:endParaRPr kumimoji="0" lang="fr-FR" altLang="en-US" sz="16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601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Réponse à la cessation du médicament</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L'événement s'est-il amélioré après l'arrêt/la réduction de la dose ?</a:t>
                      </a: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601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err="1">
                          <a:ln>
                            <a:noFill/>
                          </a:ln>
                          <a:solidFill>
                            <a:srgbClr val="0D0D0D"/>
                          </a:solidFill>
                          <a:effectLst/>
                          <a:latin typeface="Calibri" pitchFamily="34" charset="0"/>
                        </a:rPr>
                        <a:t>Réadministration</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Le médicament a-t-il été réintroduit ?</a:t>
                      </a: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6441">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1" i="0" u="none" strike="noStrike" cap="none" normalizeH="0" baseline="0" noProof="0" dirty="0">
                          <a:ln>
                            <a:noFill/>
                          </a:ln>
                          <a:solidFill>
                            <a:srgbClr val="0D0D0D"/>
                          </a:solidFill>
                          <a:effectLst/>
                          <a:latin typeface="Calibri" pitchFamily="34" charset="0"/>
                        </a:rPr>
                        <a:t>Réponse à la </a:t>
                      </a:r>
                      <a:r>
                        <a:rPr kumimoji="0" lang="fr-FR" altLang="en-US" sz="1400" b="1" i="0" u="none" strike="noStrike" cap="none" normalizeH="0" baseline="0" noProof="0" dirty="0" err="1">
                          <a:ln>
                            <a:noFill/>
                          </a:ln>
                          <a:solidFill>
                            <a:srgbClr val="0D0D0D"/>
                          </a:solidFill>
                          <a:effectLst/>
                          <a:latin typeface="Calibri" pitchFamily="34" charset="0"/>
                        </a:rPr>
                        <a:t>réadministration</a:t>
                      </a:r>
                      <a:endParaRPr kumimoji="0" lang="fr-FR" altLang="en-US" sz="16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400" b="0" i="0" u="none" strike="noStrike" cap="none" normalizeH="0" baseline="0" noProof="0" dirty="0">
                          <a:ln>
                            <a:noFill/>
                          </a:ln>
                          <a:solidFill>
                            <a:srgbClr val="0D0D0D"/>
                          </a:solidFill>
                          <a:effectLst/>
                          <a:latin typeface="Calibri" pitchFamily="34" charset="0"/>
                        </a:rPr>
                        <a:t>L'événement est-il réapparu après une nouvelle administration ? Réapparition de l'événement lors de la </a:t>
                      </a:r>
                      <a:r>
                        <a:rPr kumimoji="0" lang="fr-FR" altLang="en-US" sz="1400" b="0" i="0" u="none" strike="noStrike" cap="none" normalizeH="0" baseline="0" noProof="0" dirty="0" err="1">
                          <a:ln>
                            <a:noFill/>
                          </a:ln>
                          <a:solidFill>
                            <a:srgbClr val="0D0D0D"/>
                          </a:solidFill>
                          <a:effectLst/>
                          <a:latin typeface="Calibri" pitchFamily="34" charset="0"/>
                        </a:rPr>
                        <a:t>réadministration</a:t>
                      </a:r>
                      <a:r>
                        <a:rPr kumimoji="0" lang="fr-FR" altLang="en-US" sz="1400" b="0" i="0" u="none" strike="noStrike" cap="none" normalizeH="0" baseline="0" noProof="0" dirty="0">
                          <a:ln>
                            <a:noFill/>
                          </a:ln>
                          <a:solidFill>
                            <a:srgbClr val="0D0D0D"/>
                          </a:solidFill>
                          <a:effectLst/>
                          <a:latin typeface="Calibri" pitchFamily="34" charset="0"/>
                        </a:rPr>
                        <a:t> du médicament. Inconnu indique qu'une nouvelle administration a été effectuée mais que l'on ne sait pas si l'événement est réapparu.</a:t>
                      </a:r>
                    </a:p>
                  </a:txBody>
                  <a:tcPr marL="57498" marR="574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Title 1">
            <a:extLst>
              <a:ext uri="{FF2B5EF4-FFF2-40B4-BE49-F238E27FC236}">
                <a16:creationId xmlns:a16="http://schemas.microsoft.com/office/drawing/2014/main" id="{7965949D-B48B-A456-1829-82B5B3002ED1}"/>
              </a:ext>
            </a:extLst>
          </p:cNvPr>
          <p:cNvSpPr txBox="1">
            <a:spLocks/>
          </p:cNvSpPr>
          <p:nvPr/>
        </p:nvSpPr>
        <p:spPr>
          <a:xfrm>
            <a:off x="1981200" y="188640"/>
            <a:ext cx="8229600" cy="635000"/>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3200" b="1" kern="0"/>
              <a:t>TRAITEMENTS MÉDICAUX (2)</a:t>
            </a:r>
            <a:endParaRPr lang="en-US" altLang="en-US" sz="3200" kern="0" dirty="0"/>
          </a:p>
        </p:txBody>
      </p:sp>
    </p:spTree>
    <p:extLst>
      <p:ext uri="{BB962C8B-B14F-4D97-AF65-F5344CB8AC3E}">
        <p14:creationId xmlns:p14="http://schemas.microsoft.com/office/powerpoint/2010/main" val="337999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750C-9028-557F-DEF2-0E1CA570F20F}"/>
              </a:ext>
            </a:extLst>
          </p:cNvPr>
          <p:cNvSpPr txBox="1">
            <a:spLocks/>
          </p:cNvSpPr>
          <p:nvPr/>
        </p:nvSpPr>
        <p:spPr>
          <a:xfrm>
            <a:off x="1981200" y="178870"/>
            <a:ext cx="8229600" cy="635000"/>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3200" b="1" dirty="0"/>
              <a:t>ANTÉCÉDENTS MÉDICAUX</a:t>
            </a:r>
            <a:endParaRPr lang="en-US" altLang="en-US" sz="3200" kern="0" dirty="0"/>
          </a:p>
        </p:txBody>
      </p:sp>
      <p:graphicFrame>
        <p:nvGraphicFramePr>
          <p:cNvPr id="3" name="Table 2">
            <a:extLst>
              <a:ext uri="{FF2B5EF4-FFF2-40B4-BE49-F238E27FC236}">
                <a16:creationId xmlns:a16="http://schemas.microsoft.com/office/drawing/2014/main" id="{08885909-3937-3B15-BC56-EA7E5B4A095F}"/>
              </a:ext>
            </a:extLst>
          </p:cNvPr>
          <p:cNvGraphicFramePr>
            <a:graphicFrameLocks noGrp="1"/>
          </p:cNvGraphicFramePr>
          <p:nvPr>
            <p:extLst>
              <p:ext uri="{D42A27DB-BD31-4B8C-83A1-F6EECF244321}">
                <p14:modId xmlns:p14="http://schemas.microsoft.com/office/powerpoint/2010/main" val="3497156877"/>
              </p:ext>
            </p:extLst>
          </p:nvPr>
        </p:nvGraphicFramePr>
        <p:xfrm>
          <a:off x="767408" y="980728"/>
          <a:ext cx="10657184" cy="4535488"/>
        </p:xfrm>
        <a:graphic>
          <a:graphicData uri="http://schemas.openxmlformats.org/drawingml/2006/table">
            <a:tbl>
              <a:tblPr/>
              <a:tblGrid>
                <a:gridCol w="3090614">
                  <a:extLst>
                    <a:ext uri="{9D8B030D-6E8A-4147-A177-3AD203B41FA5}">
                      <a16:colId xmlns:a16="http://schemas.microsoft.com/office/drawing/2014/main" val="20000"/>
                    </a:ext>
                  </a:extLst>
                </a:gridCol>
                <a:gridCol w="7566570">
                  <a:extLst>
                    <a:ext uri="{9D8B030D-6E8A-4147-A177-3AD203B41FA5}">
                      <a16:colId xmlns:a16="http://schemas.microsoft.com/office/drawing/2014/main" val="20001"/>
                    </a:ext>
                  </a:extLst>
                </a:gridCol>
              </a:tblGrid>
              <a:tr h="404836">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1" u="none" strike="noStrike" cap="none" normalizeH="0" baseline="0" noProof="0" dirty="0">
                          <a:ln>
                            <a:noFill/>
                          </a:ln>
                          <a:solidFill>
                            <a:srgbClr val="0D0D0D"/>
                          </a:solidFill>
                          <a:effectLst/>
                          <a:latin typeface="Calibri" pitchFamily="34" charset="0"/>
                        </a:rPr>
                        <a:t>Variable</a:t>
                      </a:r>
                      <a:endParaRPr kumimoji="0" lang="fr-FR" altLang="en-US" sz="1800" b="1" i="1"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79" marR="574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1" u="none" strike="noStrike" cap="none" normalizeH="0" baseline="0" noProof="0" dirty="0">
                          <a:ln>
                            <a:noFill/>
                          </a:ln>
                          <a:solidFill>
                            <a:srgbClr val="0D0D0D"/>
                          </a:solidFill>
                          <a:effectLst/>
                          <a:latin typeface="Calibri" pitchFamily="34" charset="0"/>
                        </a:rPr>
                        <a:t> Information additionnelle</a:t>
                      </a:r>
                      <a:endParaRPr kumimoji="0" lang="fr-FR" altLang="en-US" sz="1800" b="1" i="1"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79" marR="574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349">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0" u="none" strike="noStrike" cap="none" normalizeH="0" baseline="0" noProof="0" dirty="0">
                          <a:ln>
                            <a:noFill/>
                          </a:ln>
                          <a:solidFill>
                            <a:srgbClr val="0D0D0D"/>
                          </a:solidFill>
                          <a:effectLst/>
                          <a:latin typeface="Calibri" pitchFamily="34" charset="0"/>
                        </a:rPr>
                        <a:t>Pathologie concomitante</a:t>
                      </a:r>
                      <a:endParaRPr kumimoji="0" lang="fr-FR" altLang="en-US" sz="1800" b="1"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0" i="0" u="none" strike="noStrike" cap="none" normalizeH="0" baseline="0" noProof="0" dirty="0">
                          <a:ln>
                            <a:noFill/>
                          </a:ln>
                          <a:solidFill>
                            <a:srgbClr val="0D0D0D"/>
                          </a:solidFill>
                          <a:effectLst/>
                          <a:latin typeface="Calibri" pitchFamily="34" charset="0"/>
                        </a:rPr>
                        <a:t>Indiquer s'il existait des conditions médicales ou chirurgicales antérieures et/ou concomitantes pertinentes, présentes au moment de l'apparition de l'EI/EIG, qui pourraient constituer une cause possible ou un facteur de risque ?</a:t>
                      </a:r>
                      <a:endParaRPr kumimoji="0" lang="fr-FR" altLang="en-US" sz="1800" b="0" i="0" u="none" strike="noStrike" cap="none" normalizeH="0" baseline="0" noProof="0" dirty="0">
                        <a:ln>
                          <a:noFill/>
                        </a:ln>
                        <a:solidFill>
                          <a:srgbClr val="0D0D0D"/>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1727">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0" u="none" strike="noStrike" cap="none" normalizeH="0" baseline="0" noProof="0" dirty="0">
                          <a:ln>
                            <a:noFill/>
                          </a:ln>
                          <a:solidFill>
                            <a:schemeClr val="tx1"/>
                          </a:solidFill>
                          <a:effectLst/>
                          <a:latin typeface="Calibri" pitchFamily="34" charset="0"/>
                        </a:rPr>
                        <a:t>Si oui, préciser (dans la langue locale)</a:t>
                      </a:r>
                      <a:endParaRPr kumimoji="0" lang="fr-FR" altLang="en-US" sz="1800" b="1" i="0" u="none" strike="noStrike" cap="none" normalizeH="0" baseline="0" noProof="0" dirty="0">
                        <a:ln>
                          <a:noFill/>
                        </a:ln>
                        <a:solidFill>
                          <a:schemeClr val="tx1"/>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fr-FR" altLang="en-US" sz="1600" b="0" i="0" u="none" strike="noStrike" cap="none" normalizeH="0" baseline="0" noProof="0" dirty="0">
                          <a:ln>
                            <a:noFill/>
                          </a:ln>
                          <a:solidFill>
                            <a:schemeClr val="tx1"/>
                          </a:solidFill>
                          <a:effectLst/>
                          <a:latin typeface="Calibri" pitchFamily="34" charset="0"/>
                        </a:rPr>
                        <a:t>Décrire les conditions médicales ou chirurgicales antérieures et/ou concomitantes pertinentes, présentes au moment de l'apparition de l'EI/EIG et pouvant constituer une cause possible ou un facteur de risque.  Dans la langue utilisée dans la base de données locale.</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1422">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0" u="none" strike="noStrike" cap="none" normalizeH="0" baseline="0" noProof="0" dirty="0">
                          <a:ln>
                            <a:noFill/>
                          </a:ln>
                          <a:solidFill>
                            <a:schemeClr val="tx1"/>
                          </a:solidFill>
                          <a:effectLst/>
                          <a:latin typeface="Calibri" pitchFamily="34" charset="0"/>
                        </a:rPr>
                        <a:t>Si oui, préciser (en anglais)</a:t>
                      </a:r>
                      <a:endParaRPr kumimoji="0" lang="fr-FR" altLang="en-US" sz="1800" b="1" i="0" u="none" strike="noStrike" cap="none" normalizeH="0" baseline="0" noProof="0" dirty="0">
                        <a:ln>
                          <a:noFill/>
                        </a:ln>
                        <a:solidFill>
                          <a:schemeClr val="tx1"/>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0" i="0" u="none" strike="noStrike" cap="none" normalizeH="0" baseline="0" noProof="0" dirty="0">
                          <a:ln>
                            <a:noFill/>
                          </a:ln>
                          <a:solidFill>
                            <a:schemeClr val="tx1"/>
                          </a:solidFill>
                          <a:effectLst/>
                          <a:latin typeface="Calibri" pitchFamily="34" charset="0"/>
                        </a:rPr>
                        <a:t>Enregistrez toutes les conditions médicales ou chirurgicales antérieures et/ou concomitantes pertinentes, présentes au moment de l'apparition de l'EI/ESA et pouvant constituer une cause possible ou un facteur de risque.  En anglais.  </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86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0" u="none" strike="noStrike" cap="none" normalizeH="0" baseline="0" noProof="0" dirty="0">
                          <a:ln>
                            <a:noFill/>
                          </a:ln>
                          <a:solidFill>
                            <a:schemeClr val="tx1"/>
                          </a:solidFill>
                          <a:effectLst/>
                          <a:latin typeface="Calibri" pitchFamily="34" charset="0"/>
                        </a:rPr>
                        <a:t>Codage de l'état de santé</a:t>
                      </a:r>
                      <a:endParaRPr kumimoji="0" lang="fr-FR" altLang="en-US" sz="1800" b="1" i="0" u="none" strike="noStrike" cap="none" normalizeH="0" baseline="0" noProof="0" dirty="0">
                        <a:ln>
                          <a:noFill/>
                        </a:ln>
                        <a:solidFill>
                          <a:schemeClr val="tx1"/>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0" i="0" u="none" strike="noStrike" cap="none" normalizeH="0" baseline="0" noProof="0" dirty="0">
                          <a:ln>
                            <a:noFill/>
                          </a:ln>
                          <a:solidFill>
                            <a:srgbClr val="0D0D0D"/>
                          </a:solidFill>
                          <a:effectLst/>
                          <a:latin typeface="Calibri" pitchFamily="34" charset="0"/>
                        </a:rPr>
                        <a:t>Description textuelle dérivée du dictionnaire de MHTERM. Équivalent du terme privilégié (PT dans </a:t>
                      </a:r>
                      <a:r>
                        <a:rPr kumimoji="0" lang="fr-FR" altLang="en-US" sz="1600" b="0" i="0" u="none" strike="noStrike" cap="none" normalizeH="0" baseline="0" noProof="0" dirty="0" err="1">
                          <a:ln>
                            <a:noFill/>
                          </a:ln>
                          <a:solidFill>
                            <a:srgbClr val="0D0D0D"/>
                          </a:solidFill>
                          <a:effectLst/>
                          <a:latin typeface="Calibri" pitchFamily="34" charset="0"/>
                        </a:rPr>
                        <a:t>MedDRA</a:t>
                      </a:r>
                      <a:r>
                        <a:rPr kumimoji="0" lang="fr-FR" altLang="en-US" sz="1600" b="0" i="0" u="none" strike="noStrike" cap="none" normalizeH="0" baseline="0" noProof="0" dirty="0">
                          <a:ln>
                            <a:noFill/>
                          </a:ln>
                          <a:solidFill>
                            <a:srgbClr val="0D0D0D"/>
                          </a:solidFill>
                          <a:effectLst/>
                          <a:latin typeface="Calibri" pitchFamily="34" charset="0"/>
                        </a:rPr>
                        <a:t>).</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0291">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0" u="none" strike="noStrike" cap="none" normalizeH="0" baseline="0" noProof="0" dirty="0">
                          <a:ln>
                            <a:noFill/>
                          </a:ln>
                          <a:solidFill>
                            <a:srgbClr val="0D0D0D"/>
                          </a:solidFill>
                          <a:effectLst/>
                          <a:latin typeface="Calibri" pitchFamily="34" charset="0"/>
                        </a:rPr>
                        <a:t>Pathologie </a:t>
                      </a:r>
                      <a:r>
                        <a:rPr kumimoji="0" lang="fr-FR" altLang="en-US" sz="1600" b="1" i="0" u="none" strike="noStrike" cap="none" normalizeH="0" baseline="0" noProof="0" dirty="0">
                          <a:ln>
                            <a:noFill/>
                          </a:ln>
                          <a:solidFill>
                            <a:schemeClr val="tx1"/>
                          </a:solidFill>
                          <a:effectLst/>
                          <a:latin typeface="Calibri" pitchFamily="34" charset="0"/>
                        </a:rPr>
                        <a:t>toujours en cours?</a:t>
                      </a:r>
                      <a:endParaRPr kumimoji="0" lang="fr-FR" altLang="en-US" sz="1800" b="1" i="0" u="none" strike="noStrike" cap="none" normalizeH="0" baseline="0" noProof="0" dirty="0">
                        <a:ln>
                          <a:noFill/>
                        </a:ln>
                        <a:solidFill>
                          <a:schemeClr val="tx1"/>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0" i="0" u="none" strike="noStrike" cap="none" normalizeH="0" baseline="0" noProof="0" dirty="0">
                          <a:ln>
                            <a:noFill/>
                          </a:ln>
                          <a:solidFill>
                            <a:schemeClr val="tx1"/>
                          </a:solidFill>
                          <a:effectLst/>
                          <a:latin typeface="Calibri" pitchFamily="34" charset="0"/>
                        </a:rPr>
                        <a:t>Indiquer si l'état de santé est toujours en cours au moment de l'apparition de l'EI/EIG</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DE3AA0C2-4E46-A355-D967-5CB3DAFB7115}"/>
              </a:ext>
            </a:extLst>
          </p:cNvPr>
          <p:cNvSpPr txBox="1"/>
          <p:nvPr/>
        </p:nvSpPr>
        <p:spPr>
          <a:xfrm>
            <a:off x="479397" y="6237312"/>
            <a:ext cx="6097978" cy="338554"/>
          </a:xfrm>
          <a:prstGeom prst="rect">
            <a:avLst/>
          </a:prstGeom>
          <a:noFill/>
        </p:spPr>
        <p:txBody>
          <a:bodyPr wrap="square">
            <a:spAutoFit/>
          </a:bodyPr>
          <a:lstStyle/>
          <a:p>
            <a:pPr algn="l"/>
            <a:r>
              <a:rPr kumimoji="0" lang="en-US" altLang="en-US" sz="1600" b="0" i="0" u="none" strike="noStrike" cap="none" normalizeH="0" baseline="0" noProof="0" dirty="0">
                <a:ln>
                  <a:noFill/>
                </a:ln>
                <a:solidFill>
                  <a:schemeClr val="tx1"/>
                </a:solidFill>
                <a:effectLst/>
                <a:latin typeface="+mn-lt"/>
              </a:rPr>
              <a:t>MHTERM: </a:t>
            </a:r>
            <a:r>
              <a:rPr lang="en-GB" sz="1600" b="0" i="0" u="none" strike="noStrike" baseline="0" dirty="0">
                <a:latin typeface="+mn-lt"/>
              </a:rPr>
              <a:t>Reported Term for the Medical History</a:t>
            </a:r>
            <a:endParaRPr lang="en-BE" sz="1600" dirty="0">
              <a:latin typeface="+mn-lt"/>
            </a:endParaRPr>
          </a:p>
        </p:txBody>
      </p:sp>
    </p:spTree>
    <p:extLst>
      <p:ext uri="{BB962C8B-B14F-4D97-AF65-F5344CB8AC3E}">
        <p14:creationId xmlns:p14="http://schemas.microsoft.com/office/powerpoint/2010/main" val="5722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0708DFD-D439-4DF1-18C7-267F22C20DB8}"/>
              </a:ext>
            </a:extLst>
          </p:cNvPr>
          <p:cNvSpPr>
            <a:spLocks noGrp="1"/>
          </p:cNvSpPr>
          <p:nvPr>
            <p:ph type="title" idx="4294967295"/>
          </p:nvPr>
        </p:nvSpPr>
        <p:spPr>
          <a:xfrm>
            <a:off x="2089150" y="188640"/>
            <a:ext cx="8229600" cy="635000"/>
          </a:xfrm>
        </p:spPr>
        <p:txBody>
          <a:bodyPr/>
          <a:lstStyle/>
          <a:p>
            <a:r>
              <a:rPr lang="en-US" altLang="en-US" sz="3200" b="1" dirty="0"/>
              <a:t>EXAMEN D’ANALYSE EN LABORATOIRE</a:t>
            </a:r>
            <a:endParaRPr lang="en-US" altLang="en-US" sz="3200" dirty="0"/>
          </a:p>
        </p:txBody>
      </p:sp>
      <p:graphicFrame>
        <p:nvGraphicFramePr>
          <p:cNvPr id="3" name="Table 2">
            <a:extLst>
              <a:ext uri="{FF2B5EF4-FFF2-40B4-BE49-F238E27FC236}">
                <a16:creationId xmlns:a16="http://schemas.microsoft.com/office/drawing/2014/main" id="{89D1D2F2-D1D8-4CE2-9AB9-F7E76F0BF07F}"/>
              </a:ext>
            </a:extLst>
          </p:cNvPr>
          <p:cNvGraphicFramePr>
            <a:graphicFrameLocks noGrp="1"/>
          </p:cNvGraphicFramePr>
          <p:nvPr>
            <p:extLst>
              <p:ext uri="{D42A27DB-BD31-4B8C-83A1-F6EECF244321}">
                <p14:modId xmlns:p14="http://schemas.microsoft.com/office/powerpoint/2010/main" val="1584451175"/>
              </p:ext>
            </p:extLst>
          </p:nvPr>
        </p:nvGraphicFramePr>
        <p:xfrm>
          <a:off x="982663" y="1196975"/>
          <a:ext cx="10442575" cy="3867150"/>
        </p:xfrm>
        <a:graphic>
          <a:graphicData uri="http://schemas.openxmlformats.org/drawingml/2006/table">
            <a:tbl>
              <a:tblPr/>
              <a:tblGrid>
                <a:gridCol w="3210931">
                  <a:extLst>
                    <a:ext uri="{9D8B030D-6E8A-4147-A177-3AD203B41FA5}">
                      <a16:colId xmlns:a16="http://schemas.microsoft.com/office/drawing/2014/main" val="20000"/>
                    </a:ext>
                  </a:extLst>
                </a:gridCol>
                <a:gridCol w="7231644">
                  <a:extLst>
                    <a:ext uri="{9D8B030D-6E8A-4147-A177-3AD203B41FA5}">
                      <a16:colId xmlns:a16="http://schemas.microsoft.com/office/drawing/2014/main" val="20001"/>
                    </a:ext>
                  </a:extLst>
                </a:gridCol>
              </a:tblGrid>
              <a:tr h="59547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1" u="none" strike="noStrike" cap="none" normalizeH="0" baseline="0" dirty="0" err="1">
                          <a:ln>
                            <a:noFill/>
                          </a:ln>
                          <a:solidFill>
                            <a:srgbClr val="0D0D0D"/>
                          </a:solidFill>
                          <a:effectLst/>
                          <a:latin typeface="Calibri"/>
                        </a:rPr>
                        <a:t>Variable</a:t>
                      </a:r>
                      <a:endParaRPr kumimoji="0" lang="en-GB" altLang="en-US" sz="2000" b="1" i="1" u="none" strike="noStrike" cap="none" normalizeH="0" baseline="0" dirty="0" err="1">
                        <a:ln>
                          <a:noFill/>
                        </a:ln>
                        <a:solidFill>
                          <a:srgbClr val="0D0D0D"/>
                        </a:solidFill>
                        <a:effectLst/>
                        <a:latin typeface="Calibri"/>
                        <a:ea typeface="DengXian"/>
                        <a:cs typeface="Arial" pitchFamily="34" charset="0"/>
                      </a:endParaRPr>
                    </a:p>
                  </a:txBody>
                  <a:tcPr marL="57487" marR="574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1" u="none" strike="noStrike" cap="none" normalizeH="0" baseline="0" dirty="0">
                          <a:ln>
                            <a:noFill/>
                          </a:ln>
                          <a:solidFill>
                            <a:srgbClr val="0D0D0D"/>
                          </a:solidFill>
                          <a:effectLst/>
                          <a:latin typeface="Calibri"/>
                        </a:rPr>
                        <a:t> </a:t>
                      </a:r>
                      <a:r>
                        <a:rPr kumimoji="0" lang="lb-LU" altLang="en-US" sz="1800" b="1" i="1" u="none" strike="noStrike" cap="none" normalizeH="0" baseline="0" dirty="0" err="1">
                          <a:ln>
                            <a:noFill/>
                          </a:ln>
                          <a:solidFill>
                            <a:srgbClr val="0D0D0D"/>
                          </a:solidFill>
                          <a:effectLst/>
                          <a:latin typeface="Calibri"/>
                        </a:rPr>
                        <a:t>Additional</a:t>
                      </a:r>
                      <a:r>
                        <a:rPr kumimoji="0" lang="lb-LU" altLang="en-US" sz="1800" b="1" i="1" u="none" strike="noStrike" cap="none" normalizeH="0" baseline="0" dirty="0">
                          <a:ln>
                            <a:noFill/>
                          </a:ln>
                          <a:solidFill>
                            <a:srgbClr val="0D0D0D"/>
                          </a:solidFill>
                          <a:effectLst/>
                          <a:latin typeface="Calibri"/>
                        </a:rPr>
                        <a:t> </a:t>
                      </a:r>
                      <a:r>
                        <a:rPr kumimoji="0" lang="lb-LU" altLang="en-US" sz="1800" b="1" i="1" u="none" strike="noStrike" cap="none" normalizeH="0" baseline="0" dirty="0" err="1">
                          <a:ln>
                            <a:noFill/>
                          </a:ln>
                          <a:solidFill>
                            <a:srgbClr val="0D0D0D"/>
                          </a:solidFill>
                          <a:effectLst/>
                          <a:latin typeface="Calibri"/>
                        </a:rPr>
                        <a:t>information</a:t>
                      </a:r>
                      <a:endParaRPr kumimoji="0" lang="en-GB" altLang="en-US" sz="2000" b="1" i="1" u="none" strike="noStrike" cap="none" normalizeH="0" baseline="0" dirty="0" err="1">
                        <a:ln>
                          <a:noFill/>
                        </a:ln>
                        <a:solidFill>
                          <a:srgbClr val="0D0D0D"/>
                        </a:solidFill>
                        <a:effectLst/>
                        <a:latin typeface="Calibri"/>
                        <a:ea typeface="DengXian"/>
                        <a:cs typeface="Arial" pitchFamily="34" charset="0"/>
                      </a:endParaRPr>
                    </a:p>
                  </a:txBody>
                  <a:tcPr marL="57487" marR="574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244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0" u="none" strike="noStrike" cap="none" normalizeH="0" baseline="0" dirty="0" err="1">
                          <a:ln>
                            <a:noFill/>
                          </a:ln>
                          <a:solidFill>
                            <a:srgbClr val="0D0D0D"/>
                          </a:solidFill>
                          <a:effectLst/>
                          <a:latin typeface="Calibri"/>
                        </a:rPr>
                        <a:t>What</a:t>
                      </a:r>
                      <a:r>
                        <a:rPr kumimoji="0" lang="lb-LU" altLang="en-US" sz="1800" b="1" i="0" u="none" strike="noStrike" cap="none" normalizeH="0" baseline="0" dirty="0">
                          <a:ln>
                            <a:noFill/>
                          </a:ln>
                          <a:solidFill>
                            <a:srgbClr val="0D0D0D"/>
                          </a:solidFill>
                          <a:effectLst/>
                          <a:latin typeface="Calibri"/>
                        </a:rPr>
                        <a:t> </a:t>
                      </a:r>
                      <a:r>
                        <a:rPr kumimoji="0" lang="lb-LU" altLang="en-US" sz="1800" b="1" i="0" u="none" strike="noStrike" cap="none" normalizeH="0" baseline="0" dirty="0" err="1">
                          <a:ln>
                            <a:noFill/>
                          </a:ln>
                          <a:solidFill>
                            <a:srgbClr val="0D0D0D"/>
                          </a:solidFill>
                          <a:effectLst/>
                          <a:latin typeface="Calibri"/>
                        </a:rPr>
                        <a:t>is</a:t>
                      </a:r>
                      <a:r>
                        <a:rPr kumimoji="0" lang="lb-LU" altLang="en-US" sz="1800" b="1" i="0" u="none" strike="noStrike" cap="none" normalizeH="0" baseline="0" dirty="0">
                          <a:ln>
                            <a:noFill/>
                          </a:ln>
                          <a:solidFill>
                            <a:srgbClr val="0D0D0D"/>
                          </a:solidFill>
                          <a:effectLst/>
                          <a:latin typeface="Calibri"/>
                        </a:rPr>
                        <a:t> the </a:t>
                      </a:r>
                      <a:r>
                        <a:rPr kumimoji="0" lang="lb-LU" altLang="en-US" sz="1800" b="1" i="0" u="none" strike="noStrike" cap="none" normalizeH="0" baseline="0" dirty="0" err="1">
                          <a:ln>
                            <a:noFill/>
                          </a:ln>
                          <a:solidFill>
                            <a:srgbClr val="0D0D0D"/>
                          </a:solidFill>
                          <a:effectLst/>
                          <a:latin typeface="Calibri"/>
                        </a:rPr>
                        <a:t>lab</a:t>
                      </a:r>
                      <a:r>
                        <a:rPr kumimoji="0" lang="lb-LU" altLang="en-US" sz="1800" b="1" i="0" u="none" strike="noStrike" cap="none" normalizeH="0" baseline="0" dirty="0">
                          <a:ln>
                            <a:noFill/>
                          </a:ln>
                          <a:solidFill>
                            <a:srgbClr val="0D0D0D"/>
                          </a:solidFill>
                          <a:effectLst/>
                          <a:latin typeface="Calibri"/>
                        </a:rPr>
                        <a:t> test </a:t>
                      </a:r>
                      <a:r>
                        <a:rPr kumimoji="0" lang="lb-LU" altLang="en-US" sz="1800" b="1" i="0" u="none" strike="noStrike" cap="none" normalizeH="0" baseline="0" dirty="0" err="1">
                          <a:ln>
                            <a:noFill/>
                          </a:ln>
                          <a:solidFill>
                            <a:srgbClr val="0D0D0D"/>
                          </a:solidFill>
                          <a:effectLst/>
                          <a:latin typeface="Calibri"/>
                        </a:rPr>
                        <a:t>name</a:t>
                      </a:r>
                      <a:r>
                        <a:rPr kumimoji="0" lang="lb-LU" altLang="en-US" sz="1800" b="1" i="0" u="none" strike="noStrike" cap="none" normalizeH="0" baseline="0" dirty="0">
                          <a:ln>
                            <a:noFill/>
                          </a:ln>
                          <a:solidFill>
                            <a:srgbClr val="0D0D0D"/>
                          </a:solidFill>
                          <a:effectLst/>
                          <a:latin typeface="Calibri"/>
                        </a:rPr>
                        <a:t>?</a:t>
                      </a:r>
                      <a:endParaRPr kumimoji="0" lang="en-GB" altLang="en-US" sz="2000" b="1" i="0" u="none" strike="noStrike" cap="none" normalizeH="0" baseline="0" dirty="0">
                        <a:ln>
                          <a:noFill/>
                        </a:ln>
                        <a:solidFill>
                          <a:srgbClr val="0D0D0D"/>
                        </a:solidFill>
                        <a:effectLst/>
                        <a:latin typeface="Calibri"/>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0" i="0" u="none" strike="noStrike" cap="none" normalizeH="0" baseline="0" dirty="0">
                          <a:ln>
                            <a:noFill/>
                          </a:ln>
                          <a:solidFill>
                            <a:srgbClr val="0D0D0D"/>
                          </a:solidFill>
                          <a:effectLst/>
                          <a:latin typeface="Calibri"/>
                        </a:rPr>
                        <a:t>Indicate test name of the lab test performed for the investigation of the patient</a:t>
                      </a:r>
                      <a:endParaRPr kumimoji="0" lang="en-GB" altLang="en-US" sz="2000" b="0" i="0" u="none" strike="noStrike" cap="none" normalizeH="0" baseline="0" dirty="0" err="1">
                        <a:ln>
                          <a:noFill/>
                        </a:ln>
                        <a:solidFill>
                          <a:srgbClr val="0D0D0D"/>
                        </a:solidFill>
                        <a:effectLst/>
                        <a:latin typeface="Calibri"/>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794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0" u="none" strike="noStrike" cap="none" normalizeH="0" baseline="0" dirty="0">
                          <a:ln>
                            <a:noFill/>
                          </a:ln>
                          <a:solidFill>
                            <a:srgbClr val="0D0D0D"/>
                          </a:solidFill>
                          <a:effectLst/>
                          <a:latin typeface="Calibri"/>
                        </a:rPr>
                        <a:t>Date </a:t>
                      </a:r>
                      <a:r>
                        <a:rPr kumimoji="0" lang="lb-LU" altLang="en-US" sz="1800" b="1" i="0" u="none" strike="noStrike" cap="none" normalizeH="0" baseline="0" dirty="0" err="1">
                          <a:ln>
                            <a:noFill/>
                          </a:ln>
                          <a:solidFill>
                            <a:srgbClr val="0D0D0D"/>
                          </a:solidFill>
                          <a:effectLst/>
                          <a:latin typeface="Calibri"/>
                        </a:rPr>
                        <a:t>when</a:t>
                      </a:r>
                      <a:r>
                        <a:rPr kumimoji="0" lang="lb-LU" altLang="en-US" sz="1800" b="1" i="0" u="none" strike="noStrike" cap="none" normalizeH="0" baseline="0" dirty="0">
                          <a:ln>
                            <a:noFill/>
                          </a:ln>
                          <a:solidFill>
                            <a:srgbClr val="0D0D0D"/>
                          </a:solidFill>
                          <a:effectLst/>
                          <a:latin typeface="Calibri"/>
                        </a:rPr>
                        <a:t> </a:t>
                      </a:r>
                      <a:r>
                        <a:rPr kumimoji="0" lang="lb-LU" altLang="en-US" sz="1800" b="1" i="0" u="none" strike="noStrike" cap="none" normalizeH="0" baseline="0" dirty="0" err="1">
                          <a:ln>
                            <a:noFill/>
                          </a:ln>
                          <a:solidFill>
                            <a:srgbClr val="0D0D0D"/>
                          </a:solidFill>
                          <a:effectLst/>
                          <a:latin typeface="Calibri"/>
                        </a:rPr>
                        <a:t>lab</a:t>
                      </a:r>
                      <a:r>
                        <a:rPr kumimoji="0" lang="lb-LU" altLang="en-US" sz="1800" b="1" i="0" u="none" strike="noStrike" cap="none" normalizeH="0" baseline="0" dirty="0">
                          <a:ln>
                            <a:noFill/>
                          </a:ln>
                          <a:solidFill>
                            <a:srgbClr val="0D0D0D"/>
                          </a:solidFill>
                          <a:effectLst/>
                          <a:latin typeface="Calibri"/>
                        </a:rPr>
                        <a:t> test </a:t>
                      </a:r>
                      <a:r>
                        <a:rPr kumimoji="0" lang="lb-LU" altLang="en-US" sz="1800" b="1" i="0" u="none" strike="noStrike" cap="none" normalizeH="0" baseline="0" dirty="0" err="1">
                          <a:ln>
                            <a:noFill/>
                          </a:ln>
                          <a:solidFill>
                            <a:srgbClr val="0D0D0D"/>
                          </a:solidFill>
                          <a:effectLst/>
                          <a:latin typeface="Calibri"/>
                        </a:rPr>
                        <a:t>is</a:t>
                      </a:r>
                      <a:r>
                        <a:rPr kumimoji="0" lang="lb-LU" altLang="en-US" sz="1800" b="1" i="0" u="none" strike="noStrike" cap="none" normalizeH="0" baseline="0" dirty="0">
                          <a:ln>
                            <a:noFill/>
                          </a:ln>
                          <a:solidFill>
                            <a:srgbClr val="0D0D0D"/>
                          </a:solidFill>
                          <a:effectLst/>
                          <a:latin typeface="Calibri"/>
                        </a:rPr>
                        <a:t> </a:t>
                      </a:r>
                      <a:r>
                        <a:rPr kumimoji="0" lang="lb-LU" altLang="en-US" sz="1800" b="1" i="0" u="none" strike="noStrike" cap="none" normalizeH="0" baseline="0" dirty="0" err="1">
                          <a:ln>
                            <a:noFill/>
                          </a:ln>
                          <a:solidFill>
                            <a:srgbClr val="0D0D0D"/>
                          </a:solidFill>
                          <a:effectLst/>
                          <a:latin typeface="Calibri"/>
                        </a:rPr>
                        <a:t>done</a:t>
                      </a:r>
                      <a:endParaRPr kumimoji="0" lang="en-GB" altLang="en-US" sz="2000" b="1" i="0" u="none" strike="noStrike" cap="none" normalizeH="0" baseline="0" dirty="0" err="1">
                        <a:ln>
                          <a:noFill/>
                        </a:ln>
                        <a:solidFill>
                          <a:srgbClr val="0D0D0D"/>
                        </a:solidFill>
                        <a:effectLst/>
                        <a:latin typeface="Calibri"/>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tabLst>
                          <a:tab pos="733425" algn="l"/>
                        </a:tabLst>
                        <a:defRPr sz="2800">
                          <a:solidFill>
                            <a:schemeClr val="tx1"/>
                          </a:solidFill>
                          <a:latin typeface="Calibri" pitchFamily="34" charset="0"/>
                        </a:defRPr>
                      </a:lvl1pPr>
                      <a:lvl2pPr marL="742950" indent="-285750" eaLnBrk="0" hangingPunct="0">
                        <a:spcBef>
                          <a:spcPct val="20000"/>
                        </a:spcBef>
                        <a:buFont typeface="Arial" pitchFamily="34" charset="0"/>
                        <a:tabLst>
                          <a:tab pos="733425" algn="l"/>
                        </a:tabLst>
                        <a:defRPr sz="2400">
                          <a:solidFill>
                            <a:schemeClr val="tx1"/>
                          </a:solidFill>
                          <a:latin typeface="Calibri" pitchFamily="34" charset="0"/>
                        </a:defRPr>
                      </a:lvl2pPr>
                      <a:lvl3pPr marL="1143000" indent="-228600" eaLnBrk="0" hangingPunct="0">
                        <a:spcBef>
                          <a:spcPct val="20000"/>
                        </a:spcBef>
                        <a:buFont typeface="Arial" pitchFamily="34" charset="0"/>
                        <a:tabLst>
                          <a:tab pos="733425" algn="l"/>
                        </a:tabLst>
                        <a:defRPr sz="2000">
                          <a:solidFill>
                            <a:schemeClr val="tx1"/>
                          </a:solidFill>
                          <a:latin typeface="Calibri" pitchFamily="34" charset="0"/>
                        </a:defRPr>
                      </a:lvl3pPr>
                      <a:lvl4pPr marL="1600200" indent="-228600" eaLnBrk="0" hangingPunct="0">
                        <a:spcBef>
                          <a:spcPct val="20000"/>
                        </a:spcBef>
                        <a:buFont typeface="Arial" pitchFamily="34" charset="0"/>
                        <a:tabLst>
                          <a:tab pos="733425" algn="l"/>
                        </a:tabLst>
                        <a:defRPr>
                          <a:solidFill>
                            <a:schemeClr val="tx1"/>
                          </a:solidFill>
                          <a:latin typeface="Calibri" pitchFamily="34" charset="0"/>
                        </a:defRPr>
                      </a:lvl4pPr>
                      <a:lvl5pPr marL="2057400" indent="-228600" eaLnBrk="0" hangingPunct="0">
                        <a:spcBef>
                          <a:spcPct val="20000"/>
                        </a:spcBef>
                        <a:buFont typeface="Arial" pitchFamily="34" charset="0"/>
                        <a:tabLst>
                          <a:tab pos="73342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lb-LU" altLang="en-US" sz="1800" b="0" i="0" u="none" strike="noStrike" cap="none" normalizeH="0" baseline="0" dirty="0">
                          <a:ln>
                            <a:noFill/>
                          </a:ln>
                          <a:solidFill>
                            <a:srgbClr val="0D0D0D"/>
                          </a:solidFill>
                          <a:effectLst/>
                          <a:latin typeface="Calibri"/>
                        </a:rPr>
                        <a:t>Date of test in </a:t>
                      </a:r>
                      <a:r>
                        <a:rPr kumimoji="0" lang="lb-LU" altLang="en-US" sz="1800" b="0" i="0" u="none" strike="noStrike" cap="none" normalizeH="0" baseline="0" dirty="0" err="1">
                          <a:ln>
                            <a:noFill/>
                          </a:ln>
                          <a:solidFill>
                            <a:srgbClr val="0D0D0D"/>
                          </a:solidFill>
                          <a:effectLst/>
                          <a:latin typeface="Calibri"/>
                        </a:rPr>
                        <a:t>format</a:t>
                      </a:r>
                      <a:r>
                        <a:rPr kumimoji="0" lang="lb-LU" altLang="en-US" sz="1800" b="0" i="0" u="none" strike="noStrike" cap="none" normalizeH="0" baseline="0" dirty="0">
                          <a:ln>
                            <a:noFill/>
                          </a:ln>
                          <a:solidFill>
                            <a:srgbClr val="0D0D0D"/>
                          </a:solidFill>
                          <a:effectLst/>
                          <a:latin typeface="Calibri"/>
                        </a:rPr>
                        <a:t> (</a:t>
                      </a:r>
                      <a:r>
                        <a:rPr lang="lb-LU" altLang="en-US" sz="1800" b="0" i="0" u="none" strike="noStrike" cap="none" normalizeH="0" baseline="0" dirty="0">
                          <a:ln>
                            <a:noFill/>
                          </a:ln>
                          <a:solidFill>
                            <a:srgbClr val="0D0D0D"/>
                          </a:solidFill>
                          <a:effectLst/>
                          <a:latin typeface="Calibri"/>
                        </a:rPr>
                        <a:t>DD-MN-YYYY</a:t>
                      </a:r>
                      <a:r>
                        <a:rPr kumimoji="0" lang="lb-LU" altLang="en-US" sz="1800" b="0" i="0" u="none" strike="noStrike" cap="none" normalizeH="0" baseline="0" dirty="0">
                          <a:ln>
                            <a:noFill/>
                          </a:ln>
                          <a:solidFill>
                            <a:srgbClr val="0D0D0D"/>
                          </a:solidFill>
                          <a:effectLst/>
                          <a:latin typeface="Calibri"/>
                        </a:rPr>
                        <a:t>).</a:t>
                      </a:r>
                      <a:r>
                        <a:rPr lang="lb-LU" altLang="en-US" sz="1800" b="0" i="0" u="none" strike="noStrike" cap="none" normalizeH="0" baseline="0" dirty="0">
                          <a:ln>
                            <a:noFill/>
                          </a:ln>
                          <a:solidFill>
                            <a:srgbClr val="0D0D0D"/>
                          </a:solidFill>
                          <a:effectLst/>
                          <a:latin typeface="Calibri"/>
                        </a:rPr>
                        <a:t> </a:t>
                      </a:r>
                      <a:endParaRPr kumimoji="0" lang="en-GB" altLang="en-US" sz="2000" b="0" i="0" u="none" strike="noStrike" cap="none" normalizeH="0" baseline="0" dirty="0">
                        <a:ln>
                          <a:noFill/>
                        </a:ln>
                        <a:solidFill>
                          <a:srgbClr val="0D0D0D"/>
                        </a:solidFill>
                        <a:effectLst/>
                        <a:latin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tab pos="733425" algn="l"/>
                        </a:tabLst>
                      </a:pPr>
                      <a:r>
                        <a:rPr kumimoji="0" lang="lb-LU" altLang="en-US" sz="1800" b="0" i="0" u="none" strike="noStrike" cap="none" normalizeH="0" baseline="0" dirty="0" err="1">
                          <a:ln>
                            <a:noFill/>
                          </a:ln>
                          <a:solidFill>
                            <a:srgbClr val="0D0D0D"/>
                          </a:solidFill>
                          <a:effectLst/>
                          <a:latin typeface="Calibri"/>
                        </a:rPr>
                        <a:t>Can</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be</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stored</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as</a:t>
                      </a:r>
                      <a:r>
                        <a:rPr kumimoji="0" lang="lb-LU" altLang="en-US" sz="1800" b="0" i="0" u="none" strike="noStrike" cap="none" normalizeH="0" baseline="0" dirty="0">
                          <a:ln>
                            <a:noFill/>
                          </a:ln>
                          <a:solidFill>
                            <a:srgbClr val="0D0D0D"/>
                          </a:solidFill>
                          <a:effectLst/>
                          <a:latin typeface="Calibri"/>
                        </a:rPr>
                        <a:t> 3 </a:t>
                      </a:r>
                      <a:r>
                        <a:rPr kumimoji="0" lang="lb-LU" altLang="en-US" sz="1800" b="0" i="0" u="none" strike="noStrike" cap="none" normalizeH="0" baseline="0" dirty="0" err="1">
                          <a:ln>
                            <a:noFill/>
                          </a:ln>
                          <a:solidFill>
                            <a:srgbClr val="0D0D0D"/>
                          </a:solidFill>
                          <a:effectLst/>
                          <a:latin typeface="Calibri"/>
                        </a:rPr>
                        <a:t>different</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fields</a:t>
                      </a:r>
                      <a:r>
                        <a:rPr kumimoji="0" lang="lb-LU" altLang="en-US" sz="1800" b="0" i="0" u="none" strike="noStrike" cap="none" normalizeH="0" baseline="0" dirty="0">
                          <a:ln>
                            <a:noFill/>
                          </a:ln>
                          <a:solidFill>
                            <a:srgbClr val="0D0D0D"/>
                          </a:solidFill>
                          <a:effectLst/>
                          <a:latin typeface="Calibri"/>
                        </a:rPr>
                        <a:t> (</a:t>
                      </a:r>
                      <a:r>
                        <a:rPr lang="lb-LU" altLang="en-US" sz="1800" b="0" i="0" u="none" strike="noStrike" cap="none" normalizeH="0" baseline="0" dirty="0" err="1">
                          <a:ln>
                            <a:noFill/>
                          </a:ln>
                          <a:solidFill>
                            <a:srgbClr val="0D0D0D"/>
                          </a:solidFill>
                          <a:effectLst/>
                          <a:latin typeface="Calibri"/>
                        </a:rPr>
                        <a:t>day</a:t>
                      </a:r>
                      <a:r>
                        <a:rPr kumimoji="0" lang="lb-LU" altLang="en-US" sz="1800" b="0" i="0" u="none" strike="noStrike" cap="none" normalizeH="0" baseline="0" dirty="0">
                          <a:ln>
                            <a:noFill/>
                          </a:ln>
                          <a:solidFill>
                            <a:srgbClr val="0D0D0D"/>
                          </a:solidFill>
                          <a:effectLst/>
                          <a:latin typeface="Calibri"/>
                        </a:rPr>
                        <a:t>, </a:t>
                      </a:r>
                      <a:r>
                        <a:rPr lang="lb-LU" altLang="en-US" sz="1800" b="0" i="0" u="none" strike="noStrike" cap="none" normalizeH="0" baseline="0" dirty="0" err="1">
                          <a:ln>
                            <a:noFill/>
                          </a:ln>
                          <a:solidFill>
                            <a:srgbClr val="0D0D0D"/>
                          </a:solidFill>
                          <a:effectLst/>
                          <a:latin typeface="Calibri"/>
                        </a:rPr>
                        <a:t>month</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year</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to</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simplify</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management</a:t>
                      </a:r>
                      <a:r>
                        <a:rPr kumimoji="0" lang="lb-LU" altLang="en-US" sz="1800" b="0" i="0" u="none" strike="noStrike" cap="none" normalizeH="0" baseline="0" dirty="0">
                          <a:ln>
                            <a:noFill/>
                          </a:ln>
                          <a:solidFill>
                            <a:srgbClr val="0D0D0D"/>
                          </a:solidFill>
                          <a:effectLst/>
                          <a:latin typeface="Calibri"/>
                        </a:rPr>
                        <a:t> of </a:t>
                      </a:r>
                      <a:r>
                        <a:rPr kumimoji="0" lang="lb-LU" altLang="en-US" sz="1800" b="0" i="0" u="none" strike="noStrike" cap="none" normalizeH="0" baseline="0" dirty="0" err="1">
                          <a:ln>
                            <a:noFill/>
                          </a:ln>
                          <a:solidFill>
                            <a:srgbClr val="0D0D0D"/>
                          </a:solidFill>
                          <a:effectLst/>
                          <a:latin typeface="Calibri"/>
                        </a:rPr>
                        <a:t>partial</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date</a:t>
                      </a:r>
                      <a:r>
                        <a:rPr kumimoji="0" lang="lb-LU" altLang="en-US" sz="1800" b="0" i="0" u="none" strike="noStrike" cap="none" normalizeH="0" baseline="0" dirty="0">
                          <a:ln>
                            <a:noFill/>
                          </a:ln>
                          <a:solidFill>
                            <a:srgbClr val="0D0D0D"/>
                          </a:solidFill>
                          <a:effectLst/>
                          <a:latin typeface="Calibri"/>
                        </a:rPr>
                        <a:t>.</a:t>
                      </a:r>
                      <a:endParaRPr kumimoji="0" lang="en-GB" altLang="en-US" sz="2000" b="0" i="0" u="none" strike="noStrike" cap="none" normalizeH="0" baseline="0" dirty="0">
                        <a:ln>
                          <a:noFill/>
                        </a:ln>
                        <a:solidFill>
                          <a:srgbClr val="0D0D0D"/>
                        </a:solidFill>
                        <a:effectLst/>
                        <a:latin typeface="Calibri"/>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98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0" u="none" strike="noStrike" cap="none" normalizeH="0" baseline="0" dirty="0" err="1">
                          <a:ln>
                            <a:noFill/>
                          </a:ln>
                          <a:solidFill>
                            <a:srgbClr val="0D0D0D"/>
                          </a:solidFill>
                          <a:effectLst/>
                          <a:latin typeface="Calibri"/>
                        </a:rPr>
                        <a:t>Result</a:t>
                      </a:r>
                      <a:endParaRPr kumimoji="0" lang="en-GB" altLang="en-US" sz="2000" b="1" i="0" u="none" strike="noStrike" cap="none" normalizeH="0" baseline="0" dirty="0" err="1">
                        <a:ln>
                          <a:noFill/>
                        </a:ln>
                        <a:solidFill>
                          <a:srgbClr val="0D0D0D"/>
                        </a:solidFill>
                        <a:effectLst/>
                        <a:latin typeface="Calibri"/>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0" i="0" u="none" strike="noStrike" cap="none" normalizeH="0" baseline="0" dirty="0" err="1">
                          <a:ln>
                            <a:noFill/>
                          </a:ln>
                          <a:solidFill>
                            <a:srgbClr val="0D0D0D"/>
                          </a:solidFill>
                          <a:effectLst/>
                          <a:latin typeface="Calibri"/>
                        </a:rPr>
                        <a:t>Result</a:t>
                      </a:r>
                      <a:r>
                        <a:rPr kumimoji="0" lang="lb-LU" altLang="en-US" sz="1800" b="0" i="0" u="none" strike="noStrike" cap="none" normalizeH="0" baseline="0" dirty="0">
                          <a:ln>
                            <a:noFill/>
                          </a:ln>
                          <a:solidFill>
                            <a:srgbClr val="0D0D0D"/>
                          </a:solidFill>
                          <a:effectLst/>
                          <a:latin typeface="Calibri"/>
                        </a:rPr>
                        <a:t> of the </a:t>
                      </a:r>
                      <a:r>
                        <a:rPr kumimoji="0" lang="lb-LU" altLang="en-US" sz="1800" b="0" i="0" u="none" strike="noStrike" cap="none" normalizeH="0" baseline="0" dirty="0" err="1">
                          <a:ln>
                            <a:noFill/>
                          </a:ln>
                          <a:solidFill>
                            <a:srgbClr val="0D0D0D"/>
                          </a:solidFill>
                          <a:effectLst/>
                          <a:latin typeface="Calibri"/>
                        </a:rPr>
                        <a:t>measurement</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or</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finding</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as</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originally</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received</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or</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collected</a:t>
                      </a:r>
                      <a:r>
                        <a:rPr kumimoji="0" lang="lb-LU" altLang="en-US" sz="1800" b="0" i="0" u="none" strike="noStrike" cap="none" normalizeH="0" baseline="0" dirty="0">
                          <a:ln>
                            <a:noFill/>
                          </a:ln>
                          <a:solidFill>
                            <a:srgbClr val="0D0D0D"/>
                          </a:solidFill>
                          <a:effectLst/>
                          <a:latin typeface="Calibri"/>
                        </a:rPr>
                        <a:t>.</a:t>
                      </a:r>
                      <a:endParaRPr kumimoji="0" lang="en-GB" altLang="en-US" sz="2000" b="0" i="0" u="none" strike="noStrike" cap="none" normalizeH="0" baseline="0" dirty="0">
                        <a:ln>
                          <a:noFill/>
                        </a:ln>
                        <a:solidFill>
                          <a:srgbClr val="0D0D0D"/>
                        </a:solidFill>
                        <a:effectLst/>
                        <a:latin typeface="Calibri"/>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39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0" u="none" strike="noStrike" cap="none" normalizeH="0" baseline="0" dirty="0" err="1">
                          <a:ln>
                            <a:noFill/>
                          </a:ln>
                          <a:solidFill>
                            <a:srgbClr val="0D0D0D"/>
                          </a:solidFill>
                          <a:effectLst/>
                          <a:latin typeface="Calibri"/>
                        </a:rPr>
                        <a:t>Unit</a:t>
                      </a:r>
                      <a:endParaRPr kumimoji="0" lang="en-GB" altLang="en-US" sz="2000" b="1" i="0" u="none" strike="noStrike" cap="none" normalizeH="0" baseline="0" dirty="0" err="1">
                        <a:ln>
                          <a:noFill/>
                        </a:ln>
                        <a:solidFill>
                          <a:srgbClr val="0D0D0D"/>
                        </a:solidFill>
                        <a:effectLst/>
                        <a:latin typeface="Calibri"/>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0" i="0" u="none" strike="noStrike" cap="none" normalizeH="0" baseline="0" dirty="0" err="1">
                          <a:ln>
                            <a:noFill/>
                          </a:ln>
                          <a:solidFill>
                            <a:srgbClr val="0D0D0D"/>
                          </a:solidFill>
                          <a:effectLst/>
                          <a:latin typeface="Calibri"/>
                        </a:rPr>
                        <a:t>Units</a:t>
                      </a:r>
                      <a:endParaRPr kumimoji="0" lang="en-GB" altLang="en-US" sz="2000" b="0" i="0" u="none" strike="noStrike" cap="none" normalizeH="0" baseline="0" dirty="0" err="1">
                        <a:ln>
                          <a:noFill/>
                        </a:ln>
                        <a:solidFill>
                          <a:srgbClr val="0D0D0D"/>
                        </a:solidFill>
                        <a:effectLst/>
                        <a:latin typeface="Calibri"/>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456">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0" u="none" strike="noStrike" cap="none" normalizeH="0" baseline="0" dirty="0">
                          <a:ln>
                            <a:noFill/>
                          </a:ln>
                          <a:solidFill>
                            <a:srgbClr val="0D0D0D"/>
                          </a:solidFill>
                          <a:effectLst/>
                          <a:latin typeface="Calibri"/>
                        </a:rPr>
                        <a:t>Fourchette basse normale</a:t>
                      </a: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lb-LU" altLang="en-US" sz="1800" b="0" i="0" u="none" strike="noStrike" cap="none" normalizeH="0" baseline="0" dirty="0" err="1">
                          <a:ln>
                            <a:noFill/>
                          </a:ln>
                          <a:solidFill>
                            <a:srgbClr val="0D0D0D"/>
                          </a:solidFill>
                          <a:effectLst/>
                          <a:latin typeface="Calibri"/>
                        </a:rPr>
                        <a:t>Lower</a:t>
                      </a:r>
                      <a:r>
                        <a:rPr kumimoji="0" lang="lb-LU" altLang="en-US" sz="1800" b="0" i="0" u="none" strike="noStrike" cap="none" normalizeH="0" baseline="0" dirty="0">
                          <a:ln>
                            <a:noFill/>
                          </a:ln>
                          <a:solidFill>
                            <a:srgbClr val="0D0D0D"/>
                          </a:solidFill>
                          <a:effectLst/>
                          <a:latin typeface="Calibri"/>
                        </a:rPr>
                        <a:t> </a:t>
                      </a:r>
                      <a:r>
                        <a:rPr kumimoji="0" lang="lb-LU" altLang="en-US" sz="1800" b="0" i="0" u="none" strike="noStrike" cap="none" normalizeH="0" baseline="0" dirty="0" err="1">
                          <a:ln>
                            <a:noFill/>
                          </a:ln>
                          <a:solidFill>
                            <a:srgbClr val="0D0D0D"/>
                          </a:solidFill>
                          <a:effectLst/>
                          <a:latin typeface="Calibri"/>
                        </a:rPr>
                        <a:t>Limit</a:t>
                      </a:r>
                      <a:r>
                        <a:rPr kumimoji="0" lang="lb-LU" altLang="en-US" sz="1800" b="0" i="0" u="none" strike="noStrike" cap="none" normalizeH="0" baseline="0" dirty="0">
                          <a:ln>
                            <a:noFill/>
                          </a:ln>
                          <a:solidFill>
                            <a:srgbClr val="0D0D0D"/>
                          </a:solidFill>
                          <a:effectLst/>
                          <a:latin typeface="Calibri"/>
                        </a:rPr>
                        <a:t> Normal</a:t>
                      </a:r>
                      <a:r>
                        <a:rPr lang="lb-LU" altLang="en-US" sz="1800" b="0" i="0" u="none" strike="noStrike" cap="none" normalizeH="0" baseline="0" dirty="0">
                          <a:ln>
                            <a:noFill/>
                          </a:ln>
                          <a:solidFill>
                            <a:srgbClr val="0D0D0D"/>
                          </a:solidFill>
                          <a:effectLst/>
                          <a:latin typeface="Calibri"/>
                        </a:rPr>
                        <a:t> </a:t>
                      </a:r>
                      <a:endParaRPr kumimoji="0" lang="en-GB" altLang="en-US" sz="2000" b="0" i="0" u="none" strike="noStrike" cap="none" normalizeH="0" baseline="0" dirty="0">
                        <a:ln>
                          <a:noFill/>
                        </a:ln>
                        <a:solidFill>
                          <a:srgbClr val="0D0D0D"/>
                        </a:solidFill>
                        <a:effectLst/>
                        <a:latin typeface="Calibri" pitchFamily="34" charset="0"/>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7456">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0" u="none" strike="noStrike" cap="none" normalizeH="0" baseline="0" dirty="0">
                          <a:ln>
                            <a:noFill/>
                          </a:ln>
                          <a:solidFill>
                            <a:srgbClr val="0D0D0D"/>
                          </a:solidFill>
                          <a:effectLst/>
                          <a:latin typeface="Calibri"/>
                        </a:rPr>
                        <a:t>Fourchette haute normale</a:t>
                      </a:r>
                      <a:endParaRPr kumimoji="0" lang="en-GB" altLang="en-US" sz="2000" b="1" i="0" u="none" strike="noStrike" cap="none" normalizeH="0" baseline="0" dirty="0" err="1">
                        <a:ln>
                          <a:noFill/>
                        </a:ln>
                        <a:solidFill>
                          <a:srgbClr val="0D0D0D"/>
                        </a:solidFill>
                        <a:effectLst/>
                        <a:latin typeface="Calibri"/>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0" i="0" u="none" strike="noStrike" cap="none" normalizeH="0" baseline="0" dirty="0">
                          <a:ln>
                            <a:noFill/>
                          </a:ln>
                          <a:solidFill>
                            <a:srgbClr val="0D0D0D"/>
                          </a:solidFill>
                          <a:effectLst/>
                          <a:latin typeface="Calibri" pitchFamily="34" charset="0"/>
                        </a:rPr>
                        <a:t>Upper Limit Normal </a:t>
                      </a:r>
                      <a:endParaRPr kumimoji="0" lang="en-GB" altLang="en-US" sz="2000" b="0" i="0" u="none" strike="noStrike" cap="none" normalizeH="0" baseline="0" dirty="0">
                        <a:ln>
                          <a:noFill/>
                        </a:ln>
                        <a:solidFill>
                          <a:srgbClr val="0D0D0D"/>
                        </a:solidFill>
                        <a:effectLst/>
                        <a:latin typeface="Calibri" pitchFamily="34" charset="0"/>
                        <a:ea typeface="DengXian"/>
                        <a:cs typeface="Arial" pitchFamily="34" charset="0"/>
                      </a:endParaRPr>
                    </a:p>
                  </a:txBody>
                  <a:tcPr marL="57487" marR="574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F90E43-3544-247F-683A-6555ED184608}"/>
              </a:ext>
            </a:extLst>
          </p:cNvPr>
          <p:cNvGraphicFramePr>
            <a:graphicFrameLocks noGrp="1"/>
          </p:cNvGraphicFramePr>
          <p:nvPr>
            <p:extLst>
              <p:ext uri="{D42A27DB-BD31-4B8C-83A1-F6EECF244321}">
                <p14:modId xmlns:p14="http://schemas.microsoft.com/office/powerpoint/2010/main" val="1433431843"/>
              </p:ext>
            </p:extLst>
          </p:nvPr>
        </p:nvGraphicFramePr>
        <p:xfrm>
          <a:off x="839416" y="1844824"/>
          <a:ext cx="10823376" cy="3729039"/>
        </p:xfrm>
        <a:graphic>
          <a:graphicData uri="http://schemas.openxmlformats.org/drawingml/2006/table">
            <a:tbl>
              <a:tblPr/>
              <a:tblGrid>
                <a:gridCol w="3528392">
                  <a:extLst>
                    <a:ext uri="{9D8B030D-6E8A-4147-A177-3AD203B41FA5}">
                      <a16:colId xmlns:a16="http://schemas.microsoft.com/office/drawing/2014/main" val="20000"/>
                    </a:ext>
                  </a:extLst>
                </a:gridCol>
                <a:gridCol w="7294984">
                  <a:extLst>
                    <a:ext uri="{9D8B030D-6E8A-4147-A177-3AD203B41FA5}">
                      <a16:colId xmlns:a16="http://schemas.microsoft.com/office/drawing/2014/main" val="20001"/>
                    </a:ext>
                  </a:extLst>
                </a:gridCol>
              </a:tblGrid>
              <a:tr h="59542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1" i="1" u="none" strike="noStrike" cap="none" normalizeH="0" baseline="0" dirty="0">
                          <a:ln>
                            <a:noFill/>
                          </a:ln>
                          <a:solidFill>
                            <a:srgbClr val="0D0D0D"/>
                          </a:solidFill>
                          <a:effectLst/>
                          <a:latin typeface="Calibri" pitchFamily="34" charset="0"/>
                        </a:rPr>
                        <a:t>Variable</a:t>
                      </a:r>
                      <a:endParaRPr kumimoji="0" lang="en-GB" altLang="en-US" sz="1800" b="1" i="1" u="none" strike="noStrike" cap="none" normalizeH="0" baseline="0" dirty="0">
                        <a:ln>
                          <a:noFill/>
                        </a:ln>
                        <a:solidFill>
                          <a:srgbClr val="0D0D0D"/>
                        </a:solidFill>
                        <a:effectLst/>
                        <a:latin typeface="Calibri" pitchFamily="34" charset="0"/>
                        <a:ea typeface="DengXian"/>
                        <a:cs typeface="Arial" pitchFamily="34" charset="0"/>
                      </a:endParaRPr>
                    </a:p>
                  </a:txBody>
                  <a:tcPr marL="57479" marR="574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1" i="1" u="none" strike="noStrike" cap="none" normalizeH="0" baseline="0">
                          <a:ln>
                            <a:noFill/>
                          </a:ln>
                          <a:solidFill>
                            <a:srgbClr val="0D0D0D"/>
                          </a:solidFill>
                          <a:effectLst/>
                          <a:latin typeface="Calibri" pitchFamily="34" charset="0"/>
                        </a:rPr>
                        <a:t> Information additionnelle</a:t>
                      </a:r>
                      <a:endParaRPr kumimoji="0" lang="en-GB" altLang="en-US" sz="1800" b="1" i="1" u="none" strike="noStrike" cap="none" normalizeH="0" baseline="0">
                        <a:ln>
                          <a:noFill/>
                        </a:ln>
                        <a:solidFill>
                          <a:srgbClr val="0D0D0D"/>
                        </a:solidFill>
                        <a:effectLst/>
                        <a:latin typeface="Calibri" pitchFamily="34" charset="0"/>
                        <a:ea typeface="DengXian"/>
                        <a:cs typeface="Arial" pitchFamily="34" charset="0"/>
                      </a:endParaRPr>
                    </a:p>
                  </a:txBody>
                  <a:tcPr marL="57479" marR="574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937">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1" i="0" u="none" strike="noStrike" cap="none" normalizeH="0" baseline="0" dirty="0">
                          <a:ln>
                            <a:noFill/>
                          </a:ln>
                          <a:solidFill>
                            <a:srgbClr val="0D0D0D"/>
                          </a:solidFill>
                          <a:effectLst/>
                          <a:latin typeface="Calibri" pitchFamily="34" charset="0"/>
                        </a:rPr>
                        <a:t>Quel est le nom du test de laboratoire ?</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0" i="0" u="none" strike="noStrike" cap="none" normalizeH="0" baseline="0" dirty="0">
                          <a:ln>
                            <a:noFill/>
                          </a:ln>
                          <a:solidFill>
                            <a:srgbClr val="0D0D0D"/>
                          </a:solidFill>
                          <a:effectLst/>
                          <a:latin typeface="Calibri" pitchFamily="34" charset="0"/>
                        </a:rPr>
                        <a:t>Indiquer le nom du test de laboratoire effectué pour l'examen du patient</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153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1" i="0" u="none" strike="noStrike" cap="none" normalizeH="0" baseline="0" dirty="0">
                          <a:ln>
                            <a:noFill/>
                          </a:ln>
                          <a:solidFill>
                            <a:srgbClr val="0D0D0D"/>
                          </a:solidFill>
                          <a:effectLst/>
                          <a:latin typeface="Calibri" pitchFamily="34" charset="0"/>
                        </a:rPr>
                        <a:t>Date où l’examen de laboratoire </a:t>
                      </a:r>
                      <a:r>
                        <a:rPr kumimoji="0" lang="lb-LU" altLang="en-US" sz="1800" b="1" i="0" u="none" strike="noStrike" cap="none" normalizeH="0" baseline="0" dirty="0">
                          <a:ln>
                            <a:noFill/>
                          </a:ln>
                          <a:solidFill>
                            <a:srgbClr val="0D0D0D"/>
                          </a:solidFill>
                          <a:effectLst/>
                          <a:latin typeface="Calibri" pitchFamily="34" charset="0"/>
                        </a:rPr>
                        <a:t>est fait</a:t>
                      </a:r>
                      <a:endParaRPr kumimoji="0" lang="en-GB" altLang="en-US" sz="1800" b="1" i="0" u="none" strike="noStrike" cap="none" normalizeH="0" baseline="0" dirty="0">
                        <a:ln>
                          <a:noFill/>
                        </a:ln>
                        <a:solidFill>
                          <a:srgbClr val="0D0D0D"/>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tabLst>
                          <a:tab pos="733425" algn="l"/>
                        </a:tabLst>
                        <a:defRPr sz="2800">
                          <a:solidFill>
                            <a:schemeClr val="tx1"/>
                          </a:solidFill>
                          <a:latin typeface="Calibri" pitchFamily="34" charset="0"/>
                        </a:defRPr>
                      </a:lvl1pPr>
                      <a:lvl2pPr marL="742950" indent="-285750" eaLnBrk="0" hangingPunct="0">
                        <a:spcBef>
                          <a:spcPct val="20000"/>
                        </a:spcBef>
                        <a:buFont typeface="Arial" pitchFamily="34" charset="0"/>
                        <a:tabLst>
                          <a:tab pos="733425" algn="l"/>
                        </a:tabLst>
                        <a:defRPr sz="2400">
                          <a:solidFill>
                            <a:schemeClr val="tx1"/>
                          </a:solidFill>
                          <a:latin typeface="Calibri" pitchFamily="34" charset="0"/>
                        </a:defRPr>
                      </a:lvl2pPr>
                      <a:lvl3pPr marL="1143000" indent="-228600" eaLnBrk="0" hangingPunct="0">
                        <a:spcBef>
                          <a:spcPct val="20000"/>
                        </a:spcBef>
                        <a:buFont typeface="Arial" pitchFamily="34" charset="0"/>
                        <a:tabLst>
                          <a:tab pos="733425" algn="l"/>
                        </a:tabLst>
                        <a:defRPr sz="2000">
                          <a:solidFill>
                            <a:schemeClr val="tx1"/>
                          </a:solidFill>
                          <a:latin typeface="Calibri" pitchFamily="34" charset="0"/>
                        </a:defRPr>
                      </a:lvl3pPr>
                      <a:lvl4pPr marL="1600200" indent="-228600" eaLnBrk="0" hangingPunct="0">
                        <a:spcBef>
                          <a:spcPct val="20000"/>
                        </a:spcBef>
                        <a:buFont typeface="Arial" pitchFamily="34" charset="0"/>
                        <a:tabLst>
                          <a:tab pos="733425" algn="l"/>
                        </a:tabLst>
                        <a:defRPr>
                          <a:solidFill>
                            <a:schemeClr val="tx1"/>
                          </a:solidFill>
                          <a:latin typeface="Calibri" pitchFamily="34" charset="0"/>
                        </a:defRPr>
                      </a:lvl4pPr>
                      <a:lvl5pPr marL="2057400" indent="-228600" eaLnBrk="0" hangingPunct="0">
                        <a:spcBef>
                          <a:spcPct val="20000"/>
                        </a:spcBef>
                        <a:buFont typeface="Arial" pitchFamily="34" charset="0"/>
                        <a:tabLst>
                          <a:tab pos="73342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tabLst>
                          <a:tab pos="733425" algn="l"/>
                        </a:tabLst>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733425" algn="l"/>
                        </a:tabLst>
                      </a:pPr>
                      <a:r>
                        <a:rPr kumimoji="0" lang="fr-FR" altLang="en-US" sz="1600" b="0" i="0" u="none" strike="noStrike" cap="none" normalizeH="0" baseline="0" dirty="0">
                          <a:ln>
                            <a:noFill/>
                          </a:ln>
                          <a:solidFill>
                            <a:srgbClr val="0D0D0D"/>
                          </a:solidFill>
                          <a:effectLst/>
                          <a:latin typeface="Calibri" pitchFamily="34" charset="0"/>
                        </a:rPr>
                        <a:t>Date du test au format (JJ-MN-AAAA). </a:t>
                      </a:r>
                    </a:p>
                    <a:p>
                      <a:pPr marL="0" marR="0" lvl="0" indent="0" algn="l" defTabSz="914400" rtl="0" eaLnBrk="1" fontAlgn="base" latinLnBrk="0" hangingPunct="1">
                        <a:lnSpc>
                          <a:spcPct val="115000"/>
                        </a:lnSpc>
                        <a:spcBef>
                          <a:spcPct val="0"/>
                        </a:spcBef>
                        <a:spcAft>
                          <a:spcPct val="0"/>
                        </a:spcAft>
                        <a:buClrTx/>
                        <a:buSzTx/>
                        <a:buFontTx/>
                        <a:buNone/>
                        <a:tabLst>
                          <a:tab pos="733425" algn="l"/>
                        </a:tabLst>
                      </a:pPr>
                      <a:r>
                        <a:rPr kumimoji="0" lang="fr-FR" altLang="en-US" sz="1600" b="0" i="0" u="none" strike="noStrike" cap="none" normalizeH="0" baseline="0" dirty="0">
                          <a:ln>
                            <a:noFill/>
                          </a:ln>
                          <a:solidFill>
                            <a:srgbClr val="0D0D0D"/>
                          </a:solidFill>
                          <a:effectLst/>
                          <a:latin typeface="Calibri" pitchFamily="34" charset="0"/>
                        </a:rPr>
                        <a:t>Elle peut être enregistrée dans trois champs différents (jour, mois, année) pour simplifier la gestion des dates partielles.</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937">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1" i="0" u="none" strike="noStrike" cap="none" normalizeH="0" baseline="0" dirty="0">
                          <a:ln>
                            <a:noFill/>
                          </a:ln>
                          <a:solidFill>
                            <a:srgbClr val="0D0D0D"/>
                          </a:solidFill>
                          <a:effectLst/>
                          <a:latin typeface="Calibri" pitchFamily="34" charset="0"/>
                        </a:rPr>
                        <a:t>Résultats</a:t>
                      </a:r>
                      <a:endParaRPr kumimoji="0" lang="en-GB" altLang="en-US" sz="1800" b="1" i="0" u="none" strike="noStrike" cap="none" normalizeH="0" baseline="0" dirty="0">
                        <a:ln>
                          <a:noFill/>
                        </a:ln>
                        <a:solidFill>
                          <a:srgbClr val="0D0D0D"/>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600" b="0" i="0" u="none" strike="noStrike" cap="none" normalizeH="0" baseline="0" dirty="0">
                          <a:ln>
                            <a:noFill/>
                          </a:ln>
                          <a:solidFill>
                            <a:srgbClr val="0D0D0D"/>
                          </a:solidFill>
                          <a:effectLst/>
                          <a:latin typeface="Calibri" pitchFamily="34" charset="0"/>
                        </a:rPr>
                        <a:t>Résultat de la mesure ou de la constatation, tel qu'il a été reçu ou collecté à l'origine.</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362">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1" i="0" u="none" strike="noStrike" cap="none" normalizeH="0" baseline="0">
                          <a:ln>
                            <a:noFill/>
                          </a:ln>
                          <a:solidFill>
                            <a:srgbClr val="0D0D0D"/>
                          </a:solidFill>
                          <a:effectLst/>
                          <a:latin typeface="Calibri" pitchFamily="34" charset="0"/>
                        </a:rPr>
                        <a:t>Unité</a:t>
                      </a:r>
                      <a:endParaRPr kumimoji="0" lang="en-GB" altLang="en-US" sz="1800" b="1" i="0" u="none" strike="noStrike" cap="none" normalizeH="0" baseline="0">
                        <a:ln>
                          <a:noFill/>
                        </a:ln>
                        <a:solidFill>
                          <a:srgbClr val="0D0D0D"/>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0" i="0" u="none" strike="noStrike" cap="none" normalizeH="0" baseline="0" dirty="0">
                          <a:ln>
                            <a:noFill/>
                          </a:ln>
                          <a:solidFill>
                            <a:srgbClr val="0D0D0D"/>
                          </a:solidFill>
                          <a:effectLst/>
                          <a:latin typeface="Calibri" pitchFamily="34" charset="0"/>
                        </a:rPr>
                        <a:t>Unités</a:t>
                      </a:r>
                      <a:endParaRPr kumimoji="0" lang="en-GB" altLang="en-US" sz="1800" b="0" i="0" u="none" strike="noStrike" cap="none" normalizeH="0" baseline="0" dirty="0">
                        <a:ln>
                          <a:noFill/>
                        </a:ln>
                        <a:solidFill>
                          <a:srgbClr val="0D0D0D"/>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42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1" i="0" u="none" strike="noStrike" cap="none" normalizeH="0" baseline="0" dirty="0">
                          <a:ln>
                            <a:noFill/>
                          </a:ln>
                          <a:solidFill>
                            <a:srgbClr val="0D0D0D"/>
                          </a:solidFill>
                          <a:effectLst/>
                          <a:latin typeface="Calibri"/>
                        </a:rPr>
                        <a:t>Fourchette basse normale</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0" i="0" u="none" strike="noStrike" cap="none" normalizeH="0" baseline="0" dirty="0">
                          <a:ln>
                            <a:noFill/>
                          </a:ln>
                          <a:solidFill>
                            <a:srgbClr val="0D0D0D"/>
                          </a:solidFill>
                          <a:effectLst/>
                          <a:latin typeface="Calibri" pitchFamily="34" charset="0"/>
                        </a:rPr>
                        <a:t>Limite inférieure Normale </a:t>
                      </a: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742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1" i="0" u="none" strike="noStrike" cap="none" normalizeH="0" baseline="0" dirty="0">
                          <a:ln>
                            <a:noFill/>
                          </a:ln>
                          <a:solidFill>
                            <a:srgbClr val="0D0D0D"/>
                          </a:solidFill>
                          <a:effectLst/>
                          <a:latin typeface="Calibri"/>
                        </a:rPr>
                        <a:t>Fourchette haute normale</a:t>
                      </a:r>
                      <a:endParaRPr kumimoji="0" lang="en-GB" altLang="en-US" sz="1800" b="1" i="0" u="none" strike="noStrike" cap="none" normalizeH="0" baseline="0" dirty="0" err="1">
                        <a:ln>
                          <a:noFill/>
                        </a:ln>
                        <a:solidFill>
                          <a:srgbClr val="0D0D0D"/>
                        </a:solidFill>
                        <a:effectLst/>
                        <a:latin typeface="Calibri"/>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600" b="0" i="0" u="none" strike="noStrike" cap="none" normalizeH="0" baseline="0" dirty="0">
                          <a:ln>
                            <a:noFill/>
                          </a:ln>
                          <a:solidFill>
                            <a:srgbClr val="0D0D0D"/>
                          </a:solidFill>
                          <a:effectLst/>
                          <a:latin typeface="Calibri" pitchFamily="34" charset="0"/>
                        </a:rPr>
                        <a:t>Limite supérieure Normale</a:t>
                      </a:r>
                      <a:endParaRPr kumimoji="0" lang="en-GB" altLang="en-US" sz="1800" b="0" i="0" u="none" strike="noStrike" cap="none" normalizeH="0" baseline="0" dirty="0">
                        <a:ln>
                          <a:noFill/>
                        </a:ln>
                        <a:solidFill>
                          <a:srgbClr val="0D0D0D"/>
                        </a:solidFill>
                        <a:effectLst/>
                        <a:latin typeface="Calibri" pitchFamily="34" charset="0"/>
                        <a:ea typeface="DengXian"/>
                        <a:cs typeface="Arial" pitchFamily="34" charset="0"/>
                      </a:endParaRPr>
                    </a:p>
                  </a:txBody>
                  <a:tcPr marL="57479" marR="574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Title 1">
            <a:extLst>
              <a:ext uri="{FF2B5EF4-FFF2-40B4-BE49-F238E27FC236}">
                <a16:creationId xmlns:a16="http://schemas.microsoft.com/office/drawing/2014/main" id="{5515A082-99A3-302C-B89A-29ABD304D8FC}"/>
              </a:ext>
            </a:extLst>
          </p:cNvPr>
          <p:cNvSpPr txBox="1">
            <a:spLocks/>
          </p:cNvSpPr>
          <p:nvPr/>
        </p:nvSpPr>
        <p:spPr>
          <a:xfrm>
            <a:off x="2089150" y="188640"/>
            <a:ext cx="8229600" cy="635000"/>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3200" b="1" kern="0" dirty="0"/>
              <a:t>RESULTATS DES TESTS LABORATOIRES</a:t>
            </a:r>
            <a:endParaRPr lang="en-US" altLang="en-US" sz="3200" kern="0" dirty="0"/>
          </a:p>
        </p:txBody>
      </p:sp>
    </p:spTree>
    <p:extLst>
      <p:ext uri="{BB962C8B-B14F-4D97-AF65-F5344CB8AC3E}">
        <p14:creationId xmlns:p14="http://schemas.microsoft.com/office/powerpoint/2010/main" val="242403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B925AF8-9E39-E559-6F82-CD2B44ECEF9B}"/>
              </a:ext>
            </a:extLst>
          </p:cNvPr>
          <p:cNvSpPr>
            <a:spLocks noGrp="1"/>
          </p:cNvSpPr>
          <p:nvPr>
            <p:ph type="title" idx="4294967295"/>
          </p:nvPr>
        </p:nvSpPr>
        <p:spPr>
          <a:xfrm>
            <a:off x="1847528" y="117877"/>
            <a:ext cx="8229600" cy="777875"/>
          </a:xfrm>
        </p:spPr>
        <p:txBody>
          <a:bodyPr/>
          <a:lstStyle/>
          <a:p>
            <a:r>
              <a:rPr lang="fr-FR" altLang="en-US" b="1" dirty="0"/>
              <a:t>Formulaire d'alerte EIG </a:t>
            </a:r>
            <a:r>
              <a:rPr lang="en-US" altLang="en-US" b="1" dirty="0"/>
              <a:t>(1)</a:t>
            </a:r>
          </a:p>
        </p:txBody>
      </p:sp>
      <p:sp>
        <p:nvSpPr>
          <p:cNvPr id="22531" name="Content Placeholder 2">
            <a:extLst>
              <a:ext uri="{FF2B5EF4-FFF2-40B4-BE49-F238E27FC236}">
                <a16:creationId xmlns:a16="http://schemas.microsoft.com/office/drawing/2014/main" id="{AB4F0691-22F2-DF98-457B-B4FBD728A602}"/>
              </a:ext>
            </a:extLst>
          </p:cNvPr>
          <p:cNvSpPr>
            <a:spLocks noGrp="1"/>
          </p:cNvSpPr>
          <p:nvPr>
            <p:ph idx="4294967295"/>
          </p:nvPr>
        </p:nvSpPr>
        <p:spPr>
          <a:xfrm>
            <a:off x="443372" y="896092"/>
            <a:ext cx="11305256" cy="5383560"/>
          </a:xfrm>
        </p:spPr>
        <p:txBody>
          <a:bodyPr/>
          <a:lstStyle/>
          <a:p>
            <a:r>
              <a:rPr lang="fr-FR" altLang="en-US" sz="2600" dirty="0"/>
              <a:t>Le formulaire d'alerte est destiné à informer le programme de la survenue d'un EIG suspecté ou confirmé dans les plus brefs délais. </a:t>
            </a:r>
          </a:p>
          <a:p>
            <a:r>
              <a:rPr lang="fr-FR" altLang="en-US" sz="2600" dirty="0"/>
              <a:t>L'objectif premier de la fiche d'alerte est de déclencher une action (attention clinique et investigations complémentaires).</a:t>
            </a:r>
          </a:p>
          <a:p>
            <a:r>
              <a:rPr lang="fr-FR" altLang="en-US" sz="2600" dirty="0"/>
              <a:t>Ce formulaire ne contient pas toutes les données relatives à l’IE/EIG nécessaires à la surveillance nationale ou mondiale. Dès réception du formulaire, la personne responsable de l'</a:t>
            </a:r>
            <a:r>
              <a:rPr lang="fr-FR" altLang="en-US" sz="2600" dirty="0" err="1"/>
              <a:t>aDSM</a:t>
            </a:r>
            <a:r>
              <a:rPr lang="fr-FR" altLang="en-US" sz="2600" dirty="0"/>
              <a:t> du PNT doit recueillir toutes les autres informations nécessaires.</a:t>
            </a:r>
          </a:p>
          <a:p>
            <a:r>
              <a:rPr lang="fr-FR" altLang="en-US" sz="2600" dirty="0"/>
              <a:t>La forme et le contenu du formulaire d'alerte dépendent des besoins du programme.  Un programme peut décider d'utiliser le même formulaire comme formulaire d'alerte.   </a:t>
            </a:r>
          </a:p>
          <a:p>
            <a:pPr lvl="1"/>
            <a:r>
              <a:rPr lang="fr-FR" altLang="en-US" sz="2400" dirty="0"/>
              <a:t>La diapositive suivante présente un exemple de formulaire de collecte de données incorporant les éléments de données standard du paquet de base de l'</a:t>
            </a:r>
            <a:r>
              <a:rPr lang="fr-FR" altLang="en-US" sz="2400" dirty="0" err="1"/>
              <a:t>aDSM</a:t>
            </a:r>
            <a:r>
              <a:rPr lang="fr-FR" altLang="en-US" sz="24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EA82171A-1EC7-AF77-30FE-DBAE30933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368300"/>
            <a:ext cx="4608512" cy="6115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5" name="Picture 5">
            <a:extLst>
              <a:ext uri="{FF2B5EF4-FFF2-40B4-BE49-F238E27FC236}">
                <a16:creationId xmlns:a16="http://schemas.microsoft.com/office/drawing/2014/main" id="{E150DE61-CA9F-2661-0BD9-8F5356F4A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847" y="2349500"/>
            <a:ext cx="4464050" cy="413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556" name="Title 1">
            <a:extLst>
              <a:ext uri="{FF2B5EF4-FFF2-40B4-BE49-F238E27FC236}">
                <a16:creationId xmlns:a16="http://schemas.microsoft.com/office/drawing/2014/main" id="{EA414159-E2D6-1F52-C7A2-D25B3A5D7346}"/>
              </a:ext>
            </a:extLst>
          </p:cNvPr>
          <p:cNvSpPr txBox="1">
            <a:spLocks/>
          </p:cNvSpPr>
          <p:nvPr/>
        </p:nvSpPr>
        <p:spPr bwMode="auto">
          <a:xfrm>
            <a:off x="5232400" y="188913"/>
            <a:ext cx="66960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dirty="0" err="1"/>
              <a:t>Formulaire</a:t>
            </a:r>
            <a:r>
              <a:rPr lang="en-US" altLang="en-US" sz="4400" b="1" dirty="0"/>
              <a:t> </a:t>
            </a:r>
            <a:r>
              <a:rPr lang="en-US" altLang="en-US" sz="4400" b="1" dirty="0" err="1"/>
              <a:t>d'alerte</a:t>
            </a:r>
            <a:r>
              <a:rPr lang="en-US" altLang="en-US" sz="4400" b="1" dirty="0"/>
              <a:t> EIG (2)</a:t>
            </a:r>
          </a:p>
          <a:p>
            <a:pPr algn="ctr">
              <a:spcBef>
                <a:spcPct val="0"/>
              </a:spcBef>
              <a:buFontTx/>
              <a:buNone/>
            </a:pPr>
            <a:r>
              <a:rPr lang="fr-FR" altLang="en-US" sz="2000" i="1" dirty="0">
                <a:solidFill>
                  <a:srgbClr val="FF0000"/>
                </a:solidFill>
              </a:rPr>
              <a:t>Contenu minimal d'un formulaire d'alerte EIG</a:t>
            </a:r>
            <a:br>
              <a:rPr lang="en-US" altLang="en-US" sz="1800" i="1" dirty="0">
                <a:solidFill>
                  <a:srgbClr val="FF0000"/>
                </a:solidFill>
              </a:rPr>
            </a:br>
            <a:endParaRPr lang="en-US" altLang="en-US" sz="1800" i="1" dirty="0">
              <a:solidFill>
                <a:srgbClr val="FF0000"/>
              </a:solidFill>
            </a:endParaRPr>
          </a:p>
          <a:p>
            <a:pPr algn="ctr">
              <a:spcBef>
                <a:spcPct val="0"/>
              </a:spcBef>
              <a:buFontTx/>
              <a:buNone/>
            </a:pPr>
            <a:r>
              <a:rPr lang="en-US" altLang="en-US" sz="1400" dirty="0"/>
              <a:t>from </a:t>
            </a:r>
            <a:r>
              <a:rPr lang="en-US" altLang="en-US" sz="1400" i="1" dirty="0"/>
              <a:t>Active tuberculosis drug-safety monitoring and management (</a:t>
            </a:r>
            <a:r>
              <a:rPr lang="en-US" altLang="en-US" sz="1400" i="1" dirty="0" err="1"/>
              <a:t>aDSM</a:t>
            </a:r>
            <a:r>
              <a:rPr lang="en-US" altLang="en-US" sz="1400" i="1" dirty="0"/>
              <a:t>). Framework for implementation. (WHO/HTM/TB/2015.28). Geneva, World Health Organization; 2015</a:t>
            </a:r>
            <a:endParaRPr lang="en-US" alt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225136"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2.1iv. </a:t>
            </a:r>
            <a:r>
              <a:rPr lang="fr-FR" altLang="en-US" sz="4000" b="1" kern="0" dirty="0">
                <a:latin typeface="Calibri" panose="020F0502020204030204" pitchFamily="34" charset="0"/>
                <a:cs typeface="Calibri" panose="020F0502020204030204" pitchFamily="34" charset="0"/>
              </a:rPr>
              <a:t>Créer des supports de collecte de données standard</a:t>
            </a:r>
            <a:endParaRPr lang="en-US" altLang="en-US" sz="4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7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B925AF8-9E39-E559-6F82-CD2B44ECEF9B}"/>
              </a:ext>
            </a:extLst>
          </p:cNvPr>
          <p:cNvSpPr>
            <a:spLocks noGrp="1"/>
          </p:cNvSpPr>
          <p:nvPr>
            <p:ph type="title" idx="4294967295"/>
          </p:nvPr>
        </p:nvSpPr>
        <p:spPr>
          <a:xfrm>
            <a:off x="695400" y="13890"/>
            <a:ext cx="10585176" cy="1398886"/>
          </a:xfrm>
        </p:spPr>
        <p:txBody>
          <a:bodyPr/>
          <a:lstStyle/>
          <a:p>
            <a:r>
              <a:rPr lang="fr-FR" altLang="en-US" sz="4000" b="1" dirty="0"/>
              <a:t>Incorporer les éléments de données standard de l'</a:t>
            </a:r>
            <a:r>
              <a:rPr lang="fr-FR" altLang="en-US" sz="4000" b="1" dirty="0" err="1"/>
              <a:t>aDSM</a:t>
            </a:r>
            <a:r>
              <a:rPr lang="fr-FR" altLang="en-US" sz="4000" b="1" dirty="0"/>
              <a:t> dans les formulaires S&amp;E de routine </a:t>
            </a:r>
            <a:r>
              <a:rPr lang="en-US" altLang="en-US" sz="4000" b="1" dirty="0"/>
              <a:t>(1)</a:t>
            </a:r>
          </a:p>
        </p:txBody>
      </p:sp>
      <p:sp>
        <p:nvSpPr>
          <p:cNvPr id="2" name="Content Placeholder 2">
            <a:extLst>
              <a:ext uri="{FF2B5EF4-FFF2-40B4-BE49-F238E27FC236}">
                <a16:creationId xmlns:a16="http://schemas.microsoft.com/office/drawing/2014/main" id="{B988B9B6-1836-00E2-EA91-A40E860D3546}"/>
              </a:ext>
            </a:extLst>
          </p:cNvPr>
          <p:cNvSpPr txBox="1">
            <a:spLocks/>
          </p:cNvSpPr>
          <p:nvPr/>
        </p:nvSpPr>
        <p:spPr>
          <a:xfrm>
            <a:off x="1160463" y="1628775"/>
            <a:ext cx="10192121" cy="4525963"/>
          </a:xfr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defRPr/>
            </a:pPr>
            <a:r>
              <a:rPr lang="fr-FR" sz="2800" kern="0" dirty="0"/>
              <a:t>Le NTP ou le mécanisme de coordination de l'</a:t>
            </a:r>
            <a:r>
              <a:rPr lang="fr-FR" sz="2800" kern="0" dirty="0" err="1"/>
              <a:t>aDSM</a:t>
            </a:r>
            <a:r>
              <a:rPr lang="en-US" sz="2800" kern="0" dirty="0"/>
              <a:t>  doit</a:t>
            </a:r>
          </a:p>
          <a:p>
            <a:pPr>
              <a:buFont typeface="Arial" charset="0"/>
              <a:buChar char="•"/>
              <a:defRPr/>
            </a:pPr>
            <a:r>
              <a:rPr lang="fr-FR" sz="2800" kern="0" dirty="0"/>
              <a:t>Garantir que les éléments de données standard du paquet de base soient incorporés dans les formulaires EIG existants</a:t>
            </a:r>
          </a:p>
          <a:p>
            <a:pPr lvl="1">
              <a:buFont typeface="Arial" charset="0"/>
              <a:buChar char="•"/>
              <a:defRPr/>
            </a:pPr>
            <a:r>
              <a:rPr lang="fr-FR" sz="2400" kern="0" dirty="0"/>
              <a:t>Ou créer de nouveaux formulaires EIG, le cas échéant</a:t>
            </a:r>
          </a:p>
          <a:p>
            <a:pPr>
              <a:buFont typeface="Arial" charset="0"/>
              <a:buChar char="•"/>
              <a:defRPr/>
            </a:pPr>
            <a:endParaRPr lang="fr-FR" sz="2800" kern="0" dirty="0"/>
          </a:p>
          <a:p>
            <a:pPr>
              <a:buFont typeface="Arial" charset="0"/>
              <a:buChar char="•"/>
              <a:defRPr/>
            </a:pPr>
            <a:r>
              <a:rPr lang="fr-FR" sz="2800" kern="0" dirty="0"/>
              <a:t>Sélectionner des éléments parmi les éléments de données standard de la base de données complète</a:t>
            </a:r>
          </a:p>
          <a:p>
            <a:pPr lvl="1">
              <a:buFont typeface="Arial" charset="0"/>
              <a:buChar char="•"/>
              <a:defRPr/>
            </a:pPr>
            <a:r>
              <a:rPr lang="fr-FR" sz="2400" kern="0" dirty="0"/>
              <a:t>Selon le niveau de surveillance intermédiaire ou avancé</a:t>
            </a:r>
          </a:p>
        </p:txBody>
      </p:sp>
    </p:spTree>
    <p:extLst>
      <p:ext uri="{BB962C8B-B14F-4D97-AF65-F5344CB8AC3E}">
        <p14:creationId xmlns:p14="http://schemas.microsoft.com/office/powerpoint/2010/main" val="46455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B925AF8-9E39-E559-6F82-CD2B44ECEF9B}"/>
              </a:ext>
            </a:extLst>
          </p:cNvPr>
          <p:cNvSpPr>
            <a:spLocks noGrp="1"/>
          </p:cNvSpPr>
          <p:nvPr>
            <p:ph type="title" idx="4294967295"/>
          </p:nvPr>
        </p:nvSpPr>
        <p:spPr>
          <a:xfrm>
            <a:off x="695400" y="13890"/>
            <a:ext cx="10585176" cy="1398886"/>
          </a:xfrm>
        </p:spPr>
        <p:txBody>
          <a:bodyPr/>
          <a:lstStyle/>
          <a:p>
            <a:r>
              <a:rPr lang="fr-FR" altLang="en-US" sz="4000" b="1" dirty="0"/>
              <a:t>Incorporer les éléments de données standard de l'</a:t>
            </a:r>
            <a:r>
              <a:rPr lang="fr-FR" altLang="en-US" sz="4000" b="1" dirty="0" err="1"/>
              <a:t>aDSM</a:t>
            </a:r>
            <a:r>
              <a:rPr lang="fr-FR" altLang="en-US" sz="4000" b="1" dirty="0"/>
              <a:t> dans les formulaires S&amp;E de routine </a:t>
            </a:r>
            <a:r>
              <a:rPr lang="en-US" altLang="en-US" sz="4000" b="1" dirty="0"/>
              <a:t>(2)</a:t>
            </a:r>
          </a:p>
        </p:txBody>
      </p:sp>
      <p:sp>
        <p:nvSpPr>
          <p:cNvPr id="3" name="Content Placeholder 2">
            <a:extLst>
              <a:ext uri="{FF2B5EF4-FFF2-40B4-BE49-F238E27FC236}">
                <a16:creationId xmlns:a16="http://schemas.microsoft.com/office/drawing/2014/main" id="{CB88CD05-EE92-40D3-8FA7-B8A5F7EE8D7D}"/>
              </a:ext>
            </a:extLst>
          </p:cNvPr>
          <p:cNvSpPr txBox="1">
            <a:spLocks/>
          </p:cNvSpPr>
          <p:nvPr/>
        </p:nvSpPr>
        <p:spPr>
          <a:xfrm>
            <a:off x="364654" y="1427058"/>
            <a:ext cx="11462692" cy="4525963"/>
          </a:xfr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defRPr/>
            </a:pPr>
            <a:r>
              <a:rPr lang="fr-FR" sz="2800" kern="0" dirty="0"/>
              <a:t>Intégrer les données sélectionnées dans les éléments à partir de données standard de la base de données complète (papier ou électronique) dans les outils de collecte de données existants.</a:t>
            </a:r>
          </a:p>
          <a:p>
            <a:pPr>
              <a:buFont typeface="Arial" charset="0"/>
              <a:buChar char="•"/>
              <a:defRPr/>
            </a:pPr>
            <a:r>
              <a:rPr lang="fr-FR" sz="2800" kern="0" dirty="0"/>
              <a:t>Indiquer dans un tableau de données source où se trouvent les éléments de données sélectionnés, par exemple</a:t>
            </a:r>
          </a:p>
          <a:p>
            <a:pPr lvl="1">
              <a:buFont typeface="Arial" charset="0"/>
              <a:buChar char="•"/>
              <a:defRPr/>
            </a:pPr>
            <a:r>
              <a:rPr lang="fr-FR" sz="2400" kern="0" dirty="0"/>
              <a:t>dossiers médicaux des patients</a:t>
            </a:r>
          </a:p>
          <a:p>
            <a:pPr lvl="1">
              <a:buFont typeface="Arial" charset="0"/>
              <a:buChar char="•"/>
              <a:defRPr/>
            </a:pPr>
            <a:r>
              <a:rPr lang="fr-FR" sz="2400" kern="0" dirty="0"/>
              <a:t>dossiers de laboratoire</a:t>
            </a:r>
          </a:p>
          <a:p>
            <a:pPr lvl="1">
              <a:buFont typeface="Arial" charset="0"/>
              <a:buChar char="•"/>
              <a:defRPr/>
            </a:pPr>
            <a:r>
              <a:rPr lang="fr-FR" sz="2400" kern="0" dirty="0"/>
              <a:t>dossiers pharmacies</a:t>
            </a:r>
          </a:p>
          <a:p>
            <a:pPr lvl="1">
              <a:buFont typeface="Arial" charset="0"/>
              <a:buChar char="•"/>
              <a:defRPr/>
            </a:pPr>
            <a:r>
              <a:rPr lang="fr-FR" sz="2400" kern="0" dirty="0"/>
              <a:t>formulaires standardisé de déclaration/ notification de l’OMS</a:t>
            </a:r>
          </a:p>
          <a:p>
            <a:pPr lvl="1">
              <a:buFont typeface="Arial" charset="0"/>
              <a:buChar char="•"/>
              <a:defRPr/>
            </a:pPr>
            <a:r>
              <a:rPr lang="fr-FR" sz="2400" kern="0" dirty="0"/>
              <a:t>bases de données électroniques existantes</a:t>
            </a:r>
          </a:p>
          <a:p>
            <a:pPr>
              <a:buFont typeface="Arial" charset="0"/>
              <a:buChar char="•"/>
              <a:defRPr/>
            </a:pPr>
            <a:r>
              <a:rPr lang="fr-FR" sz="2800" kern="0" dirty="0"/>
              <a:t>Préparer des formulaires pilotes de collecte de données</a:t>
            </a:r>
          </a:p>
        </p:txBody>
      </p:sp>
    </p:spTree>
    <p:extLst>
      <p:ext uri="{BB962C8B-B14F-4D97-AF65-F5344CB8AC3E}">
        <p14:creationId xmlns:p14="http://schemas.microsoft.com/office/powerpoint/2010/main" val="174811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51F79CC-DA16-7802-7E7E-B2D07BED2B29}"/>
              </a:ext>
            </a:extLst>
          </p:cNvPr>
          <p:cNvSpPr>
            <a:spLocks noGrp="1"/>
          </p:cNvSpPr>
          <p:nvPr>
            <p:ph type="title" idx="4294967295"/>
          </p:nvPr>
        </p:nvSpPr>
        <p:spPr>
          <a:xfrm>
            <a:off x="1199456" y="285278"/>
            <a:ext cx="9227368" cy="561975"/>
          </a:xfrm>
        </p:spPr>
        <p:txBody>
          <a:bodyPr/>
          <a:lstStyle/>
          <a:p>
            <a:r>
              <a:rPr lang="fr-FR" altLang="en-US" b="1" dirty="0"/>
              <a:t>Pré-test et finalisation des formulaires</a:t>
            </a:r>
            <a:endParaRPr lang="en-US" altLang="en-US" b="1" dirty="0"/>
          </a:p>
        </p:txBody>
      </p:sp>
      <p:sp>
        <p:nvSpPr>
          <p:cNvPr id="26627" name="Content Placeholder 2">
            <a:extLst>
              <a:ext uri="{FF2B5EF4-FFF2-40B4-BE49-F238E27FC236}">
                <a16:creationId xmlns:a16="http://schemas.microsoft.com/office/drawing/2014/main" id="{A12B3D08-1C80-118B-980C-0A69C29ACEB8}"/>
              </a:ext>
            </a:extLst>
          </p:cNvPr>
          <p:cNvSpPr>
            <a:spLocks noGrp="1"/>
          </p:cNvSpPr>
          <p:nvPr>
            <p:ph idx="4294967295"/>
          </p:nvPr>
        </p:nvSpPr>
        <p:spPr>
          <a:xfrm>
            <a:off x="803275" y="1484784"/>
            <a:ext cx="10585450" cy="4525963"/>
          </a:xfrm>
        </p:spPr>
        <p:txBody>
          <a:bodyPr/>
          <a:lstStyle/>
          <a:p>
            <a:r>
              <a:rPr lang="fr-FR" altLang="en-US" sz="2800" dirty="0"/>
              <a:t>Choisir 3 à 5 cas EIG pour pré-tester les formulaires</a:t>
            </a:r>
          </a:p>
          <a:p>
            <a:endParaRPr lang="fr-FR" altLang="en-US" sz="2800" dirty="0"/>
          </a:p>
          <a:p>
            <a:r>
              <a:rPr lang="fr-FR" altLang="en-US" sz="2800" dirty="0"/>
              <a:t>Apporter des révisions et des améliorations aux formulaires si nécessaire</a:t>
            </a:r>
          </a:p>
          <a:p>
            <a:endParaRPr lang="fr-FR" altLang="en-US" sz="2800" dirty="0"/>
          </a:p>
          <a:p>
            <a:r>
              <a:rPr lang="fr-FR" altLang="en-US" sz="2800" dirty="0"/>
              <a:t>Finaliser les formulaires avant de former le personnel à la collecte de données</a:t>
            </a:r>
          </a:p>
          <a:p>
            <a:pPr lvl="1"/>
            <a:r>
              <a:rPr lang="fr-FR" altLang="en-US" sz="2400" dirty="0"/>
              <a:t>Notez que les personnes chargées de la collecte des données peuvent faire des suggestions pour améliorer les formulaires.</a:t>
            </a:r>
          </a:p>
          <a:p>
            <a:pPr lvl="1"/>
            <a:r>
              <a:rPr lang="fr-FR" altLang="en-US" sz="2400" dirty="0"/>
              <a:t>Les formulaires peuvent être finalisés après la première formation</a:t>
            </a:r>
          </a:p>
          <a:p>
            <a:endParaRPr lang="en-US"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747FE9A-4A2D-A8AE-7CB9-F4AD945040B1}"/>
              </a:ext>
            </a:extLst>
          </p:cNvPr>
          <p:cNvSpPr>
            <a:spLocks noGrp="1"/>
          </p:cNvSpPr>
          <p:nvPr>
            <p:ph type="title" idx="4294967295"/>
          </p:nvPr>
        </p:nvSpPr>
        <p:spPr>
          <a:xfrm>
            <a:off x="1981200" y="236537"/>
            <a:ext cx="8229600" cy="692150"/>
          </a:xfrm>
        </p:spPr>
        <p:txBody>
          <a:bodyPr/>
          <a:lstStyle/>
          <a:p>
            <a:r>
              <a:rPr lang="en-GB" altLang="fr-FR" b="1" dirty="0">
                <a:solidFill>
                  <a:srgbClr val="000000"/>
                </a:solidFill>
              </a:rPr>
              <a:t>Conclusions</a:t>
            </a:r>
            <a:endParaRPr lang="en-US" altLang="en-US" sz="4800" dirty="0"/>
          </a:p>
        </p:txBody>
      </p:sp>
      <p:sp>
        <p:nvSpPr>
          <p:cNvPr id="27651" name="Content Placeholder 2">
            <a:extLst>
              <a:ext uri="{FF2B5EF4-FFF2-40B4-BE49-F238E27FC236}">
                <a16:creationId xmlns:a16="http://schemas.microsoft.com/office/drawing/2014/main" id="{D000772B-4B65-1516-A7D0-DB4873E1D0AA}"/>
              </a:ext>
            </a:extLst>
          </p:cNvPr>
          <p:cNvSpPr>
            <a:spLocks noGrp="1"/>
          </p:cNvSpPr>
          <p:nvPr>
            <p:ph idx="4294967295"/>
          </p:nvPr>
        </p:nvSpPr>
        <p:spPr>
          <a:xfrm>
            <a:off x="551384" y="1052736"/>
            <a:ext cx="11089232" cy="5352703"/>
          </a:xfrm>
        </p:spPr>
        <p:txBody>
          <a:bodyPr/>
          <a:lstStyle/>
          <a:p>
            <a:r>
              <a:rPr lang="fr-FR" altLang="en-US" sz="2400" dirty="0"/>
              <a:t>Les éléments de données requis pour l'</a:t>
            </a:r>
            <a:r>
              <a:rPr lang="fr-FR" altLang="en-US" sz="2400" dirty="0" err="1"/>
              <a:t>aDSM</a:t>
            </a:r>
            <a:r>
              <a:rPr lang="fr-FR" altLang="en-US" sz="2400" dirty="0"/>
              <a:t> au niveau national et mondial devraient permettre d'enregistrer les détails essentiels nécessaires pour </a:t>
            </a:r>
          </a:p>
          <a:p>
            <a:pPr lvl="1"/>
            <a:r>
              <a:rPr lang="fr-FR" altLang="en-US" sz="2000" i="1" dirty="0"/>
              <a:t>l'évaluation de la causalité, </a:t>
            </a:r>
          </a:p>
          <a:p>
            <a:pPr lvl="1"/>
            <a:r>
              <a:rPr lang="fr-FR" altLang="en-US" sz="2000" i="1" dirty="0"/>
              <a:t>la détection des signaux et </a:t>
            </a:r>
          </a:p>
          <a:p>
            <a:pPr lvl="1"/>
            <a:r>
              <a:rPr lang="fr-FR" altLang="en-US" sz="2000" i="1" dirty="0"/>
              <a:t>la génération d'indicateurs.</a:t>
            </a:r>
          </a:p>
          <a:p>
            <a:r>
              <a:rPr lang="fr-FR" altLang="en-US" sz="2400" dirty="0"/>
              <a:t>La standardisation des variables collectées est importante pour permettre des comparaisons dans le temps et entre les pays.</a:t>
            </a:r>
          </a:p>
          <a:p>
            <a:r>
              <a:rPr lang="fr-FR" altLang="en-US" sz="2400" dirty="0"/>
              <a:t>La liste des éléments de données devrait servir de base à la création ou à la modification des systèmes d'enregistrement et de notification de la tuberculose (papier ou électronique). </a:t>
            </a:r>
          </a:p>
          <a:p>
            <a:r>
              <a:rPr lang="fr-FR" altLang="en-US" sz="2400" dirty="0"/>
              <a:t>Les formulaires d'alerte sont utiles pour informer rapidement le programme des EIG suspectés ou confirmés afin de prendre les mesures nécessaires.</a:t>
            </a:r>
          </a:p>
          <a:p>
            <a:endParaRPr lang="en-US" altLang="en-US" sz="2400" dirty="0"/>
          </a:p>
          <a:p>
            <a:endParaRPr lang="en-US" altLang="en-US" sz="2400" dirty="0"/>
          </a:p>
          <a:p>
            <a:endParaRPr lang="en-US" altLang="en-US" sz="2400" dirty="0"/>
          </a:p>
          <a:p>
            <a:endParaRPr lang="en-US" altLang="en-US" sz="2400" dirty="0"/>
          </a:p>
          <a:p>
            <a:pPr eaLnBrk="1" hangingPunct="1">
              <a:lnSpc>
                <a:spcPct val="90000"/>
              </a:lnSpc>
            </a:pPr>
            <a:endParaRPr lang="en-US" altLang="en-US" sz="2400" dirty="0"/>
          </a:p>
          <a:p>
            <a:pPr eaLnBrk="1" hangingPunct="1">
              <a:lnSpc>
                <a:spcPct val="90000"/>
              </a:lnSpc>
            </a:pPr>
            <a:endParaRPr lang="en-GB" altLang="en-US" sz="2400" dirty="0"/>
          </a:p>
          <a:p>
            <a:endParaRPr lang="en-US"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err="1">
                <a:solidFill>
                  <a:schemeClr val="tx1"/>
                </a:solidFill>
                <a:latin typeface="Calibri" panose="020F0502020204030204" pitchFamily="34" charset="0"/>
                <a:cs typeface="Calibri" panose="020F0502020204030204" pitchFamily="34" charset="0"/>
              </a:rPr>
              <a:t>Remerciements</a:t>
            </a:r>
            <a:endParaRPr lang="en-US" altLang="en-US" sz="4000" b="1" kern="0" dirty="0">
              <a:solidFill>
                <a:schemeClr val="tx1"/>
              </a:solidFill>
              <a:latin typeface="Calibri" panose="020F0502020204030204" pitchFamily="34" charset="0"/>
              <a:cs typeface="Calibri" panose="020F0502020204030204" pitchFamily="34" charset="0"/>
            </a:endParaRP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développement du matériel de formation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financé par TDR dans le cadre du Partenariat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ADP ( Access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Delivery Partnership= accès et la prestation de services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un financement du gouvernement japonais.</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 matériel de formation a été élaboré en 2016 par le groupe de travail de l'OMS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les partenaires techniques KNCV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Tuberculosis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Foundation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Management Sciences for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Health</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(SIAPS), MSF, WHO GTB, et TDR. </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matériel a été mis à jour en 2022-23 par Mahamadou Bassirou Souleymane (consultant TDR) avec Marie-Eve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Raguenaud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(TDR),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Branwen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Hennig (TDR), et Corinne Merle (TDR), et revu par Linh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Nguyen (OMS/GTB),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Medea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Gegia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 et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Fuad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Mirzayev</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Nous remercions tous les membres du groupe de travail WARN/CARN-TB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ont contribué à l'élaboration des directives génériques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ainsi que le secrétariat, en particulier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119467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DFFB3BF-C3F2-6A19-CDB2-39BD10263FF4}"/>
              </a:ext>
            </a:extLst>
          </p:cNvPr>
          <p:cNvSpPr txBox="1">
            <a:spLocks noChangeArrowheads="1"/>
          </p:cNvSpPr>
          <p:nvPr/>
        </p:nvSpPr>
        <p:spPr bwMode="auto">
          <a:xfrm>
            <a:off x="119336" y="44450"/>
            <a:ext cx="118093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a:solidFill>
                  <a:srgbClr val="161645"/>
                </a:solidFill>
                <a:latin typeface="Calibri" panose="020F0502020204030204" pitchFamily="34" charset="0"/>
                <a:cs typeface="Calibri" panose="020F0502020204030204" pitchFamily="34" charset="0"/>
              </a:rPr>
              <a:t>Principales étapes de la mise en œuvre de l'</a:t>
            </a:r>
            <a:r>
              <a:rPr lang="fr-FR" altLang="en-US" sz="4400" b="1" dirty="0" err="1">
                <a:solidFill>
                  <a:srgbClr val="161645"/>
                </a:solidFill>
                <a:latin typeface="Calibri" panose="020F0502020204030204" pitchFamily="34" charset="0"/>
                <a:cs typeface="Calibri" panose="020F0502020204030204" pitchFamily="34" charset="0"/>
              </a:rPr>
              <a:t>aDSM</a:t>
            </a:r>
            <a:endParaRPr lang="fr-FR" altLang="en-US" sz="4400" b="1" dirty="0">
              <a:solidFill>
                <a:srgbClr val="161645"/>
              </a:solidFill>
              <a:latin typeface="Calibri" panose="020F0502020204030204" pitchFamily="34" charset="0"/>
              <a:cs typeface="Calibri" panose="020F0502020204030204" pitchFamily="34" charset="0"/>
            </a:endParaRPr>
          </a:p>
        </p:txBody>
      </p:sp>
      <p:sp>
        <p:nvSpPr>
          <p:cNvPr id="6147" name="Rectangle 32">
            <a:extLst>
              <a:ext uri="{FF2B5EF4-FFF2-40B4-BE49-F238E27FC236}">
                <a16:creationId xmlns:a16="http://schemas.microsoft.com/office/drawing/2014/main" id="{FEBF1143-7AA9-49C5-5992-C5BA16A1F7D5}"/>
              </a:ext>
            </a:extLst>
          </p:cNvPr>
          <p:cNvSpPr>
            <a:spLocks noChangeArrowheads="1"/>
          </p:cNvSpPr>
          <p:nvPr/>
        </p:nvSpPr>
        <p:spPr bwMode="auto">
          <a:xfrm>
            <a:off x="1524000" y="25400"/>
            <a:ext cx="1841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2696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6148" name="Groupe 8">
            <a:extLst>
              <a:ext uri="{FF2B5EF4-FFF2-40B4-BE49-F238E27FC236}">
                <a16:creationId xmlns:a16="http://schemas.microsoft.com/office/drawing/2014/main" id="{51FC910B-C076-E20B-AD41-48E2EB677C0B}"/>
              </a:ext>
            </a:extLst>
          </p:cNvPr>
          <p:cNvGrpSpPr>
            <a:grpSpLocks/>
          </p:cNvGrpSpPr>
          <p:nvPr/>
        </p:nvGrpSpPr>
        <p:grpSpPr bwMode="auto">
          <a:xfrm>
            <a:off x="767408" y="855663"/>
            <a:ext cx="9756575" cy="5472261"/>
            <a:chOff x="0" y="0"/>
            <a:chExt cx="5074920" cy="3375660"/>
          </a:xfrm>
        </p:grpSpPr>
        <p:sp>
          <p:nvSpPr>
            <p:cNvPr id="6149" name="Zone de texte 2">
              <a:extLst>
                <a:ext uri="{FF2B5EF4-FFF2-40B4-BE49-F238E27FC236}">
                  <a16:creationId xmlns:a16="http://schemas.microsoft.com/office/drawing/2014/main" id="{90AC2B95-AEE3-AEB7-CA31-DEE1200723C0}"/>
                </a:ext>
              </a:extLst>
            </p:cNvPr>
            <p:cNvSpPr txBox="1">
              <a:spLocks noChangeArrowheads="1"/>
            </p:cNvSpPr>
            <p:nvPr/>
          </p:nvSpPr>
          <p:spPr bwMode="auto">
            <a:xfrm>
              <a:off x="0" y="0"/>
              <a:ext cx="5074920" cy="342900"/>
            </a:xfrm>
            <a:prstGeom prst="rect">
              <a:avLst/>
            </a:prstGeom>
            <a:no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spcAft>
                  <a:spcPts val="1000"/>
                </a:spcAft>
              </a:pPr>
              <a:r>
                <a:rPr lang="fr-FR" altLang="en-US" sz="2000" dirty="0">
                  <a:latin typeface="Calibri" panose="020F0502020204030204" pitchFamily="34" charset="0"/>
                  <a:ea typeface="SimSun" panose="02010600030101010101" pitchFamily="2" charset="-122"/>
                  <a:cs typeface="Times New Roman" panose="02020603050405020304" pitchFamily="18" charset="0"/>
                </a:rPr>
                <a:t>Créer un mécanisme national de coordination pour l’</a:t>
              </a:r>
              <a:r>
                <a:rPr lang="en-US" altLang="en-US" sz="2000" dirty="0" err="1">
                  <a:latin typeface="Calibri" panose="020F0502020204030204" pitchFamily="34" charset="0"/>
                  <a:ea typeface="SimSun" panose="02010600030101010101" pitchFamily="2" charset="-122"/>
                  <a:cs typeface="Times New Roman" panose="02020603050405020304" pitchFamily="18" charset="0"/>
                </a:rPr>
                <a:t>aDSM</a:t>
              </a:r>
              <a:endParaRPr lang="en-GB" altLang="en-US" sz="1600" dirty="0">
                <a:latin typeface="Calibri" panose="020F0502020204030204" pitchFamily="34" charset="0"/>
                <a:ea typeface="SimSun" panose="02010600030101010101" pitchFamily="2" charset="-122"/>
                <a:cs typeface="Times New Roman" panose="02020603050405020304" pitchFamily="18" charset="0"/>
              </a:endParaRPr>
            </a:p>
          </p:txBody>
        </p:sp>
        <p:sp>
          <p:nvSpPr>
            <p:cNvPr id="17414" name="Zone de texte 2">
              <a:extLst>
                <a:ext uri="{FF2B5EF4-FFF2-40B4-BE49-F238E27FC236}">
                  <a16:creationId xmlns:a16="http://schemas.microsoft.com/office/drawing/2014/main" id="{DA0779EF-4D54-0D30-B122-38B5473F0A13}"/>
                </a:ext>
              </a:extLst>
            </p:cNvPr>
            <p:cNvSpPr txBox="1">
              <a:spLocks noChangeArrowheads="1"/>
            </p:cNvSpPr>
            <p:nvPr/>
          </p:nvSpPr>
          <p:spPr bwMode="auto">
            <a:xfrm>
              <a:off x="0" y="419436"/>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dirty="0" err="1">
                  <a:latin typeface="Calibri" pitchFamily="34" charset="0"/>
                  <a:ea typeface="SimSun" pitchFamily="2" charset="-122"/>
                  <a:cs typeface="Times New Roman" pitchFamily="18" charset="0"/>
                </a:rPr>
                <a:t>Élaborer</a:t>
              </a:r>
              <a:r>
                <a:rPr lang="en-GB" altLang="en-US" sz="2000" dirty="0">
                  <a:latin typeface="Calibri" pitchFamily="34" charset="0"/>
                  <a:ea typeface="SimSun" pitchFamily="2" charset="-122"/>
                  <a:cs typeface="Times New Roman" pitchFamily="18" charset="0"/>
                </a:rPr>
                <a:t> un plan </a:t>
              </a:r>
              <a:r>
                <a:rPr lang="en-GB" altLang="en-US" sz="2000" dirty="0" err="1">
                  <a:latin typeface="Calibri" pitchFamily="34" charset="0"/>
                  <a:ea typeface="SimSun" pitchFamily="2" charset="-122"/>
                  <a:cs typeface="Times New Roman" pitchFamily="18" charset="0"/>
                </a:rPr>
                <a:t>d'aDSM</a:t>
              </a:r>
              <a:endParaRPr lang="en-GB" altLang="en-US" sz="2000" dirty="0">
                <a:latin typeface="Calibri" pitchFamily="34" charset="0"/>
                <a:ea typeface="SimSun" pitchFamily="2" charset="-122"/>
                <a:cs typeface="Times New Roman" pitchFamily="18" charset="0"/>
              </a:endParaRPr>
            </a:p>
          </p:txBody>
        </p:sp>
        <p:sp>
          <p:nvSpPr>
            <p:cNvPr id="17415" name="Zone de texte 2">
              <a:extLst>
                <a:ext uri="{FF2B5EF4-FFF2-40B4-BE49-F238E27FC236}">
                  <a16:creationId xmlns:a16="http://schemas.microsoft.com/office/drawing/2014/main" id="{DDA4ED22-B86C-159D-5F24-C6315738A3F8}"/>
                </a:ext>
              </a:extLst>
            </p:cNvPr>
            <p:cNvSpPr txBox="1">
              <a:spLocks noChangeArrowheads="1"/>
            </p:cNvSpPr>
            <p:nvPr/>
          </p:nvSpPr>
          <p:spPr bwMode="auto">
            <a:xfrm>
              <a:off x="0" y="861171"/>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latin typeface="Calibri" pitchFamily="34" charset="0"/>
                  <a:ea typeface="SimSun" pitchFamily="2" charset="-122"/>
                  <a:cs typeface="Times New Roman" pitchFamily="18" charset="0"/>
                </a:rPr>
                <a:t>Définir les rôles et les responsabilités en matière de gestion et de supervision</a:t>
              </a:r>
            </a:p>
          </p:txBody>
        </p:sp>
        <p:sp>
          <p:nvSpPr>
            <p:cNvPr id="17416" name="Zone de texte 2">
              <a:extLst>
                <a:ext uri="{FF2B5EF4-FFF2-40B4-BE49-F238E27FC236}">
                  <a16:creationId xmlns:a16="http://schemas.microsoft.com/office/drawing/2014/main" id="{FDC57428-928A-2DE4-CD4E-34EAD9EA841D}"/>
                </a:ext>
              </a:extLst>
            </p:cNvPr>
            <p:cNvSpPr txBox="1">
              <a:spLocks noChangeArrowheads="1"/>
            </p:cNvSpPr>
            <p:nvPr/>
          </p:nvSpPr>
          <p:spPr bwMode="auto">
            <a:xfrm>
              <a:off x="0" y="1302905"/>
              <a:ext cx="5074920" cy="342981"/>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b="1" dirty="0">
                  <a:solidFill>
                    <a:srgbClr val="FF0000"/>
                  </a:solidFill>
                  <a:latin typeface="Calibri" pitchFamily="34" charset="0"/>
                  <a:ea typeface="SimSun" pitchFamily="2" charset="-122"/>
                  <a:cs typeface="Times New Roman" pitchFamily="18" charset="0"/>
                </a:rPr>
                <a:t>Créer des outils standard de collecte de données</a:t>
              </a:r>
            </a:p>
          </p:txBody>
        </p:sp>
        <p:sp>
          <p:nvSpPr>
            <p:cNvPr id="17417" name="Zone de texte 2">
              <a:extLst>
                <a:ext uri="{FF2B5EF4-FFF2-40B4-BE49-F238E27FC236}">
                  <a16:creationId xmlns:a16="http://schemas.microsoft.com/office/drawing/2014/main" id="{B72DEEAE-B3F9-19D0-9A11-1355E7DCD97B}"/>
                </a:ext>
              </a:extLst>
            </p:cNvPr>
            <p:cNvSpPr txBox="1">
              <a:spLocks noChangeArrowheads="1"/>
            </p:cNvSpPr>
            <p:nvPr/>
          </p:nvSpPr>
          <p:spPr bwMode="auto">
            <a:xfrm>
              <a:off x="0" y="1729774"/>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Former le personnel à la collecte de données</a:t>
              </a:r>
            </a:p>
          </p:txBody>
        </p:sp>
        <p:sp>
          <p:nvSpPr>
            <p:cNvPr id="17418" name="Zone de texte 2">
              <a:extLst>
                <a:ext uri="{FF2B5EF4-FFF2-40B4-BE49-F238E27FC236}">
                  <a16:creationId xmlns:a16="http://schemas.microsoft.com/office/drawing/2014/main" id="{5A74F217-90A7-0AE3-8C62-3C81B9997487}"/>
                </a:ext>
              </a:extLst>
            </p:cNvPr>
            <p:cNvSpPr txBox="1">
              <a:spLocks noChangeArrowheads="1"/>
            </p:cNvSpPr>
            <p:nvPr/>
          </p:nvSpPr>
          <p:spPr bwMode="auto">
            <a:xfrm>
              <a:off x="0" y="2171508"/>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Définir la fréquence et le circuit  pour la collecte et la communication des données</a:t>
              </a:r>
            </a:p>
          </p:txBody>
        </p:sp>
        <p:sp>
          <p:nvSpPr>
            <p:cNvPr id="17419" name="Zone de texte 6">
              <a:extLst>
                <a:ext uri="{FF2B5EF4-FFF2-40B4-BE49-F238E27FC236}">
                  <a16:creationId xmlns:a16="http://schemas.microsoft.com/office/drawing/2014/main" id="{61751F2E-4F94-9572-76E7-107CF414A59F}"/>
                </a:ext>
              </a:extLst>
            </p:cNvPr>
            <p:cNvSpPr txBox="1">
              <a:spLocks noChangeArrowheads="1"/>
            </p:cNvSpPr>
            <p:nvPr/>
          </p:nvSpPr>
          <p:spPr bwMode="auto">
            <a:xfrm>
              <a:off x="0" y="2590944"/>
              <a:ext cx="5074920" cy="34298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Consolider les données </a:t>
              </a:r>
              <a:r>
                <a:rPr lang="fr-FR" altLang="en-US" sz="2000" dirty="0" err="1">
                  <a:solidFill>
                    <a:schemeClr val="tx1">
                      <a:lumMod val="95000"/>
                      <a:lumOff val="5000"/>
                    </a:schemeClr>
                  </a:solidFill>
                  <a:latin typeface="Calibri" pitchFamily="34" charset="0"/>
                  <a:ea typeface="SimSun" pitchFamily="2" charset="-122"/>
                  <a:cs typeface="Times New Roman" pitchFamily="18" charset="0"/>
                </a:rPr>
                <a:t>aDSM</a:t>
              </a:r>
              <a:r>
                <a:rPr lang="fr-FR" altLang="en-US" sz="2000" dirty="0">
                  <a:solidFill>
                    <a:schemeClr val="tx1">
                      <a:lumMod val="95000"/>
                      <a:lumOff val="5000"/>
                    </a:schemeClr>
                  </a:solidFill>
                  <a:latin typeface="Calibri" pitchFamily="34" charset="0"/>
                  <a:ea typeface="SimSun" pitchFamily="2" charset="-122"/>
                  <a:cs typeface="Times New Roman" pitchFamily="18" charset="0"/>
                </a:rPr>
                <a:t> par voie électronique</a:t>
              </a:r>
            </a:p>
          </p:txBody>
        </p:sp>
        <p:sp>
          <p:nvSpPr>
            <p:cNvPr id="17420" name="Zone de texte 2">
              <a:extLst>
                <a:ext uri="{FF2B5EF4-FFF2-40B4-BE49-F238E27FC236}">
                  <a16:creationId xmlns:a16="http://schemas.microsoft.com/office/drawing/2014/main" id="{EF1C1EB6-A14D-175C-7DA3-06CD4D861DA4}"/>
                </a:ext>
              </a:extLst>
            </p:cNvPr>
            <p:cNvSpPr txBox="1">
              <a:spLocks noChangeArrowheads="1"/>
            </p:cNvSpPr>
            <p:nvPr/>
          </p:nvSpPr>
          <p:spPr bwMode="auto">
            <a:xfrm>
              <a:off x="0" y="3032678"/>
              <a:ext cx="5074920" cy="34298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Développer les capacités de détection des signaux et d'évaluation de la causalité</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94B5E7D-1A91-A6A2-2A49-D9F3EFB9E98B}"/>
              </a:ext>
            </a:extLst>
          </p:cNvPr>
          <p:cNvSpPr txBox="1">
            <a:spLocks/>
          </p:cNvSpPr>
          <p:nvPr/>
        </p:nvSpPr>
        <p:spPr>
          <a:xfrm>
            <a:off x="1199456" y="1916832"/>
            <a:ext cx="10023475" cy="4454525"/>
          </a:xfr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 typeface="Calibri" panose="020F0502020204030204" pitchFamily="34" charset="0"/>
              <a:buAutoNum type="arabicPeriod"/>
            </a:pPr>
            <a:r>
              <a:rPr lang="fr-FR" altLang="en-US" sz="2800" kern="0" dirty="0"/>
              <a:t>Identifier les éléments de données standard de l'ensemble des données de base d'</a:t>
            </a:r>
            <a:r>
              <a:rPr lang="fr-FR" altLang="en-US" sz="2800" kern="0" dirty="0" err="1"/>
              <a:t>aDSM</a:t>
            </a:r>
            <a:endParaRPr lang="fr-FR" altLang="en-US" sz="2800" kern="0" dirty="0"/>
          </a:p>
          <a:p>
            <a:pPr marL="514350" indent="-514350">
              <a:buFont typeface="Calibri" panose="020F0502020204030204" pitchFamily="34" charset="0"/>
              <a:buAutoNum type="arabicPeriod"/>
            </a:pPr>
            <a:r>
              <a:rPr lang="fr-FR" altLang="en-US" sz="2800" kern="0" dirty="0"/>
              <a:t>Identifier les éléments de données standard de la base de données complète d'</a:t>
            </a:r>
            <a:r>
              <a:rPr lang="fr-FR" altLang="en-US" sz="2800" kern="0" dirty="0" err="1"/>
              <a:t>aDSM</a:t>
            </a:r>
            <a:endParaRPr lang="fr-FR" altLang="en-US" sz="2800" kern="0" dirty="0"/>
          </a:p>
          <a:p>
            <a:pPr marL="514350" indent="-514350">
              <a:buFont typeface="Calibri" panose="020F0502020204030204" pitchFamily="34" charset="0"/>
              <a:buAutoNum type="arabicPeriod"/>
            </a:pPr>
            <a:r>
              <a:rPr lang="fr-FR" altLang="en-US" sz="2800" kern="0" dirty="0"/>
              <a:t>Créer ou adapter les systèmes d'enregistrement et de rapport existants pour y inclure les éléments de données standard d'</a:t>
            </a:r>
            <a:r>
              <a:rPr lang="fr-FR" altLang="en-US" sz="2800" kern="0" dirty="0" err="1"/>
              <a:t>aDSM</a:t>
            </a:r>
            <a:r>
              <a:rPr lang="fr-FR" altLang="en-US" sz="2800" kern="0" dirty="0"/>
              <a:t> </a:t>
            </a:r>
          </a:p>
          <a:p>
            <a:pPr marL="514350" indent="-514350">
              <a:buFont typeface="Calibri" panose="020F0502020204030204" pitchFamily="34" charset="0"/>
              <a:buAutoNum type="arabicPeriod"/>
            </a:pPr>
            <a:endParaRPr lang="en-US" altLang="en-US" sz="2800" kern="0" dirty="0"/>
          </a:p>
          <a:p>
            <a:pPr marL="514350" indent="-514350">
              <a:buFont typeface="Calibri" panose="020F0502020204030204" pitchFamily="34" charset="0"/>
              <a:buAutoNum type="arabicPeriod"/>
            </a:pPr>
            <a:endParaRPr lang="en-US" altLang="en-US" sz="2800" kern="0" dirty="0"/>
          </a:p>
          <a:p>
            <a:pPr marL="514350" indent="-514350">
              <a:buFont typeface="Calibri" panose="020F0502020204030204" pitchFamily="34" charset="0"/>
              <a:buAutoNum type="arabicPeriod"/>
            </a:pPr>
            <a:endParaRPr lang="en-US" altLang="en-US" sz="2800" kern="0" dirty="0"/>
          </a:p>
          <a:p>
            <a:pPr marL="514350" indent="-514350">
              <a:buFont typeface="Calibri" panose="020F0502020204030204" pitchFamily="34" charset="0"/>
              <a:buAutoNum type="arabicPeriod"/>
            </a:pPr>
            <a:endParaRPr lang="en-US" altLang="en-US" sz="2800" kern="0" dirty="0"/>
          </a:p>
          <a:p>
            <a:pPr marL="514350" indent="-514350">
              <a:buFont typeface="Calibri" panose="020F0502020204030204" pitchFamily="34" charset="0"/>
              <a:buAutoNum type="arabicPeriod"/>
            </a:pPr>
            <a:endParaRPr lang="en-US" altLang="en-US" sz="2800" kern="0" dirty="0"/>
          </a:p>
          <a:p>
            <a:pPr marL="514350" indent="-514350" eaLnBrk="1" hangingPunct="1">
              <a:lnSpc>
                <a:spcPct val="90000"/>
              </a:lnSpc>
              <a:buFont typeface="Calibri" panose="020F0502020204030204" pitchFamily="34" charset="0"/>
              <a:buAutoNum type="arabicPeriod"/>
            </a:pPr>
            <a:endParaRPr lang="en-US" altLang="en-US" sz="2800" kern="0" dirty="0"/>
          </a:p>
          <a:p>
            <a:pPr marL="514350" indent="-514350" eaLnBrk="1" hangingPunct="1">
              <a:lnSpc>
                <a:spcPct val="90000"/>
              </a:lnSpc>
              <a:buFont typeface="Calibri" panose="020F0502020204030204" pitchFamily="34" charset="0"/>
              <a:buAutoNum type="arabicPeriod"/>
            </a:pPr>
            <a:endParaRPr lang="en-GB" altLang="en-US" sz="2800" kern="0" dirty="0"/>
          </a:p>
          <a:p>
            <a:pPr marL="514350" indent="-514350"/>
            <a:endParaRPr lang="en-US" altLang="en-US" sz="2800" kern="0" dirty="0"/>
          </a:p>
        </p:txBody>
      </p:sp>
      <p:sp>
        <p:nvSpPr>
          <p:cNvPr id="3" name="Title 1">
            <a:extLst>
              <a:ext uri="{FF2B5EF4-FFF2-40B4-BE49-F238E27FC236}">
                <a16:creationId xmlns:a16="http://schemas.microsoft.com/office/drawing/2014/main" id="{E91A13F7-DBC9-ABAF-7E91-11910E98D926}"/>
              </a:ext>
            </a:extLst>
          </p:cNvPr>
          <p:cNvSpPr txBox="1">
            <a:spLocks/>
          </p:cNvSpPr>
          <p:nvPr/>
        </p:nvSpPr>
        <p:spPr bwMode="auto">
          <a:xfrm>
            <a:off x="1127448" y="260648"/>
            <a:ext cx="9577064"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altLang="fr-FR" b="1" kern="0" dirty="0">
                <a:solidFill>
                  <a:srgbClr val="000000"/>
                </a:solidFill>
                <a:latin typeface="Calibri" panose="020F0502020204030204" pitchFamily="34" charset="0"/>
                <a:cs typeface="Calibri" panose="020F0502020204030204" pitchFamily="34" charset="0"/>
              </a:rPr>
              <a:t>Objectif </a:t>
            </a:r>
            <a:r>
              <a:rPr lang="en-GB" altLang="fr-FR" b="1" kern="0" dirty="0" err="1">
                <a:solidFill>
                  <a:srgbClr val="000000"/>
                </a:solidFill>
                <a:latin typeface="Calibri" panose="020F0502020204030204" pitchFamily="34" charset="0"/>
                <a:cs typeface="Calibri" panose="020F0502020204030204" pitchFamily="34" charset="0"/>
              </a:rPr>
              <a:t>d'apprentissage</a:t>
            </a:r>
            <a:br>
              <a:rPr lang="en-GB" altLang="fr-FR" sz="4000" b="1" kern="0" dirty="0">
                <a:solidFill>
                  <a:srgbClr val="000000"/>
                </a:solidFill>
                <a:latin typeface="Calibri" panose="020F0502020204030204" pitchFamily="34" charset="0"/>
                <a:cs typeface="Calibri" panose="020F0502020204030204" pitchFamily="34" charset="0"/>
              </a:rPr>
            </a:br>
            <a:r>
              <a:rPr lang="fr-FR" altLang="fr-FR" sz="2400" i="1" kern="0" dirty="0">
                <a:solidFill>
                  <a:srgbClr val="FF0000"/>
                </a:solidFill>
                <a:latin typeface="Calibri" panose="020F0502020204030204" pitchFamily="34" charset="0"/>
                <a:cs typeface="Calibri" panose="020F0502020204030204" pitchFamily="34" charset="0"/>
              </a:rPr>
              <a:t>A l'issue de cette présentation, le participant devrait être capable de :</a:t>
            </a:r>
            <a:endParaRPr lang="en-US" altLang="en-US"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92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51425"/>
            <a:ext cx="9677400" cy="792162"/>
          </a:xfrm>
          <a:prstGeom prst="rect">
            <a:avLst/>
          </a:prstGeom>
        </p:spPr>
        <p:txBody>
          <a:bodyPr/>
          <a:lstStyle/>
          <a:p>
            <a:r>
              <a:rPr lang="fr-FR" b="1" dirty="0"/>
              <a:t>Formulaires de notification </a:t>
            </a:r>
            <a:r>
              <a:rPr lang="fr-FR" b="1" dirty="0" err="1"/>
              <a:t>aDSM</a:t>
            </a:r>
            <a:r>
              <a:rPr lang="fr-FR" b="1" dirty="0"/>
              <a:t> (1)</a:t>
            </a:r>
            <a:br>
              <a:rPr lang="en-GB" b="1" dirty="0"/>
            </a:br>
            <a:r>
              <a:rPr lang="en-GB" sz="2800" i="1" dirty="0" err="1">
                <a:solidFill>
                  <a:srgbClr val="FF0000"/>
                </a:solidFill>
              </a:rPr>
              <a:t>alerte</a:t>
            </a:r>
            <a:r>
              <a:rPr lang="en-GB" sz="2800" i="1" dirty="0">
                <a:solidFill>
                  <a:srgbClr val="FF0000"/>
                </a:solidFill>
              </a:rPr>
              <a:t>, rapport </a:t>
            </a:r>
            <a:r>
              <a:rPr lang="en-GB" sz="2800" i="1" dirty="0" err="1">
                <a:solidFill>
                  <a:srgbClr val="FF0000"/>
                </a:solidFill>
              </a:rPr>
              <a:t>complet</a:t>
            </a:r>
            <a:endParaRPr lang="en-GB" sz="3600" i="1" dirty="0">
              <a:solidFill>
                <a:srgbClr val="FF0000"/>
              </a:solidFill>
            </a:endParaRPr>
          </a:p>
        </p:txBody>
      </p:sp>
      <p:pic>
        <p:nvPicPr>
          <p:cNvPr id="819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8003479" y="1999289"/>
            <a:ext cx="2517775"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896" y="1972795"/>
            <a:ext cx="2639858" cy="385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64112" y="1387278"/>
            <a:ext cx="2743200" cy="400110"/>
          </a:xfrm>
          <a:prstGeom prst="rect">
            <a:avLst/>
          </a:prstGeom>
          <a:noFill/>
        </p:spPr>
        <p:txBody>
          <a:bodyPr wrap="square" rtlCol="0">
            <a:spAutoFit/>
          </a:bodyPr>
          <a:lstStyle/>
          <a:p>
            <a:pPr algn="ctr"/>
            <a:r>
              <a:rPr lang="en-GB" sz="2000" dirty="0"/>
              <a:t>Début du </a:t>
            </a:r>
            <a:r>
              <a:rPr lang="en-GB" sz="2000" dirty="0" err="1"/>
              <a:t>traitement</a:t>
            </a:r>
            <a:endParaRPr lang="en-GB" sz="2000" dirty="0"/>
          </a:p>
        </p:txBody>
      </p:sp>
      <p:sp>
        <p:nvSpPr>
          <p:cNvPr id="12" name="TextBox 11"/>
          <p:cNvSpPr txBox="1"/>
          <p:nvPr/>
        </p:nvSpPr>
        <p:spPr>
          <a:xfrm>
            <a:off x="7772832" y="1412776"/>
            <a:ext cx="2743200" cy="400110"/>
          </a:xfrm>
          <a:prstGeom prst="rect">
            <a:avLst/>
          </a:prstGeom>
          <a:noFill/>
        </p:spPr>
        <p:txBody>
          <a:bodyPr wrap="square" rtlCol="0">
            <a:spAutoFit/>
          </a:bodyPr>
          <a:lstStyle/>
          <a:p>
            <a:pPr algn="ctr"/>
            <a:r>
              <a:rPr lang="en-GB" sz="2000" dirty="0" err="1"/>
              <a:t>Suivi</a:t>
            </a:r>
            <a:r>
              <a:rPr lang="en-GB" sz="2000" dirty="0"/>
              <a:t> du patient</a:t>
            </a:r>
          </a:p>
        </p:txBody>
      </p:sp>
      <p:grpSp>
        <p:nvGrpSpPr>
          <p:cNvPr id="3" name="Group 2"/>
          <p:cNvGrpSpPr/>
          <p:nvPr/>
        </p:nvGrpSpPr>
        <p:grpSpPr>
          <a:xfrm>
            <a:off x="810477" y="1305001"/>
            <a:ext cx="3224700" cy="5308517"/>
            <a:chOff x="215572" y="1546169"/>
            <a:chExt cx="3224700" cy="5308517"/>
          </a:xfrm>
        </p:grpSpPr>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12" y="2171015"/>
              <a:ext cx="2909887" cy="468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30348" y="1549483"/>
              <a:ext cx="3209924" cy="400110"/>
            </a:xfrm>
            <a:prstGeom prst="rect">
              <a:avLst/>
            </a:prstGeom>
            <a:noFill/>
          </p:spPr>
          <p:txBody>
            <a:bodyPr wrap="square" rtlCol="0">
              <a:spAutoFit/>
            </a:bodyPr>
            <a:lstStyle/>
            <a:p>
              <a:pPr algn="ctr"/>
              <a:r>
                <a:rPr lang="fr-FR" sz="2000" dirty="0"/>
                <a:t>Formulaire d’alerte EI ou EIG </a:t>
              </a:r>
            </a:p>
          </p:txBody>
        </p:sp>
        <p:sp>
          <p:nvSpPr>
            <p:cNvPr id="8" name="Rectangle 7"/>
            <p:cNvSpPr/>
            <p:nvPr/>
          </p:nvSpPr>
          <p:spPr>
            <a:xfrm>
              <a:off x="215572" y="1546169"/>
              <a:ext cx="3175851" cy="5308517"/>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5087888" y="1835145"/>
            <a:ext cx="5423732" cy="433016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9">
            <a:extLst>
              <a:ext uri="{FF2B5EF4-FFF2-40B4-BE49-F238E27FC236}">
                <a16:creationId xmlns:a16="http://schemas.microsoft.com/office/drawing/2014/main" id="{5F55E08A-41D1-47E1-C458-E585956328E3}"/>
              </a:ext>
            </a:extLst>
          </p:cNvPr>
          <p:cNvGrpSpPr>
            <a:grpSpLocks/>
          </p:cNvGrpSpPr>
          <p:nvPr/>
        </p:nvGrpSpPr>
        <p:grpSpPr bwMode="auto">
          <a:xfrm>
            <a:off x="4964113" y="6109956"/>
            <a:ext cx="4716462" cy="697051"/>
            <a:chOff x="4762500" y="-33971"/>
            <a:chExt cx="5245100" cy="513394"/>
          </a:xfrm>
        </p:grpSpPr>
        <p:sp>
          <p:nvSpPr>
            <p:cNvPr id="15" name="Rectangle 10">
              <a:extLst>
                <a:ext uri="{FF2B5EF4-FFF2-40B4-BE49-F238E27FC236}">
                  <a16:creationId xmlns:a16="http://schemas.microsoft.com/office/drawing/2014/main" id="{DD5C3D9B-4F38-83C4-5C15-DC6DDB76CF72}"/>
                </a:ext>
              </a:extLst>
            </p:cNvPr>
            <p:cNvSpPr>
              <a:spLocks noChangeArrowheads="1"/>
            </p:cNvSpPr>
            <p:nvPr/>
          </p:nvSpPr>
          <p:spPr bwMode="auto">
            <a:xfrm>
              <a:off x="4762500" y="-33970"/>
              <a:ext cx="5245100" cy="373324"/>
            </a:xfrm>
            <a:prstGeom prst="rect">
              <a:avLst/>
            </a:prstGeom>
            <a:solidFill>
              <a:schemeClr val="accent1"/>
            </a:solidFill>
            <a:ln w="9525" algn="ctr">
              <a:solidFill>
                <a:schemeClr val="tx1"/>
              </a:solidFill>
              <a:round/>
              <a:headEnd/>
              <a:tailEnd/>
            </a:ln>
          </p:spPr>
          <p:txBody>
            <a:bodyPr/>
            <a:lstStyle>
              <a:lvl1pPr defTabSz="1041400">
                <a:defRPr>
                  <a:solidFill>
                    <a:schemeClr val="tx1"/>
                  </a:solidFill>
                  <a:latin typeface="Arial" panose="020B0604020202020204" pitchFamily="34" charset="0"/>
                </a:defRPr>
              </a:lvl1pPr>
              <a:lvl2pPr marL="742950" indent="-285750" defTabSz="1041400">
                <a:defRPr>
                  <a:solidFill>
                    <a:schemeClr val="tx1"/>
                  </a:solidFill>
                  <a:latin typeface="Arial" panose="020B0604020202020204" pitchFamily="34" charset="0"/>
                </a:defRPr>
              </a:lvl2pPr>
              <a:lvl3pPr marL="1143000" indent="-228600" defTabSz="1041400">
                <a:defRPr>
                  <a:solidFill>
                    <a:schemeClr val="tx1"/>
                  </a:solidFill>
                  <a:latin typeface="Arial" panose="020B0604020202020204" pitchFamily="34" charset="0"/>
                </a:defRPr>
              </a:lvl3pPr>
              <a:lvl4pPr marL="1600200" indent="-228600" defTabSz="1041400">
                <a:defRPr>
                  <a:solidFill>
                    <a:schemeClr val="tx1"/>
                  </a:solidFill>
                  <a:latin typeface="Arial" panose="020B0604020202020204" pitchFamily="34" charset="0"/>
                </a:defRPr>
              </a:lvl4pPr>
              <a:lvl5pPr marL="2057400" indent="-228600" defTabSz="1041400">
                <a:defRPr>
                  <a:solidFill>
                    <a:schemeClr val="tx1"/>
                  </a:solidFill>
                  <a:latin typeface="Arial" panose="020B0604020202020204" pitchFamily="34" charset="0"/>
                </a:defRPr>
              </a:lvl5pPr>
              <a:lvl6pPr marL="2514600" indent="-228600" defTabSz="1041400" eaLnBrk="0" fontAlgn="base" hangingPunct="0">
                <a:spcBef>
                  <a:spcPct val="0"/>
                </a:spcBef>
                <a:spcAft>
                  <a:spcPct val="0"/>
                </a:spcAft>
                <a:defRPr>
                  <a:solidFill>
                    <a:schemeClr val="tx1"/>
                  </a:solidFill>
                  <a:latin typeface="Arial" panose="020B0604020202020204" pitchFamily="34" charset="0"/>
                </a:defRPr>
              </a:lvl6pPr>
              <a:lvl7pPr marL="2971800" indent="-228600" defTabSz="1041400" eaLnBrk="0" fontAlgn="base" hangingPunct="0">
                <a:spcBef>
                  <a:spcPct val="0"/>
                </a:spcBef>
                <a:spcAft>
                  <a:spcPct val="0"/>
                </a:spcAft>
                <a:defRPr>
                  <a:solidFill>
                    <a:schemeClr val="tx1"/>
                  </a:solidFill>
                  <a:latin typeface="Arial" panose="020B0604020202020204" pitchFamily="34" charset="0"/>
                </a:defRPr>
              </a:lvl7pPr>
              <a:lvl8pPr marL="3429000" indent="-228600" defTabSz="1041400" eaLnBrk="0" fontAlgn="base" hangingPunct="0">
                <a:spcBef>
                  <a:spcPct val="0"/>
                </a:spcBef>
                <a:spcAft>
                  <a:spcPct val="0"/>
                </a:spcAft>
                <a:defRPr>
                  <a:solidFill>
                    <a:schemeClr val="tx1"/>
                  </a:solidFill>
                  <a:latin typeface="Arial" panose="020B0604020202020204" pitchFamily="34" charset="0"/>
                </a:defRPr>
              </a:lvl8pPr>
              <a:lvl9pPr marL="3886200" indent="-228600" defTabSz="1041400" eaLnBrk="0" fontAlgn="base" hangingPunct="0">
                <a:spcBef>
                  <a:spcPct val="0"/>
                </a:spcBef>
                <a:spcAft>
                  <a:spcPct val="0"/>
                </a:spcAft>
                <a:defRPr>
                  <a:solidFill>
                    <a:schemeClr val="tx1"/>
                  </a:solidFill>
                  <a:latin typeface="Arial" panose="020B0604020202020204" pitchFamily="34" charset="0"/>
                </a:defRPr>
              </a:lvl9pPr>
            </a:lstStyle>
            <a:p>
              <a:endParaRPr lang="en-US" altLang="en-BE" sz="3900" b="1">
                <a:solidFill>
                  <a:srgbClr val="000066"/>
                </a:solidFill>
                <a:ea typeface="黑体" panose="02010609060101010101" pitchFamily="49" charset="-122"/>
                <a:cs typeface="Arial" panose="020B0604020202020204" pitchFamily="34" charset="0"/>
              </a:endParaRPr>
            </a:p>
          </p:txBody>
        </p:sp>
        <p:pic>
          <p:nvPicPr>
            <p:cNvPr id="16" name="Picture 11" descr="MCj02390130000[1]">
              <a:extLst>
                <a:ext uri="{FF2B5EF4-FFF2-40B4-BE49-F238E27FC236}">
                  <a16:creationId xmlns:a16="http://schemas.microsoft.com/office/drawing/2014/main" id="{BD5AAD41-27A2-46EE-48E1-868B616B26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0833" y="-33971"/>
              <a:ext cx="740312" cy="5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a:extLst>
                <a:ext uri="{FF2B5EF4-FFF2-40B4-BE49-F238E27FC236}">
                  <a16:creationId xmlns:a16="http://schemas.microsoft.com/office/drawing/2014/main" id="{B96FEAF1-F3E5-CEE7-240F-D9CCBAFF0310}"/>
                </a:ext>
              </a:extLst>
            </p:cNvPr>
            <p:cNvSpPr txBox="1">
              <a:spLocks noChangeArrowheads="1"/>
            </p:cNvSpPr>
            <p:nvPr/>
          </p:nvSpPr>
          <p:spPr bwMode="auto">
            <a:xfrm>
              <a:off x="5627576" y="32650"/>
              <a:ext cx="4209445" cy="2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BE" sz="1300" dirty="0">
                  <a:ea typeface="黑体" panose="02010609060101010101" pitchFamily="49" charset="-122"/>
                  <a:cs typeface="Arial" panose="020B0604020202020204" pitchFamily="34" charset="0"/>
                </a:rPr>
                <a:t>A adapter aux outils utilisés par le PNT</a:t>
              </a:r>
            </a:p>
          </p:txBody>
        </p:sp>
      </p:grpSp>
    </p:spTree>
    <p:extLst>
      <p:ext uri="{BB962C8B-B14F-4D97-AF65-F5344CB8AC3E}">
        <p14:creationId xmlns:p14="http://schemas.microsoft.com/office/powerpoint/2010/main" val="279967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FACA61F3-BD36-EE2E-223E-AF7CF6C40200}"/>
              </a:ext>
            </a:extLst>
          </p:cNvPr>
          <p:cNvSpPr>
            <a:spLocks noGrp="1"/>
          </p:cNvSpPr>
          <p:nvPr>
            <p:ph idx="4294967295"/>
          </p:nvPr>
        </p:nvSpPr>
        <p:spPr>
          <a:xfrm>
            <a:off x="623887" y="1124744"/>
            <a:ext cx="10944225" cy="5327650"/>
          </a:xfrm>
        </p:spPr>
        <p:txBody>
          <a:bodyPr/>
          <a:lstStyle/>
          <a:p>
            <a:pPr>
              <a:defRPr/>
            </a:pPr>
            <a:r>
              <a:rPr lang="fr-FR" sz="2800" dirty="0"/>
              <a:t>Il existe trois </a:t>
            </a:r>
            <a:r>
              <a:rPr lang="fr-FR" sz="2800" dirty="0" err="1"/>
              <a:t>etapes</a:t>
            </a:r>
            <a:r>
              <a:rPr lang="fr-FR" sz="2800" dirty="0"/>
              <a:t> de communication des données collectées :</a:t>
            </a:r>
          </a:p>
          <a:p>
            <a:pPr marL="914400" lvl="1" indent="-457200">
              <a:buFont typeface="+mj-lt"/>
              <a:buAutoNum type="arabicPeriod"/>
              <a:defRPr/>
            </a:pPr>
            <a:r>
              <a:rPr lang="fr-FR" sz="2400" dirty="0"/>
              <a:t>Alerte concernant un événement indésirable grave (EIG) suspecté/confirmé</a:t>
            </a:r>
          </a:p>
          <a:p>
            <a:pPr marL="914400" lvl="1" indent="-457200">
              <a:buFont typeface="+mj-lt"/>
              <a:buAutoNum type="arabicPeriod"/>
              <a:defRPr/>
            </a:pPr>
            <a:r>
              <a:rPr lang="fr-FR" sz="2400" dirty="0"/>
              <a:t>Notification initial détaillé à la suite de l'alerte EIG</a:t>
            </a:r>
          </a:p>
          <a:p>
            <a:pPr marL="914400" lvl="1" indent="-457200">
              <a:buFont typeface="+mj-lt"/>
              <a:buAutoNum type="arabicPeriod"/>
              <a:defRPr/>
            </a:pPr>
            <a:r>
              <a:rPr lang="fr-FR" sz="2400" dirty="0"/>
              <a:t>Notification détaillé après le rapport initial</a:t>
            </a:r>
          </a:p>
          <a:p>
            <a:pPr lvl="1">
              <a:defRPr/>
            </a:pPr>
            <a:endParaRPr lang="fr-FR" sz="2400" dirty="0"/>
          </a:p>
          <a:p>
            <a:pPr marL="465138" lvl="1" indent="-457200">
              <a:buFont typeface="Arial" panose="020B0604020202020204" pitchFamily="34" charset="0"/>
              <a:buChar char="•"/>
              <a:defRPr/>
            </a:pPr>
            <a:r>
              <a:rPr lang="fr-FR" dirty="0"/>
              <a:t>Les PNT peuvent élaborer des formulaires distincts (papier ou électronique) pour la déclaration à ces trois étapes</a:t>
            </a:r>
          </a:p>
          <a:p>
            <a:pPr marL="465138" lvl="1" indent="-457200">
              <a:buFont typeface="Arial" panose="020B0604020202020204" pitchFamily="34" charset="0"/>
              <a:buChar char="•"/>
              <a:defRPr/>
            </a:pPr>
            <a:r>
              <a:rPr lang="fr-FR" dirty="0"/>
              <a:t>Le rapport initial détaillé est doublé d'un formulaire d'alerte, les détails complets étant complétés ultérieurement, après l'alerte. </a:t>
            </a:r>
            <a:endParaRPr lang="en-GB" dirty="0"/>
          </a:p>
        </p:txBody>
      </p:sp>
      <p:sp>
        <p:nvSpPr>
          <p:cNvPr id="11267" name="Title 1">
            <a:extLst>
              <a:ext uri="{FF2B5EF4-FFF2-40B4-BE49-F238E27FC236}">
                <a16:creationId xmlns:a16="http://schemas.microsoft.com/office/drawing/2014/main" id="{1EA682FE-A7F0-0DC3-BC35-95602372ECED}"/>
              </a:ext>
            </a:extLst>
          </p:cNvPr>
          <p:cNvSpPr>
            <a:spLocks noGrp="1"/>
          </p:cNvSpPr>
          <p:nvPr>
            <p:ph type="title" idx="4294967295"/>
          </p:nvPr>
        </p:nvSpPr>
        <p:spPr>
          <a:xfrm>
            <a:off x="1981200" y="116632"/>
            <a:ext cx="8867328" cy="792163"/>
          </a:xfrm>
        </p:spPr>
        <p:txBody>
          <a:bodyPr/>
          <a:lstStyle/>
          <a:p>
            <a:r>
              <a:rPr lang="fr-FR" b="1" dirty="0"/>
              <a:t>Formulaires de notification </a:t>
            </a:r>
            <a:r>
              <a:rPr lang="fr-FR" b="1" dirty="0" err="1"/>
              <a:t>aDSM</a:t>
            </a:r>
            <a:r>
              <a:rPr lang="fr-FR" b="1" dirty="0"/>
              <a:t> </a:t>
            </a:r>
            <a:r>
              <a:rPr lang="en-GB" altLang="fr-FR" b="1" dirty="0">
                <a:latin typeface="Calibri" panose="020F0502020204030204" pitchFamily="34" charset="0"/>
                <a:cs typeface="Calibri" panose="020F0502020204030204" pitchFamily="34" charset="0"/>
              </a:rPr>
              <a:t>(2)</a:t>
            </a:r>
            <a:endParaRPr lang="en-GB" altLang="fr-FR" sz="3600" i="1"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AFA6E37-2404-EF6B-BF68-FEC28D4D998D}"/>
              </a:ext>
            </a:extLst>
          </p:cNvPr>
          <p:cNvSpPr>
            <a:spLocks noGrp="1"/>
          </p:cNvSpPr>
          <p:nvPr>
            <p:ph type="title" idx="4294967295"/>
          </p:nvPr>
        </p:nvSpPr>
        <p:spPr>
          <a:xfrm>
            <a:off x="1981200" y="116632"/>
            <a:ext cx="8229600" cy="779462"/>
          </a:xfrm>
        </p:spPr>
        <p:txBody>
          <a:bodyPr/>
          <a:lstStyle/>
          <a:p>
            <a:r>
              <a:rPr lang="en-US" altLang="en-US" b="1" dirty="0" err="1">
                <a:solidFill>
                  <a:srgbClr val="000000"/>
                </a:solidFill>
                <a:latin typeface="Calibri" panose="020F0502020204030204" pitchFamily="34" charset="0"/>
                <a:cs typeface="Calibri" panose="020F0502020204030204" pitchFamily="34" charset="0"/>
              </a:rPr>
              <a:t>Saisie</a:t>
            </a:r>
            <a:r>
              <a:rPr lang="en-US" altLang="en-US" b="1" dirty="0">
                <a:solidFill>
                  <a:srgbClr val="000000"/>
                </a:solidFill>
                <a:latin typeface="Calibri" panose="020F0502020204030204" pitchFamily="34" charset="0"/>
                <a:cs typeface="Calibri" panose="020F0502020204030204" pitchFamily="34" charset="0"/>
              </a:rPr>
              <a:t> standard des </a:t>
            </a:r>
            <a:r>
              <a:rPr lang="en-US" altLang="en-US" b="1" dirty="0" err="1">
                <a:solidFill>
                  <a:srgbClr val="000000"/>
                </a:solidFill>
                <a:latin typeface="Calibri" panose="020F0502020204030204" pitchFamily="34" charset="0"/>
                <a:cs typeface="Calibri" panose="020F0502020204030204" pitchFamily="34" charset="0"/>
              </a:rPr>
              <a:t>données</a:t>
            </a:r>
            <a:endParaRPr lang="en-US" altLang="en-US" b="1" dirty="0">
              <a:solidFill>
                <a:srgbClr val="000000"/>
              </a:solidFill>
              <a:latin typeface="Calibri" panose="020F0502020204030204" pitchFamily="34" charset="0"/>
              <a:cs typeface="Calibri" panose="020F0502020204030204" pitchFamily="34" charset="0"/>
            </a:endParaRPr>
          </a:p>
        </p:txBody>
      </p:sp>
      <p:sp>
        <p:nvSpPr>
          <p:cNvPr id="12291" name="Content Placeholder 2">
            <a:extLst>
              <a:ext uri="{FF2B5EF4-FFF2-40B4-BE49-F238E27FC236}">
                <a16:creationId xmlns:a16="http://schemas.microsoft.com/office/drawing/2014/main" id="{CF21C698-1FFC-9631-1100-D5AB135EC16A}"/>
              </a:ext>
            </a:extLst>
          </p:cNvPr>
          <p:cNvSpPr>
            <a:spLocks noGrp="1"/>
          </p:cNvSpPr>
          <p:nvPr>
            <p:ph idx="4294967295"/>
          </p:nvPr>
        </p:nvSpPr>
        <p:spPr>
          <a:xfrm>
            <a:off x="983432" y="1340768"/>
            <a:ext cx="10465618" cy="4525962"/>
          </a:xfrm>
        </p:spPr>
        <p:txBody>
          <a:bodyPr/>
          <a:lstStyle/>
          <a:p>
            <a:r>
              <a:rPr lang="fr-FR" altLang="en-US" sz="2800" dirty="0">
                <a:latin typeface="Calibri" panose="020F0502020204030204" pitchFamily="34" charset="0"/>
                <a:cs typeface="Calibri" panose="020F0502020204030204" pitchFamily="34" charset="0"/>
              </a:rPr>
              <a:t>Une liste d'éléments de données standard a été élaborée et comprend un ensemble minimum de données nécessaires à la collecte de données </a:t>
            </a:r>
            <a:r>
              <a:rPr lang="fr-FR" altLang="en-US" sz="2800" dirty="0" err="1">
                <a:latin typeface="Calibri" panose="020F0502020204030204" pitchFamily="34" charset="0"/>
                <a:cs typeface="Calibri" panose="020F0502020204030204" pitchFamily="34" charset="0"/>
              </a:rPr>
              <a:t>aDSM</a:t>
            </a:r>
            <a:r>
              <a:rPr lang="fr-FR" altLang="en-US" sz="2800" dirty="0">
                <a:latin typeface="Calibri" panose="020F0502020204030204" pitchFamily="34" charset="0"/>
                <a:cs typeface="Calibri" panose="020F0502020204030204" pitchFamily="34" charset="0"/>
              </a:rPr>
              <a:t> dans le cadre des programmes TB. </a:t>
            </a:r>
          </a:p>
          <a:p>
            <a:endParaRPr lang="en-US" altLang="en-US" sz="2800" dirty="0">
              <a:latin typeface="Calibri" panose="020F0502020204030204" pitchFamily="34" charset="0"/>
              <a:cs typeface="Calibri" panose="020F0502020204030204" pitchFamily="34" charset="0"/>
            </a:endParaRPr>
          </a:p>
          <a:p>
            <a:r>
              <a:rPr lang="fr-FR" altLang="en-US" sz="2800" dirty="0">
                <a:latin typeface="Calibri" panose="020F0502020204030204" pitchFamily="34" charset="0"/>
                <a:cs typeface="Calibri" panose="020F0502020204030204" pitchFamily="34" charset="0"/>
              </a:rPr>
              <a:t>Cette liste permet aux PNT et aux informaticiens d'incorporer les éléments de données standard de l'</a:t>
            </a:r>
            <a:r>
              <a:rPr lang="fr-FR" altLang="en-US" sz="2800" dirty="0" err="1">
                <a:latin typeface="Calibri" panose="020F0502020204030204" pitchFamily="34" charset="0"/>
                <a:cs typeface="Calibri" panose="020F0502020204030204" pitchFamily="34" charset="0"/>
              </a:rPr>
              <a:t>aDSM</a:t>
            </a:r>
            <a:r>
              <a:rPr lang="fr-FR" altLang="en-US" sz="2800" dirty="0">
                <a:latin typeface="Calibri" panose="020F0502020204030204" pitchFamily="34" charset="0"/>
                <a:cs typeface="Calibri" panose="020F0502020204030204" pitchFamily="34" charset="0"/>
              </a:rPr>
              <a:t> dans leurs systèmes d'enregistrement et de notification existants.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3AB8A86-1CB1-00C4-DEA8-D8A9099CEBB9}"/>
              </a:ext>
            </a:extLst>
          </p:cNvPr>
          <p:cNvSpPr>
            <a:spLocks noGrp="1"/>
          </p:cNvSpPr>
          <p:nvPr>
            <p:ph type="title" idx="4294967295"/>
          </p:nvPr>
        </p:nvSpPr>
        <p:spPr>
          <a:xfrm>
            <a:off x="779748" y="116632"/>
            <a:ext cx="10632504" cy="1368152"/>
          </a:xfrm>
        </p:spPr>
        <p:txBody>
          <a:bodyPr/>
          <a:lstStyle/>
          <a:p>
            <a:r>
              <a:rPr lang="fr-FR" altLang="en-US" b="1" dirty="0">
                <a:latin typeface="Calibri" panose="020F0502020204030204" pitchFamily="34" charset="0"/>
                <a:cs typeface="Calibri" panose="020F0502020204030204" pitchFamily="34" charset="0"/>
              </a:rPr>
              <a:t>Éléments de données du paquet de base </a:t>
            </a:r>
            <a:r>
              <a:rPr lang="fr-FR" altLang="en-US" b="1" dirty="0" err="1">
                <a:latin typeface="Calibri" panose="020F0502020204030204" pitchFamily="34" charset="0"/>
                <a:cs typeface="Calibri" panose="020F0502020204030204" pitchFamily="34" charset="0"/>
              </a:rPr>
              <a:t>aDSM</a:t>
            </a:r>
            <a:endParaRPr lang="en-US" altLang="en-US" b="1" dirty="0">
              <a:latin typeface="Calibri" panose="020F0502020204030204" pitchFamily="34" charset="0"/>
              <a:cs typeface="Calibri" panose="020F0502020204030204" pitchFamily="34" charset="0"/>
            </a:endParaRPr>
          </a:p>
        </p:txBody>
      </p:sp>
      <p:sp>
        <p:nvSpPr>
          <p:cNvPr id="13315" name="Content Placeholder 2">
            <a:extLst>
              <a:ext uri="{FF2B5EF4-FFF2-40B4-BE49-F238E27FC236}">
                <a16:creationId xmlns:a16="http://schemas.microsoft.com/office/drawing/2014/main" id="{237EA1AD-6B9F-B04A-C145-809504FBA84D}"/>
              </a:ext>
            </a:extLst>
          </p:cNvPr>
          <p:cNvSpPr>
            <a:spLocks noGrp="1"/>
          </p:cNvSpPr>
          <p:nvPr>
            <p:ph idx="4294967295"/>
          </p:nvPr>
        </p:nvSpPr>
        <p:spPr>
          <a:xfrm>
            <a:off x="335360" y="1484784"/>
            <a:ext cx="11269662" cy="4525962"/>
          </a:xfrm>
        </p:spPr>
        <p:txBody>
          <a:bodyPr/>
          <a:lstStyle/>
          <a:p>
            <a:r>
              <a:rPr lang="fr-FR" altLang="en-US" sz="2800" dirty="0">
                <a:latin typeface="Calibri" panose="020F0502020204030204" pitchFamily="34" charset="0"/>
                <a:cs typeface="Calibri" panose="020F0502020204030204" pitchFamily="34" charset="0"/>
              </a:rPr>
              <a:t>Les diapositives suivantes énumèrent les éléments de données du paquet de base </a:t>
            </a:r>
            <a:r>
              <a:rPr lang="fr-FR" altLang="en-US" sz="2800" dirty="0" err="1">
                <a:latin typeface="Calibri" panose="020F0502020204030204" pitchFamily="34" charset="0"/>
                <a:cs typeface="Calibri" panose="020F0502020204030204" pitchFamily="34" charset="0"/>
              </a:rPr>
              <a:t>aDSM</a:t>
            </a:r>
            <a:endParaRPr lang="fr-FR" altLang="en-US" sz="2800" dirty="0">
              <a:latin typeface="Calibri" panose="020F0502020204030204" pitchFamily="34" charset="0"/>
              <a:cs typeface="Calibri" panose="020F0502020204030204" pitchFamily="34" charset="0"/>
            </a:endParaRPr>
          </a:p>
          <a:p>
            <a:r>
              <a:rPr lang="fr-FR" altLang="en-US" sz="2800" dirty="0">
                <a:latin typeface="Calibri" panose="020F0502020204030204" pitchFamily="34" charset="0"/>
                <a:cs typeface="Calibri" panose="020F0502020204030204" pitchFamily="34" charset="0"/>
              </a:rPr>
              <a:t>Plus de détails (nom de champ suggéré, format, codage de catégorie et étiquettes) sont disponibles dans le document disponible auprès de l'administrateur de la base de données mondiale PV.</a:t>
            </a:r>
          </a:p>
          <a:p>
            <a:r>
              <a:rPr lang="fr-FR" altLang="en-US" sz="2800" dirty="0">
                <a:latin typeface="Calibri" panose="020F0502020204030204" pitchFamily="34" charset="0"/>
                <a:cs typeface="Calibri" panose="020F0502020204030204" pitchFamily="34" charset="0"/>
              </a:rPr>
              <a:t>Sections séparées : </a:t>
            </a:r>
          </a:p>
          <a:p>
            <a:pPr lvl="1"/>
            <a:r>
              <a:rPr lang="fr-FR" altLang="en-US" sz="2400" dirty="0">
                <a:latin typeface="Calibri" panose="020F0502020204030204" pitchFamily="34" charset="0"/>
                <a:cs typeface="Calibri" panose="020F0502020204030204" pitchFamily="34" charset="0"/>
              </a:rPr>
              <a:t>Identifiants des cas et des patients ; </a:t>
            </a:r>
          </a:p>
          <a:p>
            <a:pPr lvl="1"/>
            <a:r>
              <a:rPr lang="fr-FR" altLang="en-US" sz="2400" dirty="0">
                <a:latin typeface="Calibri" panose="020F0502020204030204" pitchFamily="34" charset="0"/>
                <a:cs typeface="Calibri" panose="020F0502020204030204" pitchFamily="34" charset="0"/>
              </a:rPr>
              <a:t>Données démographiques du patient ; </a:t>
            </a:r>
          </a:p>
          <a:p>
            <a:pPr lvl="1"/>
            <a:r>
              <a:rPr lang="fr-FR" altLang="en-US" sz="2400" dirty="0">
                <a:latin typeface="Calibri" panose="020F0502020204030204" pitchFamily="34" charset="0"/>
                <a:cs typeface="Calibri" panose="020F0502020204030204" pitchFamily="34" charset="0"/>
              </a:rPr>
              <a:t>Détails de l'établissement ; </a:t>
            </a:r>
          </a:p>
          <a:p>
            <a:pPr lvl="1"/>
            <a:r>
              <a:rPr lang="fr-FR" altLang="en-US" sz="2400" dirty="0">
                <a:latin typeface="Calibri" panose="020F0502020204030204" pitchFamily="34" charset="0"/>
                <a:cs typeface="Calibri" panose="020F0502020204030204" pitchFamily="34" charset="0"/>
              </a:rPr>
              <a:t>Données sur le patient au moment de l’EI; </a:t>
            </a:r>
          </a:p>
          <a:p>
            <a:pPr marL="0" indent="0">
              <a:buNone/>
            </a:pPr>
            <a:endParaRPr lang="en-US" altLang="en-US" sz="28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48754C1-E1B7-D753-084E-93ECF953A1E9}"/>
              </a:ext>
            </a:extLst>
          </p:cNvPr>
          <p:cNvSpPr txBox="1"/>
          <p:nvPr/>
        </p:nvSpPr>
        <p:spPr>
          <a:xfrm>
            <a:off x="6168299" y="4292920"/>
            <a:ext cx="5243953" cy="2160591"/>
          </a:xfrm>
          <a:prstGeom prst="rect">
            <a:avLst/>
          </a:prstGeom>
          <a:noFill/>
        </p:spPr>
        <p:txBody>
          <a:bodyPr wrap="square">
            <a:spAutoFit/>
          </a:bodyPr>
          <a:lstStyle/>
          <a:p>
            <a:pPr marL="742950" lvl="1" indent="-285750">
              <a:spcBef>
                <a:spcPct val="20000"/>
              </a:spcBef>
              <a:buFont typeface="Arial" panose="020B0604020202020204" pitchFamily="34" charset="0"/>
              <a:buChar char="–"/>
            </a:pPr>
            <a:r>
              <a:rPr lang="fr-FR" altLang="en-US" sz="2400" dirty="0">
                <a:latin typeface="Calibri" panose="020F0502020204030204" pitchFamily="34" charset="0"/>
                <a:cs typeface="Calibri" panose="020F0502020204030204" pitchFamily="34" charset="0"/>
              </a:rPr>
              <a:t>Description de l'EI (y compris l'action et les résultats) ; </a:t>
            </a:r>
          </a:p>
          <a:p>
            <a:pPr marL="742950" lvl="1" indent="-285750">
              <a:spcBef>
                <a:spcPct val="20000"/>
              </a:spcBef>
              <a:buFont typeface="Arial" panose="020B0604020202020204" pitchFamily="34" charset="0"/>
              <a:buChar char="–"/>
            </a:pPr>
            <a:r>
              <a:rPr lang="fr-FR" altLang="en-US" sz="2400" dirty="0">
                <a:latin typeface="Calibri" panose="020F0502020204030204" pitchFamily="34" charset="0"/>
                <a:cs typeface="Calibri" panose="020F0502020204030204" pitchFamily="34" charset="0"/>
              </a:rPr>
              <a:t>Traitement médical ; </a:t>
            </a:r>
          </a:p>
          <a:p>
            <a:pPr marL="742950" lvl="1" indent="-285750">
              <a:spcBef>
                <a:spcPct val="20000"/>
              </a:spcBef>
              <a:buFont typeface="Arial" panose="020B0604020202020204" pitchFamily="34" charset="0"/>
              <a:buChar char="–"/>
            </a:pPr>
            <a:r>
              <a:rPr lang="fr-FR" altLang="en-US" sz="2400" dirty="0">
                <a:latin typeface="Calibri" panose="020F0502020204030204" pitchFamily="34" charset="0"/>
                <a:cs typeface="Calibri" panose="020F0502020204030204" pitchFamily="34" charset="0"/>
              </a:rPr>
              <a:t>Antécédents médicaux ; </a:t>
            </a:r>
          </a:p>
          <a:p>
            <a:pPr marL="742950" lvl="1" indent="-285750">
              <a:spcBef>
                <a:spcPct val="20000"/>
              </a:spcBef>
              <a:buFont typeface="Arial" panose="020B0604020202020204" pitchFamily="34" charset="0"/>
              <a:buChar char="–"/>
            </a:pPr>
            <a:r>
              <a:rPr lang="fr-FR" altLang="en-US" sz="2400" dirty="0">
                <a:latin typeface="Calibri" panose="020F0502020204030204" pitchFamily="34" charset="0"/>
                <a:cs typeface="Calibri" panose="020F0502020204030204" pitchFamily="34" charset="0"/>
              </a:rPr>
              <a:t>Évaluation en laboratoire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71F4E0C-F26F-733B-025C-0A8DD46ACB8F}"/>
              </a:ext>
            </a:extLst>
          </p:cNvPr>
          <p:cNvSpPr>
            <a:spLocks noGrp="1"/>
          </p:cNvSpPr>
          <p:nvPr>
            <p:ph type="title" idx="4294967295"/>
          </p:nvPr>
        </p:nvSpPr>
        <p:spPr>
          <a:xfrm>
            <a:off x="623392" y="45666"/>
            <a:ext cx="11103470" cy="635000"/>
          </a:xfrm>
        </p:spPr>
        <p:txBody>
          <a:bodyPr/>
          <a:lstStyle/>
          <a:p>
            <a:r>
              <a:rPr lang="fr-FR" altLang="en-US" sz="2400" b="1" dirty="0">
                <a:latin typeface="Calibri" panose="020F0502020204030204" pitchFamily="34" charset="0"/>
                <a:cs typeface="Calibri" panose="020F0502020204030204" pitchFamily="34" charset="0"/>
              </a:rPr>
              <a:t>IDENTIFICATION DU PATIENT, DONNÉES DÉMOGRAPHIQUES ET DÉTAILS DE L'ÉTABLISSEMENT</a:t>
            </a:r>
            <a:endParaRPr lang="en-US" altLang="en-US" sz="2400"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F94A08B6-7DA4-2B7A-24F1-EE4979F20662}"/>
              </a:ext>
            </a:extLst>
          </p:cNvPr>
          <p:cNvGraphicFramePr>
            <a:graphicFrameLocks noGrp="1"/>
          </p:cNvGraphicFramePr>
          <p:nvPr>
            <p:extLst>
              <p:ext uri="{D42A27DB-BD31-4B8C-83A1-F6EECF244321}">
                <p14:modId xmlns:p14="http://schemas.microsoft.com/office/powerpoint/2010/main" val="1495497415"/>
              </p:ext>
            </p:extLst>
          </p:nvPr>
        </p:nvGraphicFramePr>
        <p:xfrm>
          <a:off x="623392" y="805622"/>
          <a:ext cx="10729192" cy="2546760"/>
        </p:xfrm>
        <a:graphic>
          <a:graphicData uri="http://schemas.openxmlformats.org/drawingml/2006/table">
            <a:tbl>
              <a:tblPr/>
              <a:tblGrid>
                <a:gridCol w="3069327">
                  <a:extLst>
                    <a:ext uri="{9D8B030D-6E8A-4147-A177-3AD203B41FA5}">
                      <a16:colId xmlns:a16="http://schemas.microsoft.com/office/drawing/2014/main" val="20000"/>
                    </a:ext>
                  </a:extLst>
                </a:gridCol>
                <a:gridCol w="7659865">
                  <a:extLst>
                    <a:ext uri="{9D8B030D-6E8A-4147-A177-3AD203B41FA5}">
                      <a16:colId xmlns:a16="http://schemas.microsoft.com/office/drawing/2014/main" val="20001"/>
                    </a:ext>
                  </a:extLst>
                </a:gridCol>
              </a:tblGrid>
              <a:tr h="30872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1" u="none" strike="noStrike" cap="none" normalizeH="0" baseline="0" noProof="0" dirty="0">
                          <a:ln>
                            <a:noFill/>
                          </a:ln>
                          <a:solidFill>
                            <a:srgbClr val="0D0D0D"/>
                          </a:solidFill>
                          <a:effectLst/>
                          <a:latin typeface="Calibri"/>
                        </a:rPr>
                        <a:t>Variable</a:t>
                      </a:r>
                    </a:p>
                  </a:txBody>
                  <a:tcPr marL="57552" marR="5755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1" u="none" strike="noStrike" cap="none" normalizeH="0" baseline="0" noProof="0" dirty="0">
                          <a:ln>
                            <a:noFill/>
                          </a:ln>
                          <a:solidFill>
                            <a:srgbClr val="0D0D0D"/>
                          </a:solidFill>
                          <a:effectLst/>
                          <a:latin typeface="Calibri"/>
                        </a:rPr>
                        <a:t> </a:t>
                      </a:r>
                      <a:r>
                        <a:rPr kumimoji="0" lang="en-US" altLang="en-US" sz="1800" b="1" i="1" u="none" strike="noStrike" cap="none" normalizeH="0" baseline="0" noProof="0" dirty="0" err="1">
                          <a:ln>
                            <a:noFill/>
                          </a:ln>
                          <a:solidFill>
                            <a:srgbClr val="0D0D0D"/>
                          </a:solidFill>
                          <a:effectLst/>
                          <a:latin typeface="Calibri"/>
                        </a:rPr>
                        <a:t>Informations</a:t>
                      </a:r>
                      <a:r>
                        <a:rPr kumimoji="0" lang="en-US" altLang="en-US" sz="1800" b="1" i="1" u="none" strike="noStrike" cap="none" normalizeH="0" baseline="0" noProof="0" dirty="0">
                          <a:ln>
                            <a:noFill/>
                          </a:ln>
                          <a:solidFill>
                            <a:srgbClr val="0D0D0D"/>
                          </a:solidFill>
                          <a:effectLst/>
                          <a:latin typeface="Calibri"/>
                        </a:rPr>
                        <a:t> </a:t>
                      </a:r>
                      <a:r>
                        <a:rPr kumimoji="0" lang="en-US" altLang="en-US" sz="1800" b="1" i="1" u="none" strike="noStrike" cap="none" normalizeH="0" baseline="0" noProof="0" dirty="0" err="1">
                          <a:ln>
                            <a:noFill/>
                          </a:ln>
                          <a:solidFill>
                            <a:srgbClr val="0D0D0D"/>
                          </a:solidFill>
                          <a:effectLst/>
                          <a:latin typeface="Calibri"/>
                        </a:rPr>
                        <a:t>complémentaires</a:t>
                      </a:r>
                      <a:endParaRPr kumimoji="0" lang="en-US" altLang="en-US" sz="2000" b="1" i="1" u="none" strike="noStrike" cap="none" normalizeH="0" baseline="0" noProof="0" dirty="0">
                        <a:ln>
                          <a:noFill/>
                        </a:ln>
                        <a:solidFill>
                          <a:srgbClr val="0D0D0D"/>
                        </a:solidFill>
                        <a:effectLst/>
                        <a:latin typeface="Calibri"/>
                        <a:ea typeface="DengXian"/>
                        <a:cs typeface="Arial"/>
                      </a:endParaRPr>
                    </a:p>
                  </a:txBody>
                  <a:tcPr marL="57552" marR="5755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669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en-US" altLang="en-US" sz="1800" b="1" i="0" u="none" strike="noStrike" cap="none" normalizeH="0" baseline="0" noProof="0" dirty="0" err="1">
                          <a:ln>
                            <a:noFill/>
                          </a:ln>
                          <a:solidFill>
                            <a:srgbClr val="0D0D0D"/>
                          </a:solidFill>
                          <a:effectLst/>
                          <a:latin typeface="Calibri"/>
                        </a:rPr>
                        <a:t>Numéro</a:t>
                      </a:r>
                      <a:r>
                        <a:rPr kumimoji="0" lang="en-US" altLang="en-US" sz="1800" b="1" i="0" u="none" strike="noStrike" cap="none" normalizeH="0" baseline="0" noProof="0" dirty="0">
                          <a:ln>
                            <a:noFill/>
                          </a:ln>
                          <a:solidFill>
                            <a:srgbClr val="0D0D0D"/>
                          </a:solidFill>
                          <a:effectLst/>
                          <a:latin typeface="Calibri"/>
                        </a:rPr>
                        <a:t> </a:t>
                      </a:r>
                      <a:r>
                        <a:rPr kumimoji="0" lang="en-US" altLang="en-US" sz="1800" b="1" i="0" u="none" strike="noStrike" cap="none" normalizeH="0" baseline="0" noProof="0" dirty="0" err="1">
                          <a:ln>
                            <a:noFill/>
                          </a:ln>
                          <a:solidFill>
                            <a:srgbClr val="0D0D0D"/>
                          </a:solidFill>
                          <a:effectLst/>
                          <a:latin typeface="Calibri"/>
                        </a:rPr>
                        <a:t>d'identification</a:t>
                      </a:r>
                      <a:r>
                        <a:rPr kumimoji="0" lang="en-US" altLang="en-US" sz="1800" b="1" i="0" u="none" strike="noStrike" cap="none" normalizeH="0" baseline="0" noProof="0" dirty="0">
                          <a:ln>
                            <a:noFill/>
                          </a:ln>
                          <a:solidFill>
                            <a:srgbClr val="0D0D0D"/>
                          </a:solidFill>
                          <a:effectLst/>
                          <a:latin typeface="Calibri"/>
                        </a:rPr>
                        <a:t> du </a:t>
                      </a:r>
                      <a:r>
                        <a:rPr kumimoji="0" lang="en-US" altLang="en-US" sz="1800" b="1" i="0" u="none" strike="noStrike" cap="none" normalizeH="0" baseline="0" noProof="0" dirty="0" err="1">
                          <a:ln>
                            <a:noFill/>
                          </a:ln>
                          <a:solidFill>
                            <a:srgbClr val="0D0D0D"/>
                          </a:solidFill>
                          <a:effectLst/>
                          <a:latin typeface="Calibri"/>
                        </a:rPr>
                        <a:t>cas</a:t>
                      </a:r>
                      <a:r>
                        <a:rPr kumimoji="0" lang="en-US" altLang="en-US" sz="1800" b="1" i="0" u="none" strike="noStrike" cap="none" normalizeH="0" baseline="0" noProof="0" dirty="0">
                          <a:ln>
                            <a:noFill/>
                          </a:ln>
                          <a:solidFill>
                            <a:srgbClr val="0D0D0D"/>
                          </a:solidFill>
                          <a:effectLst/>
                          <a:latin typeface="Calibri"/>
                        </a:rPr>
                        <a:t> </a:t>
                      </a: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800" b="0" i="0" u="none" strike="noStrike" cap="none" normalizeH="0" baseline="0" noProof="0" dirty="0">
                          <a:ln>
                            <a:noFill/>
                          </a:ln>
                          <a:solidFill>
                            <a:srgbClr val="0D0D0D"/>
                          </a:solidFill>
                          <a:effectLst/>
                          <a:latin typeface="Calibri"/>
                        </a:rPr>
                        <a:t>Numéro d'identification du cas dans la base de données nationale.</a:t>
                      </a:r>
                    </a:p>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800" b="0" i="0" u="none" strike="noStrike" cap="none" normalizeH="0" baseline="0" noProof="0" dirty="0">
                          <a:ln>
                            <a:noFill/>
                          </a:ln>
                          <a:solidFill>
                            <a:srgbClr val="0D0D0D"/>
                          </a:solidFill>
                          <a:effectLst/>
                          <a:latin typeface="Calibri"/>
                        </a:rPr>
                        <a:t>Numéro consécutif automatisé généré par la base de données nationale </a:t>
                      </a: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669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noProof="0" dirty="0" err="1">
                          <a:ln>
                            <a:noFill/>
                          </a:ln>
                          <a:solidFill>
                            <a:srgbClr val="0D0D0D"/>
                          </a:solidFill>
                          <a:effectLst/>
                          <a:latin typeface="Calibri"/>
                        </a:rPr>
                        <a:t>Identificateur</a:t>
                      </a:r>
                      <a:r>
                        <a:rPr kumimoji="0" lang="en-US" altLang="en-US" sz="1800" b="1" i="0" u="none" strike="noStrike" cap="none" normalizeH="0" baseline="0" noProof="0" dirty="0">
                          <a:ln>
                            <a:noFill/>
                          </a:ln>
                          <a:solidFill>
                            <a:srgbClr val="0D0D0D"/>
                          </a:solidFill>
                          <a:effectLst/>
                          <a:latin typeface="Calibri"/>
                        </a:rPr>
                        <a:t> </a:t>
                      </a:r>
                      <a:r>
                        <a:rPr kumimoji="0" lang="en-US" altLang="en-US" sz="1800" b="1" i="0" u="none" strike="noStrike" cap="none" normalizeH="0" baseline="0" noProof="0" dirty="0" err="1">
                          <a:ln>
                            <a:noFill/>
                          </a:ln>
                          <a:solidFill>
                            <a:srgbClr val="0D0D0D"/>
                          </a:solidFill>
                          <a:effectLst/>
                          <a:latin typeface="Calibri"/>
                        </a:rPr>
                        <a:t>d'événement</a:t>
                      </a:r>
                      <a:r>
                        <a:rPr kumimoji="0" lang="en-US" altLang="en-US" sz="1800" b="1" i="0" u="none" strike="noStrike" cap="none" normalizeH="0" baseline="0" noProof="0" dirty="0">
                          <a:ln>
                            <a:noFill/>
                          </a:ln>
                          <a:solidFill>
                            <a:srgbClr val="0D0D0D"/>
                          </a:solidFill>
                          <a:effectLst/>
                          <a:latin typeface="Calibri"/>
                        </a:rPr>
                        <a:t> </a:t>
                      </a:r>
                      <a:r>
                        <a:rPr kumimoji="0" lang="en-US" altLang="en-US" sz="1800" b="1" i="0" u="none" strike="noStrike" cap="none" normalizeH="0" baseline="0" noProof="0" dirty="0" err="1">
                          <a:ln>
                            <a:noFill/>
                          </a:ln>
                          <a:solidFill>
                            <a:srgbClr val="0D0D0D"/>
                          </a:solidFill>
                          <a:effectLst/>
                          <a:latin typeface="Calibri"/>
                        </a:rPr>
                        <a:t>indésirable</a:t>
                      </a:r>
                      <a:r>
                        <a:rPr kumimoji="0" lang="en-US" altLang="en-US" sz="1800" b="1" i="0" u="none" strike="noStrike" cap="none" normalizeH="0" baseline="0" noProof="0" dirty="0">
                          <a:ln>
                            <a:noFill/>
                          </a:ln>
                          <a:solidFill>
                            <a:srgbClr val="0D0D0D"/>
                          </a:solidFill>
                          <a:effectLst/>
                          <a:latin typeface="Calibri"/>
                        </a:rPr>
                        <a:t> local</a:t>
                      </a: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noProof="0" dirty="0">
                          <a:ln>
                            <a:noFill/>
                          </a:ln>
                          <a:solidFill>
                            <a:srgbClr val="0D0D0D"/>
                          </a:solidFill>
                          <a:effectLst/>
                          <a:latin typeface="Calibri"/>
                        </a:rPr>
                        <a:t>Local identifier for adverse event (optional)</a:t>
                      </a:r>
                      <a:endParaRPr kumimoji="0" lang="en-US" altLang="en-US" sz="2000" b="0" i="0" u="none" strike="noStrike" cap="none" normalizeH="0" baseline="0" noProof="0" dirty="0">
                        <a:ln>
                          <a:noFill/>
                        </a:ln>
                        <a:solidFill>
                          <a:srgbClr val="0D0D0D"/>
                        </a:solidFill>
                        <a:effectLst/>
                        <a:latin typeface="Calibri"/>
                        <a:ea typeface="DengXian"/>
                        <a:cs typeface="Arial"/>
                      </a:endParaRP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466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lb-LU" altLang="en-US" sz="1800" b="1" i="0" u="none" strike="noStrike" cap="none" normalizeH="0" baseline="0" dirty="0">
                          <a:ln>
                            <a:noFill/>
                          </a:ln>
                          <a:solidFill>
                            <a:srgbClr val="0D0D0D"/>
                          </a:solidFill>
                          <a:effectLst/>
                          <a:latin typeface="Calibri" pitchFamily="34" charset="0"/>
                        </a:rPr>
                        <a:t>Numéro d'identification unique mondial</a:t>
                      </a:r>
                      <a:endParaRPr kumimoji="0" lang="en-GB" altLang="en-US" sz="2000" b="1" i="0" u="none" strike="noStrike" cap="none" normalizeH="0" baseline="0" dirty="0">
                        <a:ln>
                          <a:noFill/>
                        </a:ln>
                        <a:solidFill>
                          <a:srgbClr val="0D0D0D"/>
                        </a:solidFill>
                        <a:effectLst/>
                        <a:latin typeface="Calibri" pitchFamily="34" charset="0"/>
                        <a:ea typeface="DengXian"/>
                        <a:cs typeface="Arial" pitchFamily="34" charset="0"/>
                      </a:endParaRP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rtl="0" eaLnBrk="1" fontAlgn="base" latinLnBrk="0" hangingPunct="1">
                        <a:lnSpc>
                          <a:spcPct val="115000"/>
                        </a:lnSpc>
                        <a:spcBef>
                          <a:spcPct val="0"/>
                        </a:spcBef>
                        <a:spcAft>
                          <a:spcPct val="0"/>
                        </a:spcAft>
                        <a:buClrTx/>
                        <a:buSzTx/>
                        <a:buFontTx/>
                        <a:buNone/>
                      </a:pPr>
                      <a:r>
                        <a:rPr kumimoji="0" lang="en-US" altLang="en-US" sz="1800" b="0" i="0" u="none" strike="noStrike" cap="none" normalizeH="0" baseline="0" noProof="0" dirty="0">
                          <a:ln>
                            <a:noFill/>
                          </a:ln>
                          <a:solidFill>
                            <a:srgbClr val="0D0D0D"/>
                          </a:solidFill>
                          <a:effectLst/>
                          <a:latin typeface="Calibri"/>
                        </a:rPr>
                        <a:t>International unique AE case identifier for the ICSR.</a:t>
                      </a:r>
                      <a:r>
                        <a:rPr lang="en-US" altLang="en-US" sz="1800" b="0" i="0" u="none" strike="noStrike" cap="none" normalizeH="0" baseline="0" noProof="0" dirty="0">
                          <a:ln>
                            <a:noFill/>
                          </a:ln>
                          <a:solidFill>
                            <a:srgbClr val="0D0D0D"/>
                          </a:solidFill>
                          <a:effectLst/>
                          <a:latin typeface="Calibri"/>
                        </a:rPr>
                        <a:t>  </a:t>
                      </a:r>
                      <a:endParaRPr kumimoji="0" lang="en-US" altLang="en-US" sz="2000" b="0" i="0" u="none" strike="noStrike" cap="none" normalizeH="0" baseline="0" noProof="0" dirty="0">
                        <a:ln>
                          <a:noFill/>
                        </a:ln>
                        <a:solidFill>
                          <a:srgbClr val="0D0D0D"/>
                        </a:solidFill>
                        <a:effectLst/>
                        <a:latin typeface="Calibri"/>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noProof="0" dirty="0">
                          <a:ln>
                            <a:noFill/>
                          </a:ln>
                          <a:solidFill>
                            <a:srgbClr val="0D0D0D"/>
                          </a:solidFill>
                          <a:effectLst/>
                          <a:latin typeface="Calibri"/>
                        </a:rPr>
                        <a:t>If case was not assigned an international unique AE case identifier, leave blank.</a:t>
                      </a:r>
                      <a:endParaRPr kumimoji="0" lang="en-US" altLang="en-US" sz="2000" b="0" i="0" u="none" strike="noStrike" cap="none" normalizeH="0" baseline="0" noProof="0" dirty="0">
                        <a:ln>
                          <a:noFill/>
                        </a:ln>
                        <a:solidFill>
                          <a:srgbClr val="0D0D0D"/>
                        </a:solidFill>
                        <a:effectLst/>
                        <a:latin typeface="Calibri"/>
                        <a:ea typeface="DengXian"/>
                        <a:cs typeface="Arial"/>
                      </a:endParaRP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BD1855A0-EE94-2670-87CE-4130EEEC7A80}"/>
              </a:ext>
            </a:extLst>
          </p:cNvPr>
          <p:cNvGraphicFramePr>
            <a:graphicFrameLocks noGrp="1"/>
          </p:cNvGraphicFramePr>
          <p:nvPr>
            <p:extLst>
              <p:ext uri="{D42A27DB-BD31-4B8C-83A1-F6EECF244321}">
                <p14:modId xmlns:p14="http://schemas.microsoft.com/office/powerpoint/2010/main" val="3888613125"/>
              </p:ext>
            </p:extLst>
          </p:nvPr>
        </p:nvGraphicFramePr>
        <p:xfrm>
          <a:off x="630316" y="3367619"/>
          <a:ext cx="10729192" cy="1058865"/>
        </p:xfrm>
        <a:graphic>
          <a:graphicData uri="http://schemas.openxmlformats.org/drawingml/2006/table">
            <a:tbl>
              <a:tblPr/>
              <a:tblGrid>
                <a:gridCol w="3069328">
                  <a:extLst>
                    <a:ext uri="{9D8B030D-6E8A-4147-A177-3AD203B41FA5}">
                      <a16:colId xmlns:a16="http://schemas.microsoft.com/office/drawing/2014/main" val="20000"/>
                    </a:ext>
                  </a:extLst>
                </a:gridCol>
                <a:gridCol w="7659864">
                  <a:extLst>
                    <a:ext uri="{9D8B030D-6E8A-4147-A177-3AD203B41FA5}">
                      <a16:colId xmlns:a16="http://schemas.microsoft.com/office/drawing/2014/main" val="20001"/>
                    </a:ext>
                  </a:extLst>
                </a:gridCol>
              </a:tblGrid>
              <a:tr h="35295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0" u="none" strike="noStrike" cap="none" normalizeH="0" baseline="0" dirty="0">
                          <a:ln>
                            <a:noFill/>
                          </a:ln>
                          <a:solidFill>
                            <a:srgbClr val="0D0D0D"/>
                          </a:solidFill>
                          <a:effectLst/>
                          <a:latin typeface="Calibri" pitchFamily="34" charset="0"/>
                        </a:rPr>
                        <a:t>Pays</a:t>
                      </a:r>
                      <a:endParaRPr kumimoji="0" lang="en-GB" altLang="en-US" sz="2000" b="1" i="0" u="none" strike="noStrike" cap="none" normalizeH="0" baseline="0" dirty="0">
                        <a:ln>
                          <a:noFill/>
                        </a:ln>
                        <a:solidFill>
                          <a:srgbClr val="0D0D0D"/>
                        </a:solidFill>
                        <a:effectLst/>
                        <a:latin typeface="Calibri" pitchFamily="34" charset="0"/>
                        <a:ea typeface="DengXian"/>
                        <a:cs typeface="Arial" pitchFamily="34" charset="0"/>
                      </a:endParaRP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800" b="0" i="0" u="none" strike="noStrike" cap="none" normalizeH="0" baseline="0" dirty="0">
                          <a:ln>
                            <a:noFill/>
                          </a:ln>
                          <a:solidFill>
                            <a:srgbClr val="0D0D0D"/>
                          </a:solidFill>
                          <a:effectLst/>
                          <a:latin typeface="Calibri" pitchFamily="34" charset="0"/>
                        </a:rPr>
                        <a:t>Pays de la source principale</a:t>
                      </a:r>
                      <a:endParaRPr kumimoji="0" lang="en-GB" altLang="en-US" sz="2000" b="0" i="0" u="none" strike="noStrike" cap="none" normalizeH="0" baseline="0" dirty="0">
                        <a:ln>
                          <a:noFill/>
                        </a:ln>
                        <a:solidFill>
                          <a:srgbClr val="0D0D0D"/>
                        </a:solidFill>
                        <a:effectLst/>
                        <a:latin typeface="Calibri" pitchFamily="34" charset="0"/>
                        <a:ea typeface="DengXian"/>
                        <a:cs typeface="Arial" pitchFamily="34" charset="0"/>
                      </a:endParaRP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295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0" u="none" strike="noStrike" cap="none" normalizeH="0" baseline="0" dirty="0">
                          <a:ln>
                            <a:noFill/>
                          </a:ln>
                          <a:solidFill>
                            <a:srgbClr val="0D0D0D"/>
                          </a:solidFill>
                          <a:effectLst/>
                          <a:latin typeface="Calibri" pitchFamily="34" charset="0"/>
                        </a:rPr>
                        <a:t>Nom de la structure</a:t>
                      </a:r>
                      <a:endParaRPr kumimoji="0" lang="en-GB" altLang="en-US" sz="2000" b="1" i="0" u="none" strike="noStrike" cap="none" normalizeH="0" baseline="0" dirty="0">
                        <a:ln>
                          <a:noFill/>
                        </a:ln>
                        <a:solidFill>
                          <a:srgbClr val="0D0D0D"/>
                        </a:solidFill>
                        <a:effectLst/>
                        <a:latin typeface="Calibri" pitchFamily="34" charset="0"/>
                        <a:ea typeface="DengXian"/>
                        <a:cs typeface="Arial" pitchFamily="34" charset="0"/>
                      </a:endParaRP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800" b="0" i="0" u="none" strike="noStrike" cap="none" normalizeH="0" baseline="0" dirty="0">
                          <a:ln>
                            <a:noFill/>
                          </a:ln>
                          <a:solidFill>
                            <a:srgbClr val="0D0D0D"/>
                          </a:solidFill>
                          <a:effectLst/>
                          <a:latin typeface="Calibri" pitchFamily="34" charset="0"/>
                        </a:rPr>
                        <a:t>Nom de la source primaire</a:t>
                      </a: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95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1" i="0" u="none" strike="noStrike" cap="none" normalizeH="0" baseline="0" dirty="0">
                          <a:ln>
                            <a:noFill/>
                          </a:ln>
                          <a:solidFill>
                            <a:srgbClr val="0D0D0D"/>
                          </a:solidFill>
                          <a:effectLst/>
                          <a:latin typeface="Calibri" pitchFamily="34" charset="0"/>
                        </a:rPr>
                        <a:t>Identifiant du site</a:t>
                      </a: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b-LU" altLang="en-US" sz="1800" b="0" i="0" u="none" strike="noStrike" cap="none" normalizeH="0" baseline="0" dirty="0">
                          <a:ln>
                            <a:noFill/>
                          </a:ln>
                          <a:solidFill>
                            <a:srgbClr val="0D0D0D"/>
                          </a:solidFill>
                          <a:effectLst/>
                          <a:latin typeface="Calibri" pitchFamily="34" charset="0"/>
                        </a:rPr>
                        <a:t>Numéro d'identification du site</a:t>
                      </a: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 name="Table 3">
            <a:extLst>
              <a:ext uri="{FF2B5EF4-FFF2-40B4-BE49-F238E27FC236}">
                <a16:creationId xmlns:a16="http://schemas.microsoft.com/office/drawing/2014/main" id="{EDF84BDB-5F16-3040-F715-430F14A61ACC}"/>
              </a:ext>
            </a:extLst>
          </p:cNvPr>
          <p:cNvGraphicFramePr>
            <a:graphicFrameLocks noGrp="1"/>
          </p:cNvGraphicFramePr>
          <p:nvPr>
            <p:extLst>
              <p:ext uri="{D42A27DB-BD31-4B8C-83A1-F6EECF244321}">
                <p14:modId xmlns:p14="http://schemas.microsoft.com/office/powerpoint/2010/main" val="1218482675"/>
              </p:ext>
            </p:extLst>
          </p:nvPr>
        </p:nvGraphicFramePr>
        <p:xfrm>
          <a:off x="630316" y="4441722"/>
          <a:ext cx="10729192" cy="2319287"/>
        </p:xfrm>
        <a:graphic>
          <a:graphicData uri="http://schemas.openxmlformats.org/drawingml/2006/table">
            <a:tbl>
              <a:tblPr/>
              <a:tblGrid>
                <a:gridCol w="3098303">
                  <a:extLst>
                    <a:ext uri="{9D8B030D-6E8A-4147-A177-3AD203B41FA5}">
                      <a16:colId xmlns:a16="http://schemas.microsoft.com/office/drawing/2014/main" val="20000"/>
                    </a:ext>
                  </a:extLst>
                </a:gridCol>
                <a:gridCol w="7630889">
                  <a:extLst>
                    <a:ext uri="{9D8B030D-6E8A-4147-A177-3AD203B41FA5}">
                      <a16:colId xmlns:a16="http://schemas.microsoft.com/office/drawing/2014/main" val="20001"/>
                    </a:ext>
                  </a:extLst>
                </a:gridCol>
              </a:tblGrid>
              <a:tr h="319927">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noProof="0" dirty="0" err="1">
                          <a:ln>
                            <a:noFill/>
                          </a:ln>
                          <a:solidFill>
                            <a:srgbClr val="0D0D0D"/>
                          </a:solidFill>
                          <a:effectLst/>
                          <a:latin typeface="Calibri"/>
                        </a:rPr>
                        <a:t>Numéro</a:t>
                      </a:r>
                      <a:r>
                        <a:rPr kumimoji="0" lang="en-US" altLang="en-US" sz="1800" b="1" i="0" u="none" strike="noStrike" cap="none" normalizeH="0" baseline="0" noProof="0" dirty="0">
                          <a:ln>
                            <a:noFill/>
                          </a:ln>
                          <a:solidFill>
                            <a:srgbClr val="0D0D0D"/>
                          </a:solidFill>
                          <a:effectLst/>
                          <a:latin typeface="Calibri"/>
                        </a:rPr>
                        <a:t> </a:t>
                      </a:r>
                      <a:r>
                        <a:rPr kumimoji="0" lang="en-US" altLang="en-US" sz="1800" b="1" i="0" u="none" strike="noStrike" cap="none" normalizeH="0" baseline="0" noProof="0" dirty="0" err="1">
                          <a:ln>
                            <a:noFill/>
                          </a:ln>
                          <a:solidFill>
                            <a:srgbClr val="0D0D0D"/>
                          </a:solidFill>
                          <a:effectLst/>
                          <a:latin typeface="Calibri"/>
                        </a:rPr>
                        <a:t>d'identification</a:t>
                      </a:r>
                      <a:endParaRPr kumimoji="0" lang="en-US" altLang="en-US" sz="1800" b="1" i="0" u="none" strike="noStrike" cap="none" normalizeH="0" baseline="0" noProof="0" dirty="0">
                        <a:ln>
                          <a:noFill/>
                        </a:ln>
                        <a:solidFill>
                          <a:srgbClr val="0D0D0D"/>
                        </a:solidFill>
                        <a:effectLst/>
                        <a:latin typeface="Calibri"/>
                      </a:endParaRP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800" b="0" i="0" u="none" strike="noStrike" cap="none" normalizeH="0" baseline="0" noProof="0" dirty="0">
                          <a:ln>
                            <a:noFill/>
                          </a:ln>
                          <a:solidFill>
                            <a:srgbClr val="0D0D0D"/>
                          </a:solidFill>
                          <a:effectLst/>
                          <a:latin typeface="Calibri"/>
                        </a:rPr>
                        <a:t>Numéro d'identification du patient dans la base de données du pays.</a:t>
                      </a: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927">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noProof="0" dirty="0" err="1">
                          <a:ln>
                            <a:noFill/>
                          </a:ln>
                          <a:solidFill>
                            <a:srgbClr val="0D0D0D"/>
                          </a:solidFill>
                          <a:effectLst/>
                          <a:latin typeface="Calibri"/>
                        </a:rPr>
                        <a:t>Sexe</a:t>
                      </a:r>
                      <a:endParaRPr kumimoji="0" lang="en-US" altLang="en-US" sz="2000" b="1" i="0" u="none" strike="noStrike" cap="none" normalizeH="0" baseline="0" noProof="0" dirty="0">
                        <a:ln>
                          <a:noFill/>
                        </a:ln>
                        <a:solidFill>
                          <a:srgbClr val="0D0D0D"/>
                        </a:solidFill>
                        <a:effectLst/>
                        <a:latin typeface="Calibri"/>
                        <a:ea typeface="DengXian"/>
                        <a:cs typeface="Arial"/>
                      </a:endParaRP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noProof="0" dirty="0">
                          <a:ln>
                            <a:noFill/>
                          </a:ln>
                          <a:solidFill>
                            <a:srgbClr val="0D0D0D"/>
                          </a:solidFill>
                          <a:effectLst/>
                          <a:latin typeface="Calibri"/>
                        </a:rPr>
                        <a:t>Genre du patient</a:t>
                      </a:r>
                      <a:endParaRPr kumimoji="0" lang="en-US" altLang="en-US" sz="2000" b="0" i="0" u="none" strike="noStrike" cap="none" normalizeH="0" baseline="0" noProof="0" dirty="0">
                        <a:ln>
                          <a:noFill/>
                        </a:ln>
                        <a:solidFill>
                          <a:srgbClr val="0D0D0D"/>
                        </a:solidFill>
                        <a:effectLst/>
                        <a:latin typeface="Calibri"/>
                        <a:ea typeface="DengXian"/>
                        <a:cs typeface="Arial"/>
                      </a:endParaRP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9433">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noProof="0" dirty="0">
                          <a:ln>
                            <a:noFill/>
                          </a:ln>
                          <a:solidFill>
                            <a:schemeClr val="tx1">
                              <a:lumMod val="95000"/>
                              <a:lumOff val="5000"/>
                            </a:schemeClr>
                          </a:solidFill>
                          <a:effectLst/>
                          <a:latin typeface="Calibri"/>
                        </a:rPr>
                        <a:t>Date de naissance</a:t>
                      </a: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800" b="0" i="0" u="none" strike="noStrike" cap="none" normalizeH="0" baseline="0" noProof="0" dirty="0">
                          <a:ln>
                            <a:noFill/>
                          </a:ln>
                          <a:solidFill>
                            <a:schemeClr val="tx1">
                              <a:lumMod val="95000"/>
                              <a:lumOff val="5000"/>
                            </a:schemeClr>
                          </a:solidFill>
                          <a:effectLst/>
                          <a:latin typeface="Calibri"/>
                        </a:rPr>
                        <a:t>Date de naissance au format (JJ-MMM-AAAA).</a:t>
                      </a:r>
                    </a:p>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800" b="0" i="0" u="none" strike="noStrike" cap="none" normalizeH="0" baseline="0" noProof="0" dirty="0">
                          <a:ln>
                            <a:noFill/>
                          </a:ln>
                          <a:solidFill>
                            <a:schemeClr val="tx1">
                              <a:lumMod val="95000"/>
                              <a:lumOff val="5000"/>
                            </a:schemeClr>
                          </a:solidFill>
                          <a:effectLst/>
                          <a:latin typeface="Calibri"/>
                        </a:rPr>
                        <a:t>Elle peut être enregistrée dans trois champs différents (jour, mois, année) pour simplifier la gestion des dates partielles.</a:t>
                      </a:r>
                    </a:p>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800" b="0" i="0" u="none" strike="noStrike" cap="none" normalizeH="0" baseline="0" noProof="0" dirty="0">
                          <a:ln>
                            <a:noFill/>
                          </a:ln>
                          <a:solidFill>
                            <a:schemeClr val="tx1">
                              <a:lumMod val="95000"/>
                              <a:lumOff val="5000"/>
                            </a:schemeClr>
                          </a:solidFill>
                          <a:effectLst/>
                          <a:latin typeface="Calibri"/>
                        </a:rPr>
                        <a:t>La date de naissance complète ne doit être transférée dans la base de données centrale que si la réglementation l'autorise.</a:t>
                      </a:r>
                    </a:p>
                  </a:txBody>
                  <a:tcPr marL="57552" marR="575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3242</Words>
  <Application>Microsoft Office PowerPoint</Application>
  <PresentationFormat>Widescreen</PresentationFormat>
  <Paragraphs>286</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1_Modèle par défaut</vt:lpstr>
      <vt:lpstr>PowerPoint Presentation</vt:lpstr>
      <vt:lpstr>PowerPoint Presentation</vt:lpstr>
      <vt:lpstr>PowerPoint Presentation</vt:lpstr>
      <vt:lpstr>PowerPoint Presentation</vt:lpstr>
      <vt:lpstr>Formulaires de notification aDSM (1) alerte, rapport complet</vt:lpstr>
      <vt:lpstr>Formulaires de notification aDSM (2)</vt:lpstr>
      <vt:lpstr>Saisie standard des données</vt:lpstr>
      <vt:lpstr>Éléments de données du paquet de base aDSM</vt:lpstr>
      <vt:lpstr>IDENTIFICATION DU PATIENT, DONNÉES DÉMOGRAPHIQUES ET DÉTAILS DE L'ÉTABLISSEMENT</vt:lpstr>
      <vt:lpstr>INFORMATIONS SUR LE PATIENT AU MOMENT DE L'ÉVÉNEMENT</vt:lpstr>
      <vt:lpstr>DESCRIPTION DE L’EI (1)</vt:lpstr>
      <vt:lpstr>PowerPoint Presentation</vt:lpstr>
      <vt:lpstr>PowerPoint Presentation</vt:lpstr>
      <vt:lpstr>PowerPoint Presentation</vt:lpstr>
      <vt:lpstr>PowerPoint Presentation</vt:lpstr>
      <vt:lpstr>EXAMEN D’ANALYSE EN LABORATOIRE</vt:lpstr>
      <vt:lpstr>PowerPoint Presentation</vt:lpstr>
      <vt:lpstr>Formulaire d'alerte EIG (1)</vt:lpstr>
      <vt:lpstr>PowerPoint Presentation</vt:lpstr>
      <vt:lpstr>Incorporer les éléments de données standard de l'aDSM dans les formulaires S&amp;E de routine (1)</vt:lpstr>
      <vt:lpstr>Incorporer les éléments de données standard de l'aDSM dans les formulaires S&amp;E de routine (2)</vt:lpstr>
      <vt:lpstr>Pré-test et finalisation des formulaires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dc:creator>
  <cp:lastModifiedBy>Bassirou soul</cp:lastModifiedBy>
  <cp:revision>983</cp:revision>
  <cp:lastPrinted>2015-08-06T08:53:30Z</cp:lastPrinted>
  <dcterms:created xsi:type="dcterms:W3CDTF">2009-05-24T17:19:01Z</dcterms:created>
  <dcterms:modified xsi:type="dcterms:W3CDTF">2023-05-19T07:43:28Z</dcterms:modified>
</cp:coreProperties>
</file>