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66" r:id="rId2"/>
    <p:sldId id="564" r:id="rId3"/>
    <p:sldId id="568" r:id="rId4"/>
    <p:sldId id="535" r:id="rId5"/>
    <p:sldId id="545" r:id="rId6"/>
    <p:sldId id="555" r:id="rId7"/>
    <p:sldId id="546" r:id="rId8"/>
    <p:sldId id="547" r:id="rId9"/>
    <p:sldId id="548" r:id="rId10"/>
    <p:sldId id="550" r:id="rId11"/>
    <p:sldId id="551" r:id="rId12"/>
    <p:sldId id="552" r:id="rId13"/>
    <p:sldId id="553" r:id="rId14"/>
    <p:sldId id="554" r:id="rId15"/>
    <p:sldId id="567" r:id="rId16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4" autoAdjust="0"/>
    <p:restoredTop sz="62104" autoAdjust="0"/>
  </p:normalViewPr>
  <p:slideViewPr>
    <p:cSldViewPr>
      <p:cViewPr varScale="1">
        <p:scale>
          <a:sx n="36" d="100"/>
          <a:sy n="36" d="100"/>
        </p:scale>
        <p:origin x="48" y="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89208B-FBCA-FDEA-AB5D-786E47B15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DEE6A-2590-AB90-AFC7-35A36C88C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E6C16F-4C9A-0B48-BC01-7A3F50AF979E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8422D-47AA-12B7-B820-12EA4A6CC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90063-1020-4DD5-4BB3-FBF34518BF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7FEA02-24A3-5246-9839-1E1E23947A87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E84ED4B-6339-FF48-1FBF-A716BDE0B4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EEA8EC8-2751-18EC-1B99-E2E6F200CD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23EEE5-EEEA-53DB-7E64-CCFE20EE57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D67CAE9D-60EE-BDA0-B6F1-621371A32A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9441571C-7198-BCB5-4986-EAF2016255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6C95415B-1026-D04C-071D-16E0AF409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83E707-CCE4-9446-A86A-317377DF82E7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7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1EB91-247E-D4A3-BC06-8A50FC494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FAFC530-EAC5-AD3E-50CC-BEF2BA8278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14080" y="1484784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Supports de formation sur la surveillance active et la gestion des évènements indésirables des médicaments antituberculeux (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F69B-F1E8-5C52-DE6B-DB0ABD618D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448" y="1628800"/>
            <a:ext cx="9242102" cy="4103663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i="1" dirty="0">
                <a:latin typeface="Calibri" panose="020F0502020204030204" pitchFamily="34" charset="0"/>
                <a:cs typeface="Calibri" panose="020F0502020204030204" pitchFamily="34" charset="0"/>
              </a:rPr>
              <a:t>Le programme national de lutte contre la tuberculose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organiser un mécanisme national de coordination de l'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(voir module 2.1i)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assurer le financement de la mise en œuvre des différents éléments de l'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élabore des procédures opérationnelles standards (SOP)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veiller à ce que tout le personnel impliqué dans l'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reçoive une formation appropriée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DD7FB3-4F19-776B-080A-DE8C682EF5E3}"/>
              </a:ext>
            </a:extLst>
          </p:cNvPr>
          <p:cNvSpPr txBox="1">
            <a:spLocks/>
          </p:cNvSpPr>
          <p:nvPr/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Rôles et responsabilités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(2)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D5BE-418F-051F-4A19-93C4EF37B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4750" y="1417638"/>
            <a:ext cx="11017250" cy="4748212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i="1" dirty="0">
                <a:latin typeface="Calibri" panose="020F0502020204030204" pitchFamily="34" charset="0"/>
                <a:cs typeface="Calibri" panose="020F0502020204030204" pitchFamily="34" charset="0"/>
              </a:rPr>
              <a:t>Le programme national de lutte contre la tuberculose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veiller à ce que des moyens papier ou électroniques soient disponibles pour consolider les données de l'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 système nouvellement créé ou un système existant modifié, et </a:t>
            </a:r>
          </a:p>
          <a:p>
            <a:pPr lvl="1"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 fonctionnent adéquate et adapté aux établissements de santé au début des activités d'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Collecter des données conformément au plan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Gestion et supervision de tous les aspects de la collecte des données d'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 des données validées au niveau supranational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F6E701-D816-7BCA-5244-C7D9E7A30DBA}"/>
              </a:ext>
            </a:extLst>
          </p:cNvPr>
          <p:cNvSpPr txBox="1">
            <a:spLocks/>
          </p:cNvSpPr>
          <p:nvPr/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Rôles et responsabilités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(3)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A196-401B-DD31-DF6D-45DF7553D5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1700808"/>
            <a:ext cx="10369152" cy="324108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i="1" dirty="0">
                <a:latin typeface="Calibri" panose="020F0502020204030204" pitchFamily="34" charset="0"/>
                <a:cs typeface="Calibri" panose="020F0502020204030204" pitchFamily="34" charset="0"/>
              </a:rPr>
              <a:t>Le programme national de lutte contre la tuberculose, éventuellement avec la PV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Évaluation de la causalité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Détection des signaux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Analyse des données et retour d'information aux centres de santé et aux cliniciens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 des nouvelles connaissances aux professionnels de la santé et au public (voir module 3.2)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8EF5DC-2A80-65A0-3D14-68D416EA6CF6}"/>
              </a:ext>
            </a:extLst>
          </p:cNvPr>
          <p:cNvSpPr txBox="1">
            <a:spLocks/>
          </p:cNvSpPr>
          <p:nvPr/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Rôles et responsabilités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(4)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351B2D3-9ACF-D77F-AF7B-F756E904C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Rôles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fr-FR" sz="24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mondial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9DAD-A68B-CABD-66CC-A91C7ECA9F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606" y="1556792"/>
            <a:ext cx="10909001" cy="4421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L'OMS gère une base de données mondiale sur la PV</a:t>
            </a:r>
          </a:p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Cette base de données contient les EIG et autres EI des patients tuberculeux suivi dans le cadre de  l’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La base de données mondiale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sera utilisée pour aider à détecter les signaux et informer les futures mises à jour des politiques mondiales sur l'utilisation des médicaments antituberculeux et des nouveaux schémas thérapeutiques.</a:t>
            </a:r>
          </a:p>
          <a:p>
            <a:pPr marL="0" indent="0">
              <a:buFontTx/>
              <a:buNone/>
              <a:defRPr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Ce processus est distinct du mécanisme existant pour la coordination mondiale des rapports de sécurité des cas individuels (notifications spontanées) de la PV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8E4A341-B41E-8C78-27ED-A7DF4EEEE81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16632"/>
            <a:ext cx="8229600" cy="7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800F821-1B9A-3FF2-F5D9-248CE1B749D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3392" y="926480"/>
            <a:ext cx="10729192" cy="50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rôles et les responsabilités en matière d'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sont examinés à trois niveaux principaux : 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établissement de santé, 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 et 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mondial</a:t>
            </a: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L'établissement de santé doit être équipé pour suivre les patients et gérer les effets indésirables.</a:t>
            </a: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 niveau national, les rôles et les responsabilités sont répartis entre le PNT et la structure de pharmacovigilance.</a:t>
            </a: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 niveau mondial, il s'agit des rapports mondiaux sur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de la détection des signaux, de l'acquisition et de l'utilisation de nouvelles connaissances pour la mise à jour des politiques.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Remerciements</a:t>
            </a:r>
            <a:endParaRPr lang="en-US" altLang="en-US" sz="4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développement du matériel de formation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été financé par TDR dans le cadre du Partenariat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 ( Access 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Partnership= accès et la prestation de services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avec un financement du gouvernement japonais.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matériel de formation a été élaboré en 2016 par le groupe de travail de l'OMS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partenaires techniques KNCV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Management Sciences for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(SIAPS), MSF, WHO GTB, et TDR. 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matériel a été mis à jour en 2022-23 par Mahamadou Bassirou Souleymane (consultant TDR) avec Marie-Eve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Raguenaud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(TDR),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Branwen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Hennig (TDR), et Corinne Merle (TDR), et revu par Linh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Nhat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Nguyen (OMS/GTB),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Gegia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(OMS/GTB), et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Fuad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Mirzayev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remercions tous les membres du groupe de travail WARN/CARN-TB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contribué à l'élaboration des directives génériques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ainsi que le secrétariat, en particulier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67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1775520" y="2132856"/>
            <a:ext cx="9145016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2.1iii. 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Définir les rôles et les responsabilités en matière de gestion et de supervision 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FFB3BF-C3F2-6A19-CDB2-39BD10263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4450"/>
            <a:ext cx="118093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étapes de la mise en œuvre de l'</a:t>
            </a:r>
            <a:r>
              <a:rPr lang="fr-FR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4400" b="1" dirty="0">
              <a:solidFill>
                <a:srgbClr val="1616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32">
            <a:extLst>
              <a:ext uri="{FF2B5EF4-FFF2-40B4-BE49-F238E27FC236}">
                <a16:creationId xmlns:a16="http://schemas.microsoft.com/office/drawing/2014/main" id="{FEBF1143-7AA9-49C5-5992-C5BA16A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6148" name="Groupe 8">
            <a:extLst>
              <a:ext uri="{FF2B5EF4-FFF2-40B4-BE49-F238E27FC236}">
                <a16:creationId xmlns:a16="http://schemas.microsoft.com/office/drawing/2014/main" id="{51FC910B-C076-E20B-AD41-48E2EB677C0B}"/>
              </a:ext>
            </a:extLst>
          </p:cNvPr>
          <p:cNvGrpSpPr>
            <a:grpSpLocks/>
          </p:cNvGrpSpPr>
          <p:nvPr/>
        </p:nvGrpSpPr>
        <p:grpSpPr bwMode="auto">
          <a:xfrm>
            <a:off x="767408" y="855663"/>
            <a:ext cx="9756575" cy="5472261"/>
            <a:chOff x="0" y="0"/>
            <a:chExt cx="5074920" cy="3375660"/>
          </a:xfrm>
        </p:grpSpPr>
        <p:sp>
          <p:nvSpPr>
            <p:cNvPr id="6149" name="Zone de texte 2">
              <a:extLst>
                <a:ext uri="{FF2B5EF4-FFF2-40B4-BE49-F238E27FC236}">
                  <a16:creationId xmlns:a16="http://schemas.microsoft.com/office/drawing/2014/main" id="{90AC2B95-AEE3-AEB7-CA31-DEE120072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fr-FR" altLang="en-US" sz="2000" dirty="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Créer un mécanisme national de coordination pour l’</a:t>
              </a:r>
              <a:r>
                <a:rPr lang="en-US" altLang="en-US" sz="2000" dirty="0" err="1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aDSM</a:t>
              </a:r>
              <a:endParaRPr lang="en-GB" alt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4" name="Zone de texte 2">
              <a:extLst>
                <a:ext uri="{FF2B5EF4-FFF2-40B4-BE49-F238E27FC236}">
                  <a16:creationId xmlns:a16="http://schemas.microsoft.com/office/drawing/2014/main" id="{DA0779EF-4D54-0D30-B122-38B5473F0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 err="1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Élaborer</a:t>
              </a:r>
              <a:r>
                <a:rPr lang="en-GB" altLang="en-US" sz="2000" dirty="0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un plan </a:t>
              </a:r>
              <a:r>
                <a:rPr lang="en-GB" altLang="en-US" sz="2000" dirty="0" err="1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d'aDSM</a:t>
              </a:r>
              <a:endParaRPr lang="en-GB" altLang="en-US" sz="2000" dirty="0"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5" name="Zone de texte 2">
              <a:extLst>
                <a:ext uri="{FF2B5EF4-FFF2-40B4-BE49-F238E27FC236}">
                  <a16:creationId xmlns:a16="http://schemas.microsoft.com/office/drawing/2014/main" id="{DDA4ED22-B86C-159D-5F24-C6315738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b="1" dirty="0">
                  <a:solidFill>
                    <a:srgbClr val="FF0000"/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les rôles et les responsabilités en matière de gestion et de supervision</a:t>
              </a: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FDC57428-928A-2DE4-CD4E-34EAD9EA8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Créer des outils standard de collecte de données</a:t>
              </a: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B72DEEAE-B3F9-19D0-9A11-1355E7DCD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Former le personnel à la collecte de données</a:t>
              </a: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5A74F217-90A7-0AE3-8C62-3C81B9997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la fréquence et le circuit  pour la collecte et la communication des données</a:t>
              </a: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61751F2E-4F94-9572-76E7-107CF414A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Consolider les données </a:t>
              </a:r>
              <a:r>
                <a:rPr lang="fr-FR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par voie électronique</a:t>
              </a: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EF1C1EB6-A14D-175C-7DA3-06CD4D861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Développer les capacités de détection des signaux et d'évaluation de la causalité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823B6DE-22E4-53B7-841B-7F6F990F6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27448" y="260648"/>
            <a:ext cx="95770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</a:t>
            </a:r>
            <a:r>
              <a:rPr lang="en-GB" altLang="fr-FR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d'apprentissage</a:t>
            </a:r>
            <a:br>
              <a:rPr lang="en-GB" altLang="fr-F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l'issue de cette présentation, le participant devrait être capable de :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4B26DC6-755D-29DA-DF85-24E62A1A1F3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71464" y="1916832"/>
            <a:ext cx="8955211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Décrire les rôles et les responsabilités dans la gestion et la coordination de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lvl="2"/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 niveau de l'établissement de santé</a:t>
            </a:r>
          </a:p>
          <a:p>
            <a:pPr lvl="2"/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 niveau national</a:t>
            </a:r>
          </a:p>
          <a:p>
            <a:pPr lvl="2"/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 niveau mondial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C3E4A3B-25E6-F244-D37F-683D205687E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83704" y="116632"/>
            <a:ext cx="1142459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Vue d'ensemble des rôles et responsabilités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90E8BF-D88E-64BB-F4F5-25EF2094C46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1106016"/>
              </p:ext>
            </p:extLst>
          </p:nvPr>
        </p:nvGraphicFramePr>
        <p:xfrm>
          <a:off x="695400" y="1556792"/>
          <a:ext cx="10512425" cy="438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411">
                <a:tc>
                  <a:txBody>
                    <a:bodyPr/>
                    <a:lstStyle/>
                    <a:p>
                      <a:endParaRPr lang="en-BE" sz="180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 des établissements de santé</a:t>
                      </a:r>
                      <a:endParaRPr lang="en-BE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fr-FR" sz="1800" i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</a:t>
                      </a:r>
                      <a:r>
                        <a:rPr lang="en-GB" altLang="fr-FR" sz="180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national 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fr-FR" sz="1800" i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</a:t>
                      </a:r>
                      <a:r>
                        <a:rPr lang="en-GB" altLang="fr-FR" sz="180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fr-FR" sz="1800" i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mondial</a:t>
                      </a:r>
                      <a:endParaRPr lang="en-BE" sz="1800" dirty="0"/>
                    </a:p>
                  </a:txBody>
                  <a:tcPr marL="91427" marR="91427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39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Principales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activités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Détection, gestion et notification des EI</a:t>
                      </a:r>
                      <a:endParaRPr lang="en-BE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fr-FR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Lancement et mise en œuvre d'activités d'</a:t>
                      </a:r>
                      <a:r>
                        <a:rPr lang="fr-FR" altLang="en-US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aDSM</a:t>
                      </a:r>
                      <a:r>
                        <a:rPr lang="fr-FR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fr-FR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fr-FR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Coordination du mécanisme et élaboration de procédures opérationnelles normalisées (SOP)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Maintenir une base de données mondiale sur la PV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Détecter les signaux et informer les futures mises à jour de la politique mondiale sur l'utilisation des médicaments antituberculeux et les nouveaux schémas thérapeutiques</a:t>
                      </a:r>
                    </a:p>
                  </a:txBody>
                  <a:tcPr marL="91427" marR="91427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Acteurs</a:t>
                      </a:r>
                      <a:endParaRPr lang="en-BE" sz="18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Cliniciens, infirmières, agents de santé communautaire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fr-FR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PNT et la structure de pharmacovigilance (PV) 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OMS</a:t>
                      </a:r>
                      <a:endParaRPr lang="en-BE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94B444E-E546-8C75-AF77-334DDF6C128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77552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Rôles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de l'établissement de santé (1)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FCE6-3F48-A34B-1351-0D9267404C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3472" y="1844824"/>
            <a:ext cx="8738741" cy="3412976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Détection des événements indésirables (EI)</a:t>
            </a:r>
          </a:p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Gestion des EI</a:t>
            </a:r>
          </a:p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Enregistrement des EI</a:t>
            </a:r>
          </a:p>
          <a:p>
            <a:pPr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Transfert des données sur les EI au niveau administratif suivant</a:t>
            </a:r>
          </a:p>
          <a:p>
            <a:pPr lvl="1"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par exemple au niveau régional ou national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44C3-3BC9-63A4-F4CE-A768868296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1424" y="1600200"/>
            <a:ext cx="10657184" cy="456565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Plusieurs postes ou entités (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cliniciens, infirmières, agents de santé communautaires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 ont des responsabilités différentes en ce qui concerne l’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54013" indent="-354013"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surveillance clinique</a:t>
            </a:r>
          </a:p>
          <a:p>
            <a:pPr marL="354013" indent="-354013"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détection et gestion précoces des événements indésirables (EI)</a:t>
            </a:r>
          </a:p>
          <a:p>
            <a:pPr marL="354013" indent="-354013"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recueillir des données sur l'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au début du traitement, au cours du traitement et lors des visites cliniques ultérieures</a:t>
            </a:r>
          </a:p>
          <a:p>
            <a:pPr marL="354013" indent="-354013"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enregistrer/notifier les EI</a:t>
            </a:r>
          </a:p>
          <a:p>
            <a:pPr marL="354013" indent="-354013"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Experts cliniciens experts de la gestion TB-MR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Conseiller les cliniciens traitants sur les relations potentielles entre le médicament ou le régime et l'EI.</a:t>
            </a: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CA227-302C-C567-590F-F5C8E48B3FBD}"/>
              </a:ext>
            </a:extLst>
          </p:cNvPr>
          <p:cNvSpPr txBox="1">
            <a:spLocks/>
          </p:cNvSpPr>
          <p:nvPr/>
        </p:nvSpPr>
        <p:spPr bwMode="auto">
          <a:xfrm>
            <a:off x="177552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Rôles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de l'établissement de santé (2)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041F-89B9-1792-594D-294E0DBEEA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340768"/>
            <a:ext cx="10369152" cy="4968974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i="1" dirty="0">
                <a:latin typeface="Calibri" panose="020F0502020204030204" pitchFamily="34" charset="0"/>
                <a:cs typeface="Calibri" panose="020F0502020204030204" pitchFamily="34" charset="0"/>
              </a:rPr>
              <a:t>Personnel chargé de la saisie des données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Vérifier l'exhaustivité et la cohérence des données collectées 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Notifier à l'équipe d'experts cliniques tout problème lié à la qualité, à l'exhaustivité ou à la ponctualité de transmission des données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collectées. 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Introduire les données saisies dans la base de données nationale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à intervalles réguliers, conformément à la réglementation nationale.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Gestionnaire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Stockage et qualité des données 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Transfert de données en temps utile au niveau national</a:t>
            </a:r>
          </a:p>
          <a:p>
            <a:pPr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Retour d'information régulier aux cliniciens qui collectent les données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058305-6537-221C-1D98-7B888DF5556B}"/>
              </a:ext>
            </a:extLst>
          </p:cNvPr>
          <p:cNvSpPr txBox="1">
            <a:spLocks/>
          </p:cNvSpPr>
          <p:nvPr/>
        </p:nvSpPr>
        <p:spPr bwMode="auto">
          <a:xfrm>
            <a:off x="177552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Rôles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de l'établissement de santé (3)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3EC5B2E-8324-7E16-0C5D-ED808136C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Rôles et responsabilités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(1)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1DF81F7-476D-4F72-49B5-9E37987F9D3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95400" y="1292424"/>
            <a:ext cx="10801200" cy="4883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principales agences impliquées dans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au niveau national sont les suivantes :</a:t>
            </a:r>
          </a:p>
          <a:p>
            <a:pPr lvl="1">
              <a:defRPr/>
            </a:pPr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 programme national de lutte contre la tuberculose (PNT) et </a:t>
            </a:r>
          </a:p>
          <a:p>
            <a:pPr lvl="1">
              <a:defRPr/>
            </a:pPr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 structure de pharmacovigilance (PV) </a:t>
            </a:r>
          </a:p>
          <a:p>
            <a:pPr>
              <a:defRPr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tâches liées à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sont réparties entre eux en fonction des réglementations locales.</a:t>
            </a:r>
          </a:p>
          <a:p>
            <a:pPr>
              <a:defRPr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 PV peut fournir des conseils au PNT sur les activités 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S'il n'y a pas de PV, un ou plusieurs membres d'autres programmes de lutte contre la maladie (Ex: VIH ou paludisme) possédant l'expertise nécessaire peuvent conseiller le PNT sur les activités 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 PNT est généralement l'initiateur des activités 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pour le programme TB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1335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1_Modèle par défaut</vt:lpstr>
      <vt:lpstr>PowerPoint Presentation</vt:lpstr>
      <vt:lpstr>PowerPoint Presentation</vt:lpstr>
      <vt:lpstr>PowerPoint Presentation</vt:lpstr>
      <vt:lpstr>Objectif d'apprentissage A l'issue de cette présentation, le participant devrait être capable de :</vt:lpstr>
      <vt:lpstr>Vue d'ensemble des rôles et responsabilités</vt:lpstr>
      <vt:lpstr>Rôles et responsabilités Niveau de l'établissement de santé (1)</vt:lpstr>
      <vt:lpstr>PowerPoint Presentation</vt:lpstr>
      <vt:lpstr>PowerPoint Presentation</vt:lpstr>
      <vt:lpstr>Rôles et responsabilités Niveau national (1)</vt:lpstr>
      <vt:lpstr>PowerPoint Presentation</vt:lpstr>
      <vt:lpstr>PowerPoint Presentation</vt:lpstr>
      <vt:lpstr>PowerPoint Presentation</vt:lpstr>
      <vt:lpstr>Rôles et responsabilités Niveau mondial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875</cp:revision>
  <cp:lastPrinted>2015-08-06T08:53:30Z</cp:lastPrinted>
  <dcterms:created xsi:type="dcterms:W3CDTF">2009-05-24T17:19:01Z</dcterms:created>
  <dcterms:modified xsi:type="dcterms:W3CDTF">2023-05-19T07:41:00Z</dcterms:modified>
</cp:coreProperties>
</file>