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566" r:id="rId2"/>
    <p:sldId id="564" r:id="rId3"/>
    <p:sldId id="568" r:id="rId4"/>
    <p:sldId id="538" r:id="rId5"/>
    <p:sldId id="541" r:id="rId6"/>
    <p:sldId id="540" r:id="rId7"/>
    <p:sldId id="542" r:id="rId8"/>
    <p:sldId id="543" r:id="rId9"/>
    <p:sldId id="546" r:id="rId10"/>
    <p:sldId id="551" r:id="rId11"/>
    <p:sldId id="544" r:id="rId12"/>
    <p:sldId id="545" r:id="rId13"/>
    <p:sldId id="555" r:id="rId14"/>
    <p:sldId id="547" r:id="rId15"/>
    <p:sldId id="548" r:id="rId16"/>
    <p:sldId id="549" r:id="rId17"/>
    <p:sldId id="550" r:id="rId18"/>
    <p:sldId id="553" r:id="rId19"/>
    <p:sldId id="556" r:id="rId20"/>
    <p:sldId id="567" r:id="rId21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 autoAdjust="0"/>
    <p:restoredTop sz="96327" autoAdjust="0"/>
  </p:normalViewPr>
  <p:slideViewPr>
    <p:cSldViewPr>
      <p:cViewPr varScale="1">
        <p:scale>
          <a:sx n="36" d="100"/>
          <a:sy n="36" d="100"/>
        </p:scale>
        <p:origin x="48" y="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4F5617-765C-874B-4B97-4D49B66C12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FF1C0-3766-24A9-BBFD-B84F8D55A7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761AFB5-1E49-0447-9886-09296FF600CA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E2C9C-C401-847F-FA84-3B4E12F4C5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625EB-5BD5-E9DE-306F-B7CDE27B72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0929BC-51B4-B144-A874-12EBC06E9995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3BC37FB-4C0C-0F13-1822-7351A83BE9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36A649C-F599-0488-A593-6DC357CB46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F5F230-C766-1F6A-6465-A6D100BC8FD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CF00AFBA-8D46-E3B9-7A39-CC64CA433D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4D337F5C-8D1C-12AE-1035-055D06E698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30B8FDE2-B37D-AACE-BE71-0D932100A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62CCBD-493A-5C4C-98A3-1A7B9024D084}" type="slidenum">
              <a:rPr lang="fr-CH" altLang="en-CM"/>
              <a:pPr>
                <a:defRPr/>
              </a:pPr>
              <a:t>‹#›</a:t>
            </a:fld>
            <a:endParaRPr lang="fr-CH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55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EBE740-D33D-E710-02FA-36C0D72EB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6D12C938-023C-09A0-F6D7-B8892B709E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3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14080" y="1484784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Supports de formation sur la surveillance active et la gestion des évènements indésirables des médicaments antituberculeux (</a:t>
            </a:r>
            <a:r>
              <a:rPr lang="fr-FR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49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A107C5D-55F4-E9EC-3EFC-BDDF23249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0"/>
            <a:ext cx="82296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Organiser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formation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C40A948-4870-111E-B7BB-B39F31BC35A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731837" y="1166812"/>
            <a:ext cx="10728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Cette activité est une </a:t>
            </a:r>
            <a:r>
              <a:rPr lang="fr-FR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priorité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pour s'assurer que la collecte des données se déroule bien (voir diapo précédente).</a:t>
            </a: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 mois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Commencer deux mois avant la mise en œuvre de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Définir le personnel à former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Planifier des formations pour le nouveau personnel après la mise en œuvre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Planifier les formations de remise à niveau après la mise en œuvre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 référer à d'autres modules pertinents de cette série, en particulier 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module 2.1v sur la formation à la collecte de données et 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module 2.1viii sur le renforcement des capacités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392B00E-C572-C259-385A-5AD8F6CF36B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43625"/>
            <a:ext cx="965941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Élaborer un plan de travail et un budget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0B94499-264B-7131-4D9F-B8F9B3475006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83432" y="1186625"/>
            <a:ext cx="9960793" cy="45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Deux mois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Commencer cinq mois avant la mise en œuvre de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Analyser les besoins en ressources de chaque tâche. 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Estimer le coût des fournitures, des déplacements et du temps nécessaire aux employés. 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Effectuer un test de faisabilité pour vérifier si le personnel disposera effectivement du temps nécessaire pour effectuer le travail.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 référer au module 3.5 pour les contributions des partenaires</a:t>
            </a: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B67BE37-07A9-3E81-FB65-330E9FB0554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116632"/>
            <a:ext cx="958740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Définir les rôles et les responsabilités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3CC26F0-DD94-C7E9-9759-BE4DB1DA4655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199356" y="1484784"/>
            <a:ext cx="979328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Deux mois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Commencer cinq mois avant la mise en œuvre de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 référer aux modules 2.1iii (Gestion, supervision et rôles et responsabilités) et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et 2.1viii (Renforcement des capacités)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75FFFE3-2F3A-F5D0-1129-701B5964ADB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559718" y="0"/>
            <a:ext cx="90725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Définir la liste locale des éléments de données et le lexique des données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1AB4A91-A8F5-0014-D78F-E936CD9DF70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127448" y="1556792"/>
            <a:ext cx="9889802" cy="452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Deux mois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Commencer cinq mois avant la mise en œuvre de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Décider d'un dictionnaire de codage et d'échelles de classement à utiliser au niveau national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ANRS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Critères terminologiques communs pour les événements indésirables de l'Institut national du cancer (NCI-CTCAE)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Table de toxicité pour adultes de la division de microbiologie et des maladies infectieuses (DMID) </a:t>
            </a:r>
          </a:p>
          <a:p>
            <a:pPr lvl="2"/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6A45AD1-4DE2-E773-86D5-4E3BEFE5B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23392" y="-8317"/>
            <a:ext cx="1094521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Inclure des éléments d'information sur l'</a:t>
            </a:r>
            <a:r>
              <a:rPr lang="fr-FR" alt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dans les outils de collecte de données sur la TB-MR</a:t>
            </a:r>
            <a:endParaRPr lang="en-US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27857AB-97EF-3D81-C316-AAFB622FA917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51384" y="1484784"/>
            <a:ext cx="10754791" cy="51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 mois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Commencer trois mois avant la mise en œuvre de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Mise à jour des formulaires d'EI et d'EIG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Mise à jour des formulaires/dossier de traitement standard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 référer aux modules 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2.1iv (Créer du matériel de collecte de données standard) et 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2.1.vii (Consolidation électronique des données </a:t>
            </a:r>
            <a:r>
              <a:rPr lang="fr-FR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73605B0-EA6C-402D-79CF-F9FC96838B8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109662" y="34926"/>
            <a:ext cx="9972675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Adapter le système de suivi et d'évaluation pour y intégrer l'</a:t>
            </a:r>
            <a:r>
              <a:rPr lang="fr-FR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4A9F816-5777-DB3B-01F7-DA3FDBC1A9E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92200" y="1412776"/>
            <a:ext cx="9972675" cy="52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 mois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Commencer trois mois avant la mise en œuvre de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Effectuer un test de faisabilité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Piloter les ajustements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Réviser les ajustements si nécessaire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 référer aux modules 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2.1iv et 2.1vii de cette série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EA93205-9013-3E3C-86C7-54E02241C72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83432" y="103542"/>
            <a:ext cx="10585176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</a:pPr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Élaborer un plan de gestion des données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875709E-347F-1C6F-38BD-2C275DD3245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83432" y="1412777"/>
            <a:ext cx="9097193" cy="27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Deux mois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Commencer quatre mois avant la mise en œuvre de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Veiller à ce que des processus et des procédures soient en place pour</a:t>
            </a: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6456A9D8-C2E3-3DBD-46A0-CE7851BD4B41}"/>
              </a:ext>
            </a:extLst>
          </p:cNvPr>
          <p:cNvSpPr txBox="1">
            <a:spLocks/>
          </p:cNvSpPr>
          <p:nvPr/>
        </p:nvSpPr>
        <p:spPr bwMode="auto">
          <a:xfrm>
            <a:off x="1343472" y="4709661"/>
            <a:ext cx="3887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r>
              <a:rPr lang="fr-FR" altLang="en-US" sz="2400" dirty="0">
                <a:latin typeface="Calibri" panose="020F0502020204030204" pitchFamily="34" charset="0"/>
              </a:rPr>
              <a:t>la collecte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altLang="en-US" sz="2400" dirty="0">
                <a:latin typeface="Calibri" panose="020F0502020204030204" pitchFamily="34" charset="0"/>
              </a:rPr>
              <a:t>le contrôle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altLang="en-US" sz="2400" dirty="0">
                <a:latin typeface="Calibri" panose="020F0502020204030204" pitchFamily="34" charset="0"/>
              </a:rPr>
              <a:t>la gestion</a:t>
            </a:r>
          </a:p>
        </p:txBody>
      </p:sp>
      <p:sp>
        <p:nvSpPr>
          <p:cNvPr id="18437" name="Content Placeholder 2">
            <a:extLst>
              <a:ext uri="{FF2B5EF4-FFF2-40B4-BE49-F238E27FC236}">
                <a16:creationId xmlns:a16="http://schemas.microsoft.com/office/drawing/2014/main" id="{77022620-C5B1-1B26-72CA-340B4A6C9971}"/>
              </a:ext>
            </a:extLst>
          </p:cNvPr>
          <p:cNvSpPr txBox="1">
            <a:spLocks/>
          </p:cNvSpPr>
          <p:nvPr/>
        </p:nvSpPr>
        <p:spPr bwMode="auto">
          <a:xfrm>
            <a:off x="4007482" y="4685946"/>
            <a:ext cx="45370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r>
              <a:rPr lang="fr-FR" altLang="en-US" sz="2400" dirty="0">
                <a:latin typeface="Calibri" panose="020F0502020204030204" pitchFamily="34" charset="0"/>
              </a:rPr>
              <a:t>le stockage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altLang="en-US" sz="2400" dirty="0">
                <a:latin typeface="Calibri" panose="020F0502020204030204" pitchFamily="34" charset="0"/>
              </a:rPr>
              <a:t>le traitement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altLang="en-US" sz="2400" dirty="0">
                <a:latin typeface="Calibri" panose="020F0502020204030204" pitchFamily="34" charset="0"/>
              </a:rPr>
              <a:t>la validation et l’archivage des données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1435249-6152-0BE7-FD5C-C71B767830D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286843" y="188640"/>
            <a:ext cx="9803432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Élaborer des procédures opérationnelles standard (SOP)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F969CD5-B2B9-8F76-A3FA-3AC41B2F34C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55440" y="1052736"/>
            <a:ext cx="10034835" cy="55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Deux mois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Commencer trois mois avant la mise en œuvre de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Ajuster les procédures opérationnelles standard existantes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Veiller à ce que chaque SOP comprenne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l'introduction de la procédure 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Les membres du personnel auxquels elle s'applique 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Description de la procédure étape par étape 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 fréquence et/ou le calendrier spécifique 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les résultats attendus 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81D10DD-9C27-3B34-E427-95B1A8D6FED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127448" y="188640"/>
            <a:ext cx="908335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Collecte et traitement des données au niveau national "test pilote"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E1EAAD3-2371-A00E-E0E8-B1171DFEA5E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127448" y="1772816"/>
            <a:ext cx="8810302" cy="44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 mois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Commencer un mois avant la mise en œuvre de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Ajuster le système technique (si nécessaire)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Ajuster et retester au niveau national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Adapter les SOP (si nécessaire)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A5FA4AC-5131-7C6D-61B7-E374D06619B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79407" y="188640"/>
            <a:ext cx="82296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7E07DA2-A333-5F4D-1EDD-343E59F19A6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27651" y="1340768"/>
            <a:ext cx="11549062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 plan 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doit tenter de décrire les différents éléments qui doivent être réunis pour que processus soit menée à bien dans un délai raisonnable (par exemple 6 mois).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 plan doit identifier les financements nationaux et externes appropriés qui peuvent être mobilisés pour faire de l'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une réalité.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 étapes critiques consisteront à mettre en place : un mécanisme de coordination national ; les rôles et responsabilités des différents acteurs nationaux ; les paramètres d'enregistrement et de notification ; la gestion des données (électronique) ; et la formation du personnel à l'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839416" y="2132856"/>
            <a:ext cx="10009112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2.1ii.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Élaborer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un plan pour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l’aDSM</a:t>
            </a:r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Remerciements</a:t>
            </a:r>
            <a:endParaRPr lang="en-US" altLang="en-US" sz="4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développement du matériel de formation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été financé par TDR dans le cadre du Partenariat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ADP ( Access 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Partnership= accès et la prestation de services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avec un financement du gouvernement japonais.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matériel de formation a été élaboré en 2016 par le groupe de travail de l'OMS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les partenaires techniques KNCV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Management Sciences for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(SIAPS), MSF, WHO GTB, et TDR. 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matériel a été mis à jour en 2022-23 par Mahamadou Bassirou Souleymane (consultant TDR) avec Marie-Eve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Raguenaud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(TDR),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Branwen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Hennig (TDR), et Corinne Merle (TDR), et revu par Linh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Nhat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Nguyen (OMS/GTB),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Medea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Gegia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(OMS/GTB), et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Fuad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Mirzayev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(OMS/GTB).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remercions tous les membres du groupe de travail WARN/CARN-TB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ont contribué à l'élaboration des directives génériques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ainsi que le secrétariat, en particulier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67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DFFB3BF-C3F2-6A19-CDB2-39BD10263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4450"/>
            <a:ext cx="118093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44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étapes de la mise en œuvre de l'</a:t>
            </a:r>
            <a:r>
              <a:rPr lang="fr-FR" altLang="en-US" sz="4400" b="1" dirty="0" err="1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4400" b="1" dirty="0">
              <a:solidFill>
                <a:srgbClr val="1616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Rectangle 32">
            <a:extLst>
              <a:ext uri="{FF2B5EF4-FFF2-40B4-BE49-F238E27FC236}">
                <a16:creationId xmlns:a16="http://schemas.microsoft.com/office/drawing/2014/main" id="{FEBF1143-7AA9-49C5-5992-C5BA16A1F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00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6148" name="Groupe 8">
            <a:extLst>
              <a:ext uri="{FF2B5EF4-FFF2-40B4-BE49-F238E27FC236}">
                <a16:creationId xmlns:a16="http://schemas.microsoft.com/office/drawing/2014/main" id="{51FC910B-C076-E20B-AD41-48E2EB677C0B}"/>
              </a:ext>
            </a:extLst>
          </p:cNvPr>
          <p:cNvGrpSpPr>
            <a:grpSpLocks/>
          </p:cNvGrpSpPr>
          <p:nvPr/>
        </p:nvGrpSpPr>
        <p:grpSpPr bwMode="auto">
          <a:xfrm>
            <a:off x="767408" y="855663"/>
            <a:ext cx="9756575" cy="5472261"/>
            <a:chOff x="0" y="0"/>
            <a:chExt cx="5074920" cy="3375660"/>
          </a:xfrm>
        </p:grpSpPr>
        <p:sp>
          <p:nvSpPr>
            <p:cNvPr id="6149" name="Zone de texte 2">
              <a:extLst>
                <a:ext uri="{FF2B5EF4-FFF2-40B4-BE49-F238E27FC236}">
                  <a16:creationId xmlns:a16="http://schemas.microsoft.com/office/drawing/2014/main" id="{90AC2B95-AEE3-AEB7-CA31-DEE120072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4920" cy="342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fr-FR" altLang="en-US" sz="2000" dirty="0"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Créer un mécanisme national de coordination pour l’</a:t>
              </a:r>
              <a:r>
                <a:rPr lang="en-US" altLang="en-US" sz="2000" dirty="0" err="1"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aDSM</a:t>
              </a:r>
              <a:endParaRPr lang="en-GB" altLang="en-US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14" name="Zone de texte 2">
              <a:extLst>
                <a:ext uri="{FF2B5EF4-FFF2-40B4-BE49-F238E27FC236}">
                  <a16:creationId xmlns:a16="http://schemas.microsoft.com/office/drawing/2014/main" id="{DA0779EF-4D54-0D30-B122-38B5473F0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436"/>
              <a:ext cx="5074920" cy="3429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b="1" dirty="0" err="1">
                  <a:solidFill>
                    <a:srgbClr val="FF0000"/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Élaborer</a:t>
              </a:r>
              <a:r>
                <a:rPr lang="en-GB" altLang="en-US" sz="2000" b="1" dirty="0">
                  <a:solidFill>
                    <a:srgbClr val="FF0000"/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 un plan </a:t>
              </a:r>
              <a:r>
                <a:rPr lang="en-GB" altLang="en-US" sz="2000" b="1" dirty="0" err="1">
                  <a:solidFill>
                    <a:srgbClr val="FF0000"/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d'aDSM</a:t>
              </a:r>
              <a:endParaRPr lang="en-GB" altLang="en-US" sz="2000" b="1" dirty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5" name="Zone de texte 2">
              <a:extLst>
                <a:ext uri="{FF2B5EF4-FFF2-40B4-BE49-F238E27FC236}">
                  <a16:creationId xmlns:a16="http://schemas.microsoft.com/office/drawing/2014/main" id="{DDA4ED22-B86C-159D-5F24-C6315738A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1171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Définir les rôles et les responsabilités en matière de gestion et de supervision</a:t>
              </a:r>
            </a:p>
          </p:txBody>
        </p:sp>
        <p:sp>
          <p:nvSpPr>
            <p:cNvPr id="17416" name="Zone de texte 2">
              <a:extLst>
                <a:ext uri="{FF2B5EF4-FFF2-40B4-BE49-F238E27FC236}">
                  <a16:creationId xmlns:a16="http://schemas.microsoft.com/office/drawing/2014/main" id="{FDC57428-928A-2DE4-CD4E-34EAD9EA8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2905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Créer des outils standard de collecte de données</a:t>
              </a:r>
            </a:p>
          </p:txBody>
        </p:sp>
        <p:sp>
          <p:nvSpPr>
            <p:cNvPr id="17417" name="Zone de texte 2">
              <a:extLst>
                <a:ext uri="{FF2B5EF4-FFF2-40B4-BE49-F238E27FC236}">
                  <a16:creationId xmlns:a16="http://schemas.microsoft.com/office/drawing/2014/main" id="{B72DEEAE-B3F9-19D0-9A11-1355E7DCD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9774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Former le personnel à la collecte de données</a:t>
              </a:r>
            </a:p>
          </p:txBody>
        </p:sp>
        <p:sp>
          <p:nvSpPr>
            <p:cNvPr id="17418" name="Zone de texte 2">
              <a:extLst>
                <a:ext uri="{FF2B5EF4-FFF2-40B4-BE49-F238E27FC236}">
                  <a16:creationId xmlns:a16="http://schemas.microsoft.com/office/drawing/2014/main" id="{5A74F217-90A7-0AE3-8C62-3C81B9997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1508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Définir la fréquence et le circuit  pour la collecte et la communication des données</a:t>
              </a:r>
            </a:p>
          </p:txBody>
        </p:sp>
        <p:sp>
          <p:nvSpPr>
            <p:cNvPr id="17419" name="Zone de texte 6">
              <a:extLst>
                <a:ext uri="{FF2B5EF4-FFF2-40B4-BE49-F238E27FC236}">
                  <a16:creationId xmlns:a16="http://schemas.microsoft.com/office/drawing/2014/main" id="{61751F2E-4F94-9572-76E7-107CF414A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0944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Consolider les données </a:t>
              </a:r>
              <a:r>
                <a:rPr lang="fr-FR" alt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aDSM</a:t>
              </a: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 par voie électronique</a:t>
              </a:r>
            </a:p>
          </p:txBody>
        </p:sp>
        <p:sp>
          <p:nvSpPr>
            <p:cNvPr id="17420" name="Zone de texte 2">
              <a:extLst>
                <a:ext uri="{FF2B5EF4-FFF2-40B4-BE49-F238E27FC236}">
                  <a16:creationId xmlns:a16="http://schemas.microsoft.com/office/drawing/2014/main" id="{EF1C1EB6-A14D-175C-7DA3-06CD4D861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2678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Développer les capacités de détection des signaux et d'évaluation de la causalité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CEC151F6-03A8-C9D4-17E4-7752F337E1D7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83432" y="2132856"/>
            <a:ext cx="10009188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Expliquer les principales activités et les délais nécessaires dans un plan de mise en œuvre </a:t>
            </a:r>
            <a:r>
              <a:rPr lang="fr-FR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au niveau national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2B0D15-E2BE-6E81-06F2-5829E0DC754A}"/>
              </a:ext>
            </a:extLst>
          </p:cNvPr>
          <p:cNvSpPr txBox="1">
            <a:spLocks/>
          </p:cNvSpPr>
          <p:nvPr/>
        </p:nvSpPr>
        <p:spPr>
          <a:xfrm>
            <a:off x="1524000" y="161925"/>
            <a:ext cx="9144000" cy="1138773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Objectif </a:t>
            </a:r>
            <a:r>
              <a:rPr lang="en-GB" altLang="fr-FR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d'apprentissage</a:t>
            </a:r>
            <a:b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fr-FR" altLang="fr-FR" sz="2400" i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l'issue de cette présentation, le participant devrait être capable de :</a:t>
            </a:r>
            <a:endParaRPr lang="en-GB" altLang="fr-FR" sz="2000" i="1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5083A7C-4536-7149-B4DC-1449C05642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3704" y="203200"/>
            <a:ext cx="11424592" cy="7778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Chronogramme de mise en œuvre de l'</a:t>
            </a:r>
            <a:r>
              <a:rPr lang="fr-FR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aDSM</a:t>
            </a:r>
            <a:r>
              <a:rPr lang="fr-F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(1)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5FD91C0-C8ED-63E0-9A06-3790296AB83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23887" y="1412776"/>
            <a:ext cx="109442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 diapositive suivante présente un exemple de diagramme de GANTT indiquant le calendrier de toutes les activités nécessaires à la préparation de l'</a:t>
            </a:r>
            <a:r>
              <a:rPr lang="fr-FR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pour l'introduction programmatique de nouveaux médicaments ou schémas thérapeutiques.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Chaque activité énumérée dans le tableau devra être chiffrée et les ressources correspondantes identifiées.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Des sous-activités doivent également être développées ; plus de détails sont disponibles dans d'autres séries de diapositives de ce module.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AC10-A045-9980-7469-65F6E3EDBEE4}"/>
              </a:ext>
            </a:extLst>
          </p:cNvPr>
          <p:cNvSpPr txBox="1">
            <a:spLocks/>
          </p:cNvSpPr>
          <p:nvPr/>
        </p:nvSpPr>
        <p:spPr>
          <a:xfrm>
            <a:off x="1266292" y="-6841"/>
            <a:ext cx="9659416" cy="6413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Chronogramme de mise en œuvre de l'</a:t>
            </a:r>
            <a:r>
              <a:rPr lang="fr-FR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aDSM</a:t>
            </a:r>
            <a:r>
              <a:rPr lang="fr-FR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alt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(2)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BB64B947-3C16-6631-7CF8-A22491675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164127"/>
              </p:ext>
            </p:extLst>
          </p:nvPr>
        </p:nvGraphicFramePr>
        <p:xfrm>
          <a:off x="407368" y="641441"/>
          <a:ext cx="11017225" cy="6189692"/>
        </p:xfrm>
        <a:graphic>
          <a:graphicData uri="http://schemas.openxmlformats.org/drawingml/2006/table">
            <a:tbl>
              <a:tblPr firstRow="1" firstCol="1" bandRow="1"/>
              <a:tblGrid>
                <a:gridCol w="5983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47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145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Activités</a:t>
                      </a:r>
                      <a:endParaRPr lang="fr-FR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Mois avant le début</a:t>
                      </a:r>
                      <a:endParaRPr lang="fr-FR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DÉBUT</a:t>
                      </a:r>
                      <a:endParaRPr lang="fr-FR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Établir le mécanisme national</a:t>
                      </a:r>
                      <a:r>
                        <a:rPr lang="fr-FR" sz="1400" b="0" baseline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coordination pour l’</a:t>
                      </a:r>
                      <a:r>
                        <a:rPr lang="fr-FR" sz="1400" b="0" noProof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endParaRPr lang="fr-FR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Développer un guide </a:t>
                      </a:r>
                      <a:r>
                        <a:rPr lang="fr-FR" sz="1400" b="0" noProof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endParaRPr lang="fr-FR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Décider du système de notification papier ou électronique à utiliser pour la collecte des données</a:t>
                      </a:r>
                      <a:r>
                        <a:rPr lang="fr-FR" sz="1400" b="0" baseline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noProof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kern="12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Former le personnel sur l’</a:t>
                      </a:r>
                      <a:r>
                        <a:rPr lang="fr-FR" sz="1400" b="0" noProof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(centre national de PV*, cliniciens,</a:t>
                      </a:r>
                      <a:r>
                        <a:rPr lang="fr-FR" sz="1400" b="0" baseline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infirmières, personnel de saisie des données, etc.)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7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Définir les rôles et responsabilités à chaque niveau du PNT*, et entre le PNT et centre national de PV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3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Élaborer un plan de travail et un budget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Définir la liste locale des éléments de données et le lexique des données 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3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Inclure des éléments d'information sur l'</a:t>
                      </a:r>
                      <a:r>
                        <a:rPr lang="fr-FR" sz="1400" b="0" noProof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dans les outils de collecte de données sur la tuberculose multirésistante.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33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Adapter le système de suivi et d'évaluation des données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400" noProof="0" dirty="0">
                        <a:effectLst/>
                        <a:latin typeface="Calibri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400" noProof="0" dirty="0">
                        <a:effectLst/>
                        <a:latin typeface="Calibri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400" noProof="0" dirty="0">
                        <a:effectLst/>
                        <a:latin typeface="Calibri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400" noProof="0" dirty="0">
                        <a:effectLst/>
                        <a:latin typeface="Calibri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400" noProof="0" dirty="0">
                        <a:effectLst/>
                        <a:latin typeface="Calibri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400" noProof="0" dirty="0">
                        <a:effectLst/>
                        <a:latin typeface="Calibri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400" noProof="0" dirty="0">
                        <a:effectLst/>
                        <a:latin typeface="Calibri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3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Élaborer un plan de gestion des données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33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Développer les procédures</a:t>
                      </a:r>
                      <a:r>
                        <a:rPr lang="fr-FR" sz="1400" b="0" baseline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opérationnelles standard (</a:t>
                      </a: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SOP)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33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Collecte et traitement de données pilotes au niveau national </a:t>
                      </a: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33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1" noProof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Mise en œuvre de l’</a:t>
                      </a:r>
                      <a:r>
                        <a:rPr lang="fr-FR" sz="1400" b="1" noProof="0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endParaRPr lang="fr-FR" sz="14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1" noProof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2" marR="47472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DB0D4C-EEF5-6127-1955-52BCD7BEC350}"/>
              </a:ext>
            </a:extLst>
          </p:cNvPr>
          <p:cNvSpPr txBox="1"/>
          <p:nvPr/>
        </p:nvSpPr>
        <p:spPr>
          <a:xfrm rot="16200000">
            <a:off x="9383554" y="3480670"/>
            <a:ext cx="502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 PV= pharmacovigilance; PNT= Programme national de lutte contre la tuberculose;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CDCADBE-FA62-EE02-2634-EED3ECC6C02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11424" y="0"/>
            <a:ext cx="1036915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Mettre en place un mécanisme national de coordination pour l'</a:t>
            </a:r>
            <a:r>
              <a:rPr lang="fr-FR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8C70A8E-E3FC-9A57-B66A-BE101735E5B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55440" y="1556792"/>
            <a:ext cx="10730160" cy="489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Deux mois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Commencer six mois avant la mise en œuvre de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Inclure des représentants du PNT, du centre national de PV et des experts cliniques en TB-MR des établissements.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Élaborer les termes de référence du comité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 référer au module 2.1i (Créer un mécanisme national de coordination pour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27A5E66-D1BC-8ACC-CF11-6011F2E46A0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614487" y="0"/>
            <a:ext cx="8963025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Élaborer un plan de mise en œuvre de l’</a:t>
            </a:r>
            <a:r>
              <a:rPr lang="fr-FR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A684ED2-FA9C-34AC-527D-626D2751C66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58850" y="1412776"/>
            <a:ext cx="112331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Trois mois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Commencer six mois avant la mise en œuvre de l'</a:t>
            </a:r>
            <a:r>
              <a:rPr lang="fr-FR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Prendre et documenter les décisions concernant 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ce qui doit être fait</a:t>
            </a:r>
          </a:p>
          <a:p>
            <a:pPr lvl="2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qui fait quoi, quand et où </a:t>
            </a:r>
          </a:p>
          <a:p>
            <a:pPr lvl="1"/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Les étapes décrites dans les diapositives suivantes aideront à planifier une stratégie réussie 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37797BE-A978-0EC4-F4AF-8E1DB468198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1344" y="9056"/>
            <a:ext cx="1108923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Décider d'un système papier ou électronique pour la collecte des données </a:t>
            </a:r>
            <a:r>
              <a:rPr lang="fr-FR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22E211D-0418-E1FB-B7B4-45889F9E34F1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839416" y="1844824"/>
            <a:ext cx="10801200" cy="43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Cette activité est une </a:t>
            </a:r>
            <a:r>
              <a:rPr lang="fr-FR" alt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priorité </a:t>
            </a:r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étant donné que la collecte de données est essentielle.</a:t>
            </a:r>
          </a:p>
          <a:p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Délai de réalisation</a:t>
            </a:r>
          </a:p>
          <a:p>
            <a:pPr lvl="1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Deux mois</a:t>
            </a:r>
          </a:p>
          <a:p>
            <a:pPr lvl="1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Commencer six mois avant la mise en œuvre de l'</a:t>
            </a:r>
            <a:r>
              <a:rPr lang="fr-FR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fr-F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Sous-tâches</a:t>
            </a:r>
          </a:p>
          <a:p>
            <a:pPr lvl="1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Les PNT qui gèrent les données programme à l'aide de systèmes électroniques avec des processus d'assurance qualité des données en place peuvent être en mesure d'obtenir des données d'</a:t>
            </a:r>
            <a:r>
              <a:rPr lang="fr-FR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collectées régulièrement par voie électronique.  </a:t>
            </a:r>
          </a:p>
          <a:p>
            <a:pPr lvl="1"/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S'assurer que l'</a:t>
            </a:r>
            <a:r>
              <a:rPr lang="fr-FR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peut être intégré dans le système de routine utilisé pour la surveillance de la TB-MR.</a:t>
            </a:r>
          </a:p>
          <a:p>
            <a:pPr lvl="1"/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1720</Words>
  <Application>Microsoft Office PowerPoint</Application>
  <PresentationFormat>Widescreen</PresentationFormat>
  <Paragraphs>271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1_Modèle par défaut</vt:lpstr>
      <vt:lpstr>PowerPoint Presentation</vt:lpstr>
      <vt:lpstr>PowerPoint Presentation</vt:lpstr>
      <vt:lpstr>PowerPoint Presentation</vt:lpstr>
      <vt:lpstr>PowerPoint Presentation</vt:lpstr>
      <vt:lpstr>Chronogramme de mise en œuvre de l'aDSM (1)</vt:lpstr>
      <vt:lpstr>PowerPoint Presentation</vt:lpstr>
      <vt:lpstr>Mettre en place un mécanisme national de coordination pour l'aDSM</vt:lpstr>
      <vt:lpstr>Élaborer un plan de mise en œuvre de l’aDSM</vt:lpstr>
      <vt:lpstr>Décider d'un système papier ou électronique pour la collecte des données aDSM </vt:lpstr>
      <vt:lpstr>Organiser une formation aDSM</vt:lpstr>
      <vt:lpstr>Élaborer un plan de travail et un budget</vt:lpstr>
      <vt:lpstr>Définir les rôles et les responsabilités</vt:lpstr>
      <vt:lpstr>Définir la liste locale des éléments de données et le lexique des données</vt:lpstr>
      <vt:lpstr>Inclure des éléments d'information sur l'aDSM dans les outils de collecte de données sur la TB-MR</vt:lpstr>
      <vt:lpstr>Adapter le système de suivi et d'évaluation pour y intégrer l'aDSM</vt:lpstr>
      <vt:lpstr>Élaborer un plan de gestion des données</vt:lpstr>
      <vt:lpstr>Élaborer des procédures opérationnelles standard (SOP)</vt:lpstr>
      <vt:lpstr>Collecte et traitement des données au niveau national "test pilote"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Bassirou soul</cp:lastModifiedBy>
  <cp:revision>896</cp:revision>
  <cp:lastPrinted>2015-08-06T08:53:30Z</cp:lastPrinted>
  <dcterms:created xsi:type="dcterms:W3CDTF">2009-05-24T17:19:01Z</dcterms:created>
  <dcterms:modified xsi:type="dcterms:W3CDTF">2023-05-19T07:21:23Z</dcterms:modified>
</cp:coreProperties>
</file>