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567" r:id="rId2"/>
    <p:sldId id="564" r:id="rId3"/>
    <p:sldId id="536" r:id="rId4"/>
    <p:sldId id="533" r:id="rId5"/>
    <p:sldId id="493" r:id="rId6"/>
    <p:sldId id="535" r:id="rId7"/>
    <p:sldId id="422" r:id="rId8"/>
    <p:sldId id="516" r:id="rId9"/>
    <p:sldId id="958" r:id="rId10"/>
    <p:sldId id="537" r:id="rId11"/>
    <p:sldId id="566" r:id="rId12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4" autoAdjust="0"/>
    <p:restoredTop sz="62104" autoAdjust="0"/>
  </p:normalViewPr>
  <p:slideViewPr>
    <p:cSldViewPr>
      <p:cViewPr varScale="1">
        <p:scale>
          <a:sx n="36" d="100"/>
          <a:sy n="36" d="100"/>
        </p:scale>
        <p:origin x="48" y="3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756167-AE6F-40BF-B82B-D6A5E349B9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0CF97-16F0-EBE9-332C-D68C99970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FE4E15-C3F0-6348-97B7-CA6EE20A2F34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CFEAA-A129-7AFA-0ED3-76F6E1920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0A678-13E9-4AEA-5085-24747961E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294A80-EC8F-7444-B748-E04BC6BD0103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1EA856C-9EBA-FDF8-7D67-164FDD436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B3AC568-D22E-C7B8-08D0-BE464D3606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280466-0849-D459-76DB-6E438700C2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72FBFBC1-FFB3-5C8D-2F66-7CC70615DA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DCFC8DC1-3BC8-2A8F-1A51-C1C771D4B2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C20E3784-75BE-F320-3B6E-4529A759A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38C1B6-3C53-E546-89F1-29265130C51C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9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E6BFD-8C16-BEAF-B22F-3EA350BCB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FA46C4B-20F1-764E-4C2A-8376A73F7D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3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73124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Supports de formation sur la surveillance active et la gestion des évènements indésirables des médicaments antituberculeux (</a:t>
            </a:r>
            <a:r>
              <a:rPr lang="fr-FR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51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2A89E3B7-2BA5-F2A3-BCF2-586F381C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1340768"/>
            <a:ext cx="1094422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 mécanisme national de coordination aura la responsabilité globale de la mise en œuvre et de la réussite de l'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dans les services de traitement de la tuberculose.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 responsabilités de ce mécanisme pourraient être confiées à un comité d’expert existant (Ex: le comité TB-MR).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 premières priorités sont d'établir les méthodes et les circuits de collecte des données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 rôle du mécanisme de coordination de l'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peut évoluer au fil du temps, au fur et à mesure que des étapes clés sont franchies.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14E953-B070-107B-3A02-629D7D49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88913"/>
            <a:ext cx="8353425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Conclusions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Remerciements</a:t>
            </a:r>
            <a:endParaRPr lang="en-US" altLang="en-US" sz="4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développement du matériel de formation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été financé par TDR dans le cadre du Partenariat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ADP ( Access 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Partnership= accès et la prestation de services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avec un financement du gouvernement japonais.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matériel de formation a été élaboré en 2016 par le groupe de travail de l'OMS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les partenaires techniques KNCV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Management Sciences for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(SIAPS), MSF, WHO GTB, et TDR. 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matériel a été mis à jour en 2022-23 par Mahamadou Bassirou Souleymane (consultant TDR) avec Marie-Eve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Raguenaud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(TDR),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Branwen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Hennig (TDR), et Corinne Merle (TDR), et revu par Linh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Nhat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Nguyen (OMS/GTB),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Medea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Gegia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(OMS/GTB), et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Fuad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Mirzayev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remercions tous les membres du groupe de travail WARN/CARN-TB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ont contribué à l'élaboration des directives génériques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ainsi que le secrétariat, en particulier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36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00911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2.1i. 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Créer un mécanisme national de coordination pour l'</a:t>
            </a:r>
            <a:r>
              <a:rPr lang="fr-FR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1D98D26-221D-2E22-3EDF-DC103BB22B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92075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Objectif </a:t>
            </a:r>
            <a:r>
              <a:rPr lang="en-GB" altLang="en-US" b="1" kern="12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d'apprentissage</a:t>
            </a:r>
            <a:b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l'issue de cette présentation, le participant devrait être en mesure de...</a:t>
            </a:r>
            <a:endParaRPr lang="en-GB" altLang="en-US" sz="2800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D92B3985-2799-7885-55D5-C1A8776175F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775520" y="1844824"/>
            <a:ext cx="8712968" cy="38766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Décrire les principales étapes nécessaires à la mise en place d'une structure appropriée pour coordonner l'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au niveau national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DFFB3BF-C3F2-6A19-CDB2-39BD10263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4450"/>
            <a:ext cx="118093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étapes de la mise en œuvre de l'</a:t>
            </a:r>
            <a:r>
              <a:rPr lang="fr-FR" altLang="en-US" sz="4400" b="1" dirty="0" err="1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4400" b="1" dirty="0">
              <a:solidFill>
                <a:srgbClr val="1616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Rectangle 32">
            <a:extLst>
              <a:ext uri="{FF2B5EF4-FFF2-40B4-BE49-F238E27FC236}">
                <a16:creationId xmlns:a16="http://schemas.microsoft.com/office/drawing/2014/main" id="{FEBF1143-7AA9-49C5-5992-C5BA16A1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6148" name="Groupe 8">
            <a:extLst>
              <a:ext uri="{FF2B5EF4-FFF2-40B4-BE49-F238E27FC236}">
                <a16:creationId xmlns:a16="http://schemas.microsoft.com/office/drawing/2014/main" id="{51FC910B-C076-E20B-AD41-48E2EB677C0B}"/>
              </a:ext>
            </a:extLst>
          </p:cNvPr>
          <p:cNvGrpSpPr>
            <a:grpSpLocks/>
          </p:cNvGrpSpPr>
          <p:nvPr/>
        </p:nvGrpSpPr>
        <p:grpSpPr bwMode="auto">
          <a:xfrm>
            <a:off x="767408" y="855663"/>
            <a:ext cx="9756575" cy="5472261"/>
            <a:chOff x="0" y="0"/>
            <a:chExt cx="5074920" cy="3375660"/>
          </a:xfrm>
        </p:grpSpPr>
        <p:sp>
          <p:nvSpPr>
            <p:cNvPr id="6149" name="Zone de texte 2">
              <a:extLst>
                <a:ext uri="{FF2B5EF4-FFF2-40B4-BE49-F238E27FC236}">
                  <a16:creationId xmlns:a16="http://schemas.microsoft.com/office/drawing/2014/main" id="{90AC2B95-AEE3-AEB7-CA31-DEE120072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fr-FR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Créer un mécanisme national de coordination pour l’</a:t>
              </a:r>
              <a:r>
                <a:rPr lang="en-US" alt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aDSM</a:t>
              </a:r>
              <a:endPara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4" name="Zone de texte 2">
              <a:extLst>
                <a:ext uri="{FF2B5EF4-FFF2-40B4-BE49-F238E27FC236}">
                  <a16:creationId xmlns:a16="http://schemas.microsoft.com/office/drawing/2014/main" id="{DA0779EF-4D54-0D30-B122-38B5473F0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Élaborer</a:t>
              </a: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un plan </a:t>
              </a:r>
              <a:r>
                <a:rPr lang="en-GB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d'aDSM</a:t>
              </a:r>
              <a:endPara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5" name="Zone de texte 2">
              <a:extLst>
                <a:ext uri="{FF2B5EF4-FFF2-40B4-BE49-F238E27FC236}">
                  <a16:creationId xmlns:a16="http://schemas.microsoft.com/office/drawing/2014/main" id="{DDA4ED22-B86C-159D-5F24-C6315738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Définir les rôles et les responsabilités en matière de gestion et de supervision</a:t>
              </a:r>
            </a:p>
          </p:txBody>
        </p:sp>
        <p:sp>
          <p:nvSpPr>
            <p:cNvPr id="17416" name="Zone de texte 2">
              <a:extLst>
                <a:ext uri="{FF2B5EF4-FFF2-40B4-BE49-F238E27FC236}">
                  <a16:creationId xmlns:a16="http://schemas.microsoft.com/office/drawing/2014/main" id="{FDC57428-928A-2DE4-CD4E-34EAD9EA8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Créer des outils standard de collecte de données</a:t>
              </a:r>
            </a:p>
          </p:txBody>
        </p:sp>
        <p:sp>
          <p:nvSpPr>
            <p:cNvPr id="17417" name="Zone de texte 2">
              <a:extLst>
                <a:ext uri="{FF2B5EF4-FFF2-40B4-BE49-F238E27FC236}">
                  <a16:creationId xmlns:a16="http://schemas.microsoft.com/office/drawing/2014/main" id="{B72DEEAE-B3F9-19D0-9A11-1355E7DCD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Former le personnel à la collecte de données</a:t>
              </a:r>
            </a:p>
          </p:txBody>
        </p:sp>
        <p:sp>
          <p:nvSpPr>
            <p:cNvPr id="17418" name="Zone de texte 2">
              <a:extLst>
                <a:ext uri="{FF2B5EF4-FFF2-40B4-BE49-F238E27FC236}">
                  <a16:creationId xmlns:a16="http://schemas.microsoft.com/office/drawing/2014/main" id="{5A74F217-90A7-0AE3-8C62-3C81B9997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Définir la fréquence et le circuit  pour la collecte et la communication des données</a:t>
              </a:r>
            </a:p>
          </p:txBody>
        </p:sp>
        <p:sp>
          <p:nvSpPr>
            <p:cNvPr id="17419" name="Zone de texte 6">
              <a:extLst>
                <a:ext uri="{FF2B5EF4-FFF2-40B4-BE49-F238E27FC236}">
                  <a16:creationId xmlns:a16="http://schemas.microsoft.com/office/drawing/2014/main" id="{61751F2E-4F94-9572-76E7-107CF414A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Consolider les données </a:t>
              </a:r>
              <a:r>
                <a:rPr lang="fr-FR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aDSM</a:t>
              </a: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par voie électronique</a:t>
              </a:r>
            </a:p>
          </p:txBody>
        </p:sp>
        <p:sp>
          <p:nvSpPr>
            <p:cNvPr id="17420" name="Zone de texte 2">
              <a:extLst>
                <a:ext uri="{FF2B5EF4-FFF2-40B4-BE49-F238E27FC236}">
                  <a16:creationId xmlns:a16="http://schemas.microsoft.com/office/drawing/2014/main" id="{EF1C1EB6-A14D-175C-7DA3-06CD4D861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Développer les capacités de détection des signaux et d'évaluation de la causalité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DDD629AF-6955-3C9B-1DDA-AB93251AF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1340768"/>
            <a:ext cx="109442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L'autorité nationale responsable de la sécurité des médicaments et du traitement de la TB (ex: le ministère de la santé) a la responsabilité d'assurer la bonne coordination des activités nécessaires à la mise en place d'un système de gestion de l’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L'autorité doit mettre en place les mesures réglementaires et autres mesures nécessaires à l'établissement de l’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Cela devrait entraîner des consultations, l'élaboration de règlements, éventuellement l’élaboration ou la révision de documents contractuels.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870F28-5845-4F1C-FA36-4372DEE7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260648"/>
            <a:ext cx="11376769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Mécanisme national de coordination pour l'</a:t>
            </a:r>
            <a:r>
              <a:rPr lang="fr-FR" altLang="en-US" sz="4000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fr-FR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(1)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10137B1-8B3D-A385-F499-D60338AE3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" y="910134"/>
            <a:ext cx="1087437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 structure de coordination doit disposer d'une expertise et d'une position hiérarchique adéquates pour lui permettre de s'acquitter de ses tâches.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L'instance de coordination doit avoir accès à des experts des disciplines concernées, telles que la sécurité des médicaments, la thérapeutique, la pharmacie, la réglementation, la surveillance, avec des contributions d'autres domaines.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Ex: logistique, finances, communication, patients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 fonctions de l'instance nationale de coordination peuvent être confiées à une structure existante, avec une extension de ses fonctions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Ex: le comité de suivi de la TB-MR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7BF81F-3DB9-7057-803F-F77322A2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04" y="254000"/>
            <a:ext cx="11424592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Mécanisme national de coordination pour l'</a:t>
            </a:r>
            <a:r>
              <a:rPr lang="fr-FR" altLang="en-US" sz="4000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fr-FR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(2)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8409CF17-2282-B516-022F-3B91907E8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836613"/>
            <a:ext cx="11304587" cy="5508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fr-FR" altLang="en-US" sz="3200" dirty="0">
                <a:latin typeface="Calibri" pitchFamily="34" charset="0"/>
                <a:cs typeface="Calibri" pitchFamily="34" charset="0"/>
              </a:rPr>
              <a:t>Parmi les premières actions à entreprendre par le groupe de coordination, il y a 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altLang="en-US" sz="2400" dirty="0">
                <a:latin typeface="Calibri" pitchFamily="34" charset="0"/>
                <a:cs typeface="Calibri" pitchFamily="34" charset="0"/>
              </a:rPr>
              <a:t>s'assurer que les deux éléments minimaux (</a:t>
            </a:r>
            <a:r>
              <a:rPr lang="fr-FR" altLang="en-US" sz="2400" b="1" dirty="0">
                <a:latin typeface="Calibri" pitchFamily="34" charset="0"/>
                <a:cs typeface="Calibri" pitchFamily="34" charset="0"/>
              </a:rPr>
              <a:t>outils de collecte de données et personnel formé à la collecte</a:t>
            </a:r>
            <a:r>
              <a:rPr lang="fr-FR" altLang="en-US" sz="2400" dirty="0">
                <a:latin typeface="Calibri" pitchFamily="34" charset="0"/>
                <a:cs typeface="Calibri" pitchFamily="34" charset="0"/>
              </a:rPr>
              <a:t>) sont en place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altLang="en-US" sz="2400" dirty="0">
                <a:latin typeface="Calibri" pitchFamily="34" charset="0"/>
                <a:cs typeface="Calibri" pitchFamily="34" charset="0"/>
              </a:rPr>
              <a:t>élaborer un plan (avec les besoins en ressources humaines) et le faire approuver</a:t>
            </a:r>
          </a:p>
          <a:p>
            <a:pPr marL="0" indent="0" eaLnBrk="1" hangingPunct="1">
              <a:defRPr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FR" sz="3200" dirty="0">
                <a:latin typeface="Calibri" pitchFamily="34" charset="0"/>
                <a:cs typeface="Calibri" pitchFamily="34" charset="0"/>
              </a:rPr>
              <a:t>À terme, le groupe de coordination peut se voir attribuer un rôle de pilotage/conseil, par exemple: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contrôler le suivi et la supervision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soutenir les cliniciens dans la gestion des EIG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examiner l'évaluation de la causalité des EIG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communication des nouveaux résultats découvertes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évaluation du programme et la changement des politiques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F0851E-3DB3-4AD1-1C93-087A47E9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509" y="188913"/>
            <a:ext cx="9865344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Mécanisme national de coordination pour l'</a:t>
            </a:r>
            <a:r>
              <a:rPr lang="fr-FR" alt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fr-FR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(3)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A0CDD12-4C7F-D1D3-13BB-E3251A2E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188913"/>
            <a:ext cx="11593288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Mécanisme national de coordination pour l'</a:t>
            </a:r>
            <a:r>
              <a:rPr lang="fr-FR" altLang="en-US" sz="4000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fr-FR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(4)</a:t>
            </a:r>
          </a:p>
          <a:p>
            <a:pPr eaLnBrk="1" hangingPunct="1">
              <a:defRPr/>
            </a:pPr>
            <a:r>
              <a:rPr lang="fr-FR" altLang="en-US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Charge de travail relative requise (prévue) la première année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5738F1-4E2E-BA84-A4D5-49A073417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19288"/>
              </p:ext>
            </p:extLst>
          </p:nvPr>
        </p:nvGraphicFramePr>
        <p:xfrm>
          <a:off x="731404" y="1196752"/>
          <a:ext cx="10225136" cy="5091111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533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154">
                <a:tc>
                  <a:txBody>
                    <a:bodyPr/>
                    <a:lstStyle/>
                    <a:p>
                      <a:r>
                        <a:rPr lang="fr-FR" sz="2800" b="1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Processus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T2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T3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T4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fr-FR" altLang="en-US" sz="1800" noProof="0" dirty="0">
                          <a:latin typeface="Calibri" pitchFamily="34" charset="0"/>
                          <a:cs typeface="Calibri" pitchFamily="34" charset="0"/>
                        </a:rPr>
                        <a:t>Définir une cohorte </a:t>
                      </a:r>
                      <a:r>
                        <a:rPr lang="fr-FR" altLang="en-US" sz="1200" noProof="0" dirty="0">
                          <a:latin typeface="Calibri" pitchFamily="34" charset="0"/>
                          <a:cs typeface="Calibri" pitchFamily="34" charset="0"/>
                        </a:rPr>
                        <a:t>(patients inclus dans l’</a:t>
                      </a:r>
                      <a:r>
                        <a:rPr lang="fr-FR" altLang="en-US" sz="1200" noProof="0" dirty="0" err="1">
                          <a:latin typeface="Calibri" pitchFamily="34" charset="0"/>
                          <a:cs typeface="Calibri" pitchFamily="34" charset="0"/>
                        </a:rPr>
                        <a:t>aDSM</a:t>
                      </a:r>
                      <a:r>
                        <a:rPr lang="fr-FR" altLang="en-US" sz="1200" noProof="0" dirty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fr-FR" altLang="en-US" sz="18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fr-FR" altLang="en-US" sz="1800" noProof="0" dirty="0">
                          <a:latin typeface="Calibri" pitchFamily="34" charset="0"/>
                          <a:cs typeface="Calibri" pitchFamily="34" charset="0"/>
                        </a:rPr>
                        <a:t>Faire de suivi cliniques et de laboratoire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fr-FR" altLang="en-US" sz="1800" noProof="0" dirty="0">
                          <a:latin typeface="Calibri" pitchFamily="34" charset="0"/>
                          <a:cs typeface="Calibri" pitchFamily="34" charset="0"/>
                        </a:rPr>
                        <a:t>Créer</a:t>
                      </a:r>
                      <a:r>
                        <a:rPr lang="fr-FR" altLang="en-US" sz="1800" baseline="0" noProof="0" dirty="0">
                          <a:latin typeface="Calibri" pitchFamily="34" charset="0"/>
                          <a:cs typeface="Calibri" pitchFamily="34" charset="0"/>
                        </a:rPr>
                        <a:t> un </a:t>
                      </a:r>
                      <a:r>
                        <a:rPr lang="fr-FR" altLang="en-US" sz="1800" noProof="0" dirty="0">
                          <a:latin typeface="Calibri" pitchFamily="34" charset="0"/>
                          <a:cs typeface="Calibri" pitchFamily="34" charset="0"/>
                        </a:rPr>
                        <a:t>groupe d’expert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fr-FR" altLang="en-US" sz="1800" noProof="0" dirty="0">
                          <a:latin typeface="Calibri" pitchFamily="34" charset="0"/>
                          <a:cs typeface="Calibri" pitchFamily="34" charset="0"/>
                        </a:rPr>
                        <a:t>Créer</a:t>
                      </a:r>
                      <a:r>
                        <a:rPr lang="fr-FR" altLang="en-US" sz="1800" baseline="0" noProof="0" dirty="0">
                          <a:latin typeface="Calibri" pitchFamily="34" charset="0"/>
                          <a:cs typeface="Calibri" pitchFamily="34" charset="0"/>
                        </a:rPr>
                        <a:t> un </a:t>
                      </a:r>
                      <a:r>
                        <a:rPr lang="fr-FR" sz="18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protocole (guide)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Gérer et superviser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Former le personnel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Créer les outils de collecte de données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Créer</a:t>
                      </a:r>
                      <a:r>
                        <a:rPr lang="fr-FR" sz="1800" baseline="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une </a:t>
                      </a:r>
                      <a:r>
                        <a:rPr lang="fr-FR" sz="18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de données électronique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Collecter et saisir les données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320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les signaux et analyser les données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1449" marR="9144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ED5F771-9C75-86B3-F602-AC83F00C9A23}"/>
              </a:ext>
            </a:extLst>
          </p:cNvPr>
          <p:cNvSpPr/>
          <p:nvPr/>
        </p:nvSpPr>
        <p:spPr>
          <a:xfrm>
            <a:off x="731404" y="6313879"/>
            <a:ext cx="2016224" cy="355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</a:t>
            </a:r>
            <a:r>
              <a:rPr lang="en-GB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Trimestre</a:t>
            </a:r>
            <a:endParaRPr lang="en-BE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DF1D87-F012-DB35-446B-67E92F029D12}"/>
              </a:ext>
            </a:extLst>
          </p:cNvPr>
          <p:cNvSpPr/>
          <p:nvPr/>
        </p:nvSpPr>
        <p:spPr>
          <a:xfrm>
            <a:off x="2063552" y="1137819"/>
            <a:ext cx="5143491" cy="37719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13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national de lutte contre la tuberculose (PNT)  </a:t>
            </a:r>
            <a:endParaRPr lang="en-BE" sz="135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BE" sz="1350" dirty="0"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677A18-0654-2EBA-B838-602AA9B9DE99}"/>
              </a:ext>
            </a:extLst>
          </p:cNvPr>
          <p:cNvCxnSpPr>
            <a:cxnSpLocks/>
          </p:cNvCxnSpPr>
          <p:nvPr/>
        </p:nvCxnSpPr>
        <p:spPr>
          <a:xfrm>
            <a:off x="7457702" y="1884728"/>
            <a:ext cx="0" cy="32179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D7746FD-C743-D53B-2F0B-510049A9B558}"/>
              </a:ext>
            </a:extLst>
          </p:cNvPr>
          <p:cNvSpPr txBox="1"/>
          <p:nvPr/>
        </p:nvSpPr>
        <p:spPr>
          <a:xfrm>
            <a:off x="1307021" y="2550473"/>
            <a:ext cx="2046682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Unité de traitement TB-MR</a:t>
            </a:r>
            <a:endParaRPr lang="fr-F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FAB9B-D4AC-CD47-C15B-13E7C6D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38" y="1755039"/>
            <a:ext cx="859394" cy="787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4994AA-A799-4463-9522-AACF2ED0FCA8}"/>
              </a:ext>
            </a:extLst>
          </p:cNvPr>
          <p:cNvSpPr txBox="1"/>
          <p:nvPr/>
        </p:nvSpPr>
        <p:spPr>
          <a:xfrm>
            <a:off x="1370780" y="3190732"/>
            <a:ext cx="1851659" cy="5983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14313" indent="-214313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Délivrance du traitement</a:t>
            </a:r>
          </a:p>
          <a:p>
            <a:pPr marL="214313" indent="-214313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Gestion des réactions indésirables</a:t>
            </a:r>
            <a:endParaRPr lang="fr-FR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07F3D9-AAD9-EF07-D82D-AD10EFC574EC}"/>
              </a:ext>
            </a:extLst>
          </p:cNvPr>
          <p:cNvCxnSpPr>
            <a:cxnSpLocks/>
          </p:cNvCxnSpPr>
          <p:nvPr/>
        </p:nvCxnSpPr>
        <p:spPr>
          <a:xfrm flipH="1">
            <a:off x="2105334" y="2848010"/>
            <a:ext cx="4286" cy="315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50FAB5-135C-D7BA-7024-EB7CC22F8199}"/>
              </a:ext>
            </a:extLst>
          </p:cNvPr>
          <p:cNvSpPr txBox="1"/>
          <p:nvPr/>
        </p:nvSpPr>
        <p:spPr>
          <a:xfrm>
            <a:off x="1370780" y="5086424"/>
            <a:ext cx="232850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à jour de la politique de traitement et de la pratique de soins aux patients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A9F28D-DE50-AB0B-5864-B47B2877CA7D}"/>
              </a:ext>
            </a:extLst>
          </p:cNvPr>
          <p:cNvCxnSpPr>
            <a:cxnSpLocks/>
          </p:cNvCxnSpPr>
          <p:nvPr/>
        </p:nvCxnSpPr>
        <p:spPr>
          <a:xfrm>
            <a:off x="2105334" y="3822602"/>
            <a:ext cx="0" cy="1170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4BB329-0385-A8FD-AFA3-0B8820542E04}"/>
              </a:ext>
            </a:extLst>
          </p:cNvPr>
          <p:cNvSpPr txBox="1"/>
          <p:nvPr/>
        </p:nvSpPr>
        <p:spPr>
          <a:xfrm>
            <a:off x="3763726" y="2298308"/>
            <a:ext cx="2977514" cy="47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Surveillance active et gestion des EI des antituberculeux (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SaGEIM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7486BF-A20A-1089-8AB8-36D4849CC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335" y="1642578"/>
            <a:ext cx="619363" cy="6104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F028B7-5F26-D0E9-FD0E-B97A66E30345}"/>
              </a:ext>
            </a:extLst>
          </p:cNvPr>
          <p:cNvSpPr/>
          <p:nvPr/>
        </p:nvSpPr>
        <p:spPr>
          <a:xfrm>
            <a:off x="8115374" y="1137819"/>
            <a:ext cx="1920595" cy="6172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national de pharmacovigilance (SNPV)</a:t>
            </a:r>
            <a:endParaRPr lang="en-BE" sz="1350" dirty="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920FF4-197B-00F7-2B54-93674B3E1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066" y="1170847"/>
            <a:ext cx="615567" cy="6104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4AF858-A16C-079D-88F6-CAD30CA33DBE}"/>
              </a:ext>
            </a:extLst>
          </p:cNvPr>
          <p:cNvSpPr txBox="1"/>
          <p:nvPr/>
        </p:nvSpPr>
        <p:spPr>
          <a:xfrm>
            <a:off x="7932317" y="2341563"/>
            <a:ext cx="2351539" cy="5983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Nouvelles analyses en vue de la détection des signaux/évaluation de la causalité et communication</a:t>
            </a:r>
            <a:endParaRPr lang="fr-FR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E1DAA0-9A88-1B1D-4003-2C32333785D1}"/>
              </a:ext>
            </a:extLst>
          </p:cNvPr>
          <p:cNvCxnSpPr>
            <a:cxnSpLocks/>
          </p:cNvCxnSpPr>
          <p:nvPr/>
        </p:nvCxnSpPr>
        <p:spPr>
          <a:xfrm flipH="1">
            <a:off x="5033208" y="3312040"/>
            <a:ext cx="4286" cy="315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C98A88-4E31-09F6-3BAC-B6A5D10A6ADA}"/>
              </a:ext>
            </a:extLst>
          </p:cNvPr>
          <p:cNvCxnSpPr>
            <a:cxnSpLocks/>
          </p:cNvCxnSpPr>
          <p:nvPr/>
        </p:nvCxnSpPr>
        <p:spPr>
          <a:xfrm>
            <a:off x="3294050" y="3429627"/>
            <a:ext cx="4052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3F88348-AF9C-41F2-05F0-52EF9FC9F360}"/>
              </a:ext>
            </a:extLst>
          </p:cNvPr>
          <p:cNvSpPr/>
          <p:nvPr/>
        </p:nvSpPr>
        <p:spPr>
          <a:xfrm>
            <a:off x="6119491" y="5052193"/>
            <a:ext cx="1941589" cy="916361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Nouvelles données probantes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2A504E-3B89-D273-EA45-7470333AD65C}"/>
              </a:ext>
            </a:extLst>
          </p:cNvPr>
          <p:cNvCxnSpPr>
            <a:cxnSpLocks/>
          </p:cNvCxnSpPr>
          <p:nvPr/>
        </p:nvCxnSpPr>
        <p:spPr>
          <a:xfrm>
            <a:off x="7789974" y="1755039"/>
            <a:ext cx="32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37DFA5-7D2D-2863-066D-C0BAD4FC2E93}"/>
              </a:ext>
            </a:extLst>
          </p:cNvPr>
          <p:cNvCxnSpPr>
            <a:cxnSpLocks/>
          </p:cNvCxnSpPr>
          <p:nvPr/>
        </p:nvCxnSpPr>
        <p:spPr>
          <a:xfrm flipH="1">
            <a:off x="7251501" y="1230854"/>
            <a:ext cx="341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D5C0B6-1EFC-54BA-B381-8E029485155B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5368802" y="4749111"/>
            <a:ext cx="750689" cy="563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7121C1-3DAE-BED0-AFBA-3B8931571FD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763726" y="5510374"/>
            <a:ext cx="23557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BD106-C40D-19A3-59E5-599A67353F0B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8061080" y="5102638"/>
            <a:ext cx="1169073" cy="407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0E86B79-CAA9-8273-7175-0EC0D470A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053" y="2987267"/>
            <a:ext cx="674804" cy="3405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BCE133-07EC-102B-C9F2-6DC2EFCBF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99563">
            <a:off x="6965217" y="3676719"/>
            <a:ext cx="693410" cy="693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60D6B4-4875-CECB-C18A-57FE3C032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0428" y="3872722"/>
            <a:ext cx="325745" cy="3126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4E50320-2F46-AEC8-5708-C49F4D6CEF26}"/>
              </a:ext>
            </a:extLst>
          </p:cNvPr>
          <p:cNvSpPr txBox="1"/>
          <p:nvPr/>
        </p:nvSpPr>
        <p:spPr>
          <a:xfrm>
            <a:off x="6611387" y="4185324"/>
            <a:ext cx="1449692" cy="4255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Appui à la détection de signaux</a:t>
            </a:r>
            <a:endParaRPr lang="fr-FR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688FE83-892D-A5C4-161B-018DFE71A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99563">
            <a:off x="7118347" y="2767640"/>
            <a:ext cx="607962" cy="6079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0E2321-F85A-14B5-1D7E-B231DBCA9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170" y="2906886"/>
            <a:ext cx="715775" cy="361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DD3B87-037B-F217-CA8B-A3FFAB1B9B9C}"/>
              </a:ext>
            </a:extLst>
          </p:cNvPr>
          <p:cNvSpPr txBox="1"/>
          <p:nvPr/>
        </p:nvSpPr>
        <p:spPr>
          <a:xfrm>
            <a:off x="6764511" y="3233283"/>
            <a:ext cx="1244621" cy="4255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Circuit de notification local</a:t>
            </a:r>
            <a:endParaRPr lang="fr-FR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ACB519-FECB-9AD0-8D68-A574846BF99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464200" y="2939932"/>
            <a:ext cx="1775182" cy="2112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6A67089-9F95-9130-82E3-B4D876FD409E}"/>
              </a:ext>
            </a:extLst>
          </p:cNvPr>
          <p:cNvSpPr txBox="1"/>
          <p:nvPr/>
        </p:nvSpPr>
        <p:spPr>
          <a:xfrm>
            <a:off x="8009132" y="4461948"/>
            <a:ext cx="2295079" cy="5983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Mises à jour du profil de sécurité des médicaments au niveau national et mondial</a:t>
            </a:r>
            <a:endParaRPr lang="fr-FR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87193C-B6CE-7202-CA5E-AA5FE0930775}"/>
              </a:ext>
            </a:extLst>
          </p:cNvPr>
          <p:cNvSpPr txBox="1"/>
          <p:nvPr/>
        </p:nvSpPr>
        <p:spPr>
          <a:xfrm>
            <a:off x="3809659" y="2767800"/>
            <a:ext cx="2805054" cy="1981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Suivi des patients par :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recherche active des symptômes 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examens systématiques de suivi des EI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notification toutes les EIG dans une</a:t>
            </a:r>
          </a:p>
          <a:p>
            <a:pPr marL="557213" lvl="1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base de données nationale</a:t>
            </a:r>
          </a:p>
          <a:p>
            <a:pPr marL="557213" lvl="1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base de données mondiale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détection des signaux/évaluation de la causalité par le PNT</a:t>
            </a:r>
            <a:r>
              <a:rPr lang="fr-FR" sz="1050" i="1" dirty="0">
                <a:latin typeface="Arial" panose="020B0604020202020204" pitchFamily="34" charset="0"/>
                <a:cs typeface="Arial" panose="020B0604020202020204" pitchFamily="34" charset="0"/>
              </a:rPr>
              <a:t>(si capacités limitées par le SNPV)</a:t>
            </a:r>
            <a:endParaRPr lang="fr-FR" sz="105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459197B-CC76-481F-3812-8B37554B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7939"/>
            <a:ext cx="12192000" cy="1334353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Mécanisme national de coordination pour l'</a:t>
            </a:r>
            <a:r>
              <a:rPr lang="fr-FR" altLang="en-US" sz="4000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fr-FR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(5)</a:t>
            </a:r>
            <a:endParaRPr lang="en-US" altLang="en-US" sz="40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3948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1140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1_Modèle par défaut</vt:lpstr>
      <vt:lpstr>PowerPoint Presentation</vt:lpstr>
      <vt:lpstr>PowerPoint Presentation</vt:lpstr>
      <vt:lpstr>Objectif d'apprentissage  A l'issue de cette présentation, le participant devrait être en mesure de...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Bassirou soul</cp:lastModifiedBy>
  <cp:revision>864</cp:revision>
  <cp:lastPrinted>2015-08-06T08:53:30Z</cp:lastPrinted>
  <dcterms:created xsi:type="dcterms:W3CDTF">2009-05-24T17:19:01Z</dcterms:created>
  <dcterms:modified xsi:type="dcterms:W3CDTF">2023-05-19T07:18:03Z</dcterms:modified>
</cp:coreProperties>
</file>