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handoutMasterIdLst>
    <p:handoutMasterId r:id="rId24"/>
  </p:handoutMasterIdLst>
  <p:sldIdLst>
    <p:sldId id="566" r:id="rId2"/>
    <p:sldId id="564" r:id="rId3"/>
    <p:sldId id="536" r:id="rId4"/>
    <p:sldId id="532" r:id="rId5"/>
    <p:sldId id="538" r:id="rId6"/>
    <p:sldId id="955" r:id="rId7"/>
    <p:sldId id="436" r:id="rId8"/>
    <p:sldId id="956" r:id="rId9"/>
    <p:sldId id="524" r:id="rId10"/>
    <p:sldId id="535" r:id="rId11"/>
    <p:sldId id="520" r:id="rId12"/>
    <p:sldId id="521" r:id="rId13"/>
    <p:sldId id="545" r:id="rId14"/>
    <p:sldId id="540" r:id="rId15"/>
    <p:sldId id="541" r:id="rId16"/>
    <p:sldId id="957" r:id="rId17"/>
    <p:sldId id="958" r:id="rId18"/>
    <p:sldId id="539" r:id="rId19"/>
    <p:sldId id="554" r:id="rId20"/>
    <p:sldId id="534" r:id="rId21"/>
    <p:sldId id="567" r:id="rId22"/>
  </p:sldIdLst>
  <p:sldSz cx="12192000" cy="6858000"/>
  <p:notesSz cx="10234613" cy="70993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237">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008000"/>
    <a:srgbClr val="FFFF66"/>
    <a:srgbClr val="000066"/>
    <a:srgbClr val="663300"/>
    <a:srgbClr val="00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B976C2-89B2-4920-BB33-722C3BCD7437}" v="153" dt="2022-11-29T15:38:11.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4" autoAdjust="0"/>
    <p:restoredTop sz="86395" autoAdjust="0"/>
  </p:normalViewPr>
  <p:slideViewPr>
    <p:cSldViewPr>
      <p:cViewPr varScale="1">
        <p:scale>
          <a:sx n="35" d="100"/>
          <a:sy n="35" d="100"/>
        </p:scale>
        <p:origin x="64" y="324"/>
      </p:cViewPr>
      <p:guideLst>
        <p:guide orient="horz" pos="2160"/>
        <p:guide pos="3840"/>
      </p:guideLst>
    </p:cSldViewPr>
  </p:slideViewPr>
  <p:outlineViewPr>
    <p:cViewPr>
      <p:scale>
        <a:sx n="33" d="100"/>
        <a:sy n="33" d="100"/>
      </p:scale>
      <p:origin x="43"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132" y="-90"/>
      </p:cViewPr>
      <p:guideLst>
        <p:guide orient="horz" pos="2237"/>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J Hennig" userId="0P/lI8Pd1lnrXpeeXzaP05sS1mWNKWWGy+t/XOmAbdM=" providerId="None" clId="Web-{5CB976C2-89B2-4920-BB33-722C3BCD7437}"/>
    <pc:docChg chg="modSld">
      <pc:chgData name="BJ Hennig" userId="0P/lI8Pd1lnrXpeeXzaP05sS1mWNKWWGy+t/XOmAbdM=" providerId="None" clId="Web-{5CB976C2-89B2-4920-BB33-722C3BCD7437}" dt="2022-11-29T15:38:11.459" v="99" actId="20577"/>
      <pc:docMkLst>
        <pc:docMk/>
      </pc:docMkLst>
      <pc:sldChg chg="modSp">
        <pc:chgData name="BJ Hennig" userId="0P/lI8Pd1lnrXpeeXzaP05sS1mWNKWWGy+t/XOmAbdM=" providerId="None" clId="Web-{5CB976C2-89B2-4920-BB33-722C3BCD7437}" dt="2022-11-29T15:29:04.926" v="9" actId="20577"/>
        <pc:sldMkLst>
          <pc:docMk/>
          <pc:sldMk cId="0" sldId="436"/>
        </pc:sldMkLst>
        <pc:spChg chg="mod">
          <ac:chgData name="BJ Hennig" userId="0P/lI8Pd1lnrXpeeXzaP05sS1mWNKWWGy+t/XOmAbdM=" providerId="None" clId="Web-{5CB976C2-89B2-4920-BB33-722C3BCD7437}" dt="2022-11-29T15:29:04.926" v="9" actId="20577"/>
          <ac:spMkLst>
            <pc:docMk/>
            <pc:sldMk cId="0" sldId="436"/>
            <ac:spMk id="24578" creationId="{228567AE-D906-3907-0C50-CF5C666B9EA4}"/>
          </ac:spMkLst>
        </pc:spChg>
      </pc:sldChg>
      <pc:sldChg chg="modSp">
        <pc:chgData name="BJ Hennig" userId="0P/lI8Pd1lnrXpeeXzaP05sS1mWNKWWGy+t/XOmAbdM=" providerId="None" clId="Web-{5CB976C2-89B2-4920-BB33-722C3BCD7437}" dt="2022-11-29T15:38:11.459" v="99" actId="20577"/>
        <pc:sldMkLst>
          <pc:docMk/>
          <pc:sldMk cId="0" sldId="534"/>
        </pc:sldMkLst>
        <pc:spChg chg="mod">
          <ac:chgData name="BJ Hennig" userId="0P/lI8Pd1lnrXpeeXzaP05sS1mWNKWWGy+t/XOmAbdM=" providerId="None" clId="Web-{5CB976C2-89B2-4920-BB33-722C3BCD7437}" dt="2022-11-29T15:38:11.459" v="99" actId="20577"/>
          <ac:spMkLst>
            <pc:docMk/>
            <pc:sldMk cId="0" sldId="534"/>
            <ac:spMk id="2" creationId="{9E13D323-4E90-9549-7EF5-77005B1D91BE}"/>
          </ac:spMkLst>
        </pc:spChg>
      </pc:sldChg>
      <pc:sldChg chg="modSp">
        <pc:chgData name="BJ Hennig" userId="0P/lI8Pd1lnrXpeeXzaP05sS1mWNKWWGy+t/XOmAbdM=" providerId="None" clId="Web-{5CB976C2-89B2-4920-BB33-722C3BCD7437}" dt="2022-11-29T15:27:57.439" v="1" actId="20577"/>
        <pc:sldMkLst>
          <pc:docMk/>
          <pc:sldMk cId="0" sldId="538"/>
        </pc:sldMkLst>
        <pc:spChg chg="mod">
          <ac:chgData name="BJ Hennig" userId="0P/lI8Pd1lnrXpeeXzaP05sS1mWNKWWGy+t/XOmAbdM=" providerId="None" clId="Web-{5CB976C2-89B2-4920-BB33-722C3BCD7437}" dt="2022-11-29T15:27:57.439" v="1" actId="20577"/>
          <ac:spMkLst>
            <pc:docMk/>
            <pc:sldMk cId="0" sldId="538"/>
            <ac:spMk id="8" creationId="{01751DE7-CCEE-E926-7EC2-FD70FD657E07}"/>
          </ac:spMkLst>
        </pc:spChg>
      </pc:sldChg>
      <pc:sldChg chg="modSp">
        <pc:chgData name="BJ Hennig" userId="0P/lI8Pd1lnrXpeeXzaP05sS1mWNKWWGy+t/XOmAbdM=" providerId="None" clId="Web-{5CB976C2-89B2-4920-BB33-722C3BCD7437}" dt="2022-11-29T15:35:39.532" v="70" actId="20577"/>
        <pc:sldMkLst>
          <pc:docMk/>
          <pc:sldMk cId="0" sldId="539"/>
        </pc:sldMkLst>
        <pc:spChg chg="mod">
          <ac:chgData name="BJ Hennig" userId="0P/lI8Pd1lnrXpeeXzaP05sS1mWNKWWGy+t/XOmAbdM=" providerId="None" clId="Web-{5CB976C2-89B2-4920-BB33-722C3BCD7437}" dt="2022-11-29T15:35:39.532" v="70" actId="20577"/>
          <ac:spMkLst>
            <pc:docMk/>
            <pc:sldMk cId="0" sldId="539"/>
            <ac:spMk id="2" creationId="{F6738F2B-18D5-ED0A-8AA7-4AD762841F4C}"/>
          </ac:spMkLst>
        </pc:spChg>
      </pc:sldChg>
      <pc:sldChg chg="modSp">
        <pc:chgData name="BJ Hennig" userId="0P/lI8Pd1lnrXpeeXzaP05sS1mWNKWWGy+t/XOmAbdM=" providerId="None" clId="Web-{5CB976C2-89B2-4920-BB33-722C3BCD7437}" dt="2022-11-29T15:32:43.511" v="44" actId="20577"/>
        <pc:sldMkLst>
          <pc:docMk/>
          <pc:sldMk cId="0" sldId="540"/>
        </pc:sldMkLst>
        <pc:spChg chg="mod">
          <ac:chgData name="BJ Hennig" userId="0P/lI8Pd1lnrXpeeXzaP05sS1mWNKWWGy+t/XOmAbdM=" providerId="None" clId="Web-{5CB976C2-89B2-4920-BB33-722C3BCD7437}" dt="2022-11-29T15:32:43.511" v="44" actId="20577"/>
          <ac:spMkLst>
            <pc:docMk/>
            <pc:sldMk cId="0" sldId="540"/>
            <ac:spMk id="27650" creationId="{1739EDDB-F5D7-9981-F64D-74B2F91FAC24}"/>
          </ac:spMkLst>
        </pc:spChg>
      </pc:sldChg>
      <pc:sldChg chg="modSp">
        <pc:chgData name="BJ Hennig" userId="0P/lI8Pd1lnrXpeeXzaP05sS1mWNKWWGy+t/XOmAbdM=" providerId="None" clId="Web-{5CB976C2-89B2-4920-BB33-722C3BCD7437}" dt="2022-11-29T15:31:38.274" v="37" actId="20577"/>
        <pc:sldMkLst>
          <pc:docMk/>
          <pc:sldMk cId="0" sldId="545"/>
        </pc:sldMkLst>
        <pc:spChg chg="mod">
          <ac:chgData name="BJ Hennig" userId="0P/lI8Pd1lnrXpeeXzaP05sS1mWNKWWGy+t/XOmAbdM=" providerId="None" clId="Web-{5CB976C2-89B2-4920-BB33-722C3BCD7437}" dt="2022-11-29T15:31:38.274" v="37" actId="20577"/>
          <ac:spMkLst>
            <pc:docMk/>
            <pc:sldMk cId="0" sldId="545"/>
            <ac:spMk id="6147" creationId="{72F30419-5017-E68E-D4E8-9508C15EEB2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39A6A2-0305-E01A-BCF3-71799BCDBF33}"/>
              </a:ext>
            </a:extLst>
          </p:cNvPr>
          <p:cNvSpPr>
            <a:spLocks noGrp="1"/>
          </p:cNvSpPr>
          <p:nvPr>
            <p:ph type="hdr" sz="quarter"/>
          </p:nvPr>
        </p:nvSpPr>
        <p:spPr>
          <a:xfrm>
            <a:off x="0" y="0"/>
            <a:ext cx="4435475" cy="354013"/>
          </a:xfrm>
          <a:prstGeom prst="rect">
            <a:avLst/>
          </a:prstGeom>
        </p:spPr>
        <p:txBody>
          <a:bodyPr vert="horz" lIns="94650" tIns="47325" rIns="94650" bIns="47325" rtlCol="0"/>
          <a:lstStyle>
            <a:lvl1pPr algn="l" eaLnBrk="1" hangingPunct="1">
              <a:defRPr sz="1200">
                <a:latin typeface="Arial" pitchFamily="34" charset="0"/>
              </a:defRPr>
            </a:lvl1pPr>
          </a:lstStyle>
          <a:p>
            <a:pPr>
              <a:defRPr/>
            </a:pPr>
            <a:endParaRPr lang="en-GB"/>
          </a:p>
        </p:txBody>
      </p:sp>
      <p:sp>
        <p:nvSpPr>
          <p:cNvPr id="3" name="Date Placeholder 2">
            <a:extLst>
              <a:ext uri="{FF2B5EF4-FFF2-40B4-BE49-F238E27FC236}">
                <a16:creationId xmlns:a16="http://schemas.microsoft.com/office/drawing/2014/main" id="{D8278C09-1A19-5901-7DAB-6D45C55063C9}"/>
              </a:ext>
            </a:extLst>
          </p:cNvPr>
          <p:cNvSpPr>
            <a:spLocks noGrp="1"/>
          </p:cNvSpPr>
          <p:nvPr>
            <p:ph type="dt" sz="quarter" idx="1"/>
          </p:nvPr>
        </p:nvSpPr>
        <p:spPr>
          <a:xfrm>
            <a:off x="5795963" y="0"/>
            <a:ext cx="4437062" cy="354013"/>
          </a:xfrm>
          <a:prstGeom prst="rect">
            <a:avLst/>
          </a:prstGeom>
        </p:spPr>
        <p:txBody>
          <a:bodyPr vert="horz" lIns="94650" tIns="47325" rIns="94650" bIns="47325" rtlCol="0"/>
          <a:lstStyle>
            <a:lvl1pPr algn="r" eaLnBrk="1" hangingPunct="1">
              <a:defRPr sz="1200">
                <a:latin typeface="Arial" pitchFamily="34" charset="0"/>
              </a:defRPr>
            </a:lvl1pPr>
          </a:lstStyle>
          <a:p>
            <a:pPr>
              <a:defRPr/>
            </a:pPr>
            <a:fld id="{AB5778B5-7270-48EE-9EAD-52A9AF5156B1}" type="datetimeFigureOut">
              <a:rPr lang="en-GB"/>
              <a:pPr>
                <a:defRPr/>
              </a:pPr>
              <a:t>13/12/2023</a:t>
            </a:fld>
            <a:endParaRPr lang="en-GB"/>
          </a:p>
        </p:txBody>
      </p:sp>
      <p:sp>
        <p:nvSpPr>
          <p:cNvPr id="4" name="Footer Placeholder 3">
            <a:extLst>
              <a:ext uri="{FF2B5EF4-FFF2-40B4-BE49-F238E27FC236}">
                <a16:creationId xmlns:a16="http://schemas.microsoft.com/office/drawing/2014/main" id="{FA0270E2-CAB3-4902-9755-5B6A1ABE0400}"/>
              </a:ext>
            </a:extLst>
          </p:cNvPr>
          <p:cNvSpPr>
            <a:spLocks noGrp="1"/>
          </p:cNvSpPr>
          <p:nvPr>
            <p:ph type="ftr" sz="quarter" idx="2"/>
          </p:nvPr>
        </p:nvSpPr>
        <p:spPr>
          <a:xfrm>
            <a:off x="0" y="6743700"/>
            <a:ext cx="4435475" cy="354013"/>
          </a:xfrm>
          <a:prstGeom prst="rect">
            <a:avLst/>
          </a:prstGeom>
        </p:spPr>
        <p:txBody>
          <a:bodyPr vert="horz" lIns="94650" tIns="47325" rIns="94650" bIns="47325" rtlCol="0" anchor="b"/>
          <a:lstStyle>
            <a:lvl1pPr algn="l" eaLnBrk="1" hangingPunct="1">
              <a:defRPr sz="1200">
                <a:latin typeface="Arial" pitchFamily="34" charset="0"/>
              </a:defRPr>
            </a:lvl1pPr>
          </a:lstStyle>
          <a:p>
            <a:pPr>
              <a:defRPr/>
            </a:pPr>
            <a:endParaRPr lang="en-GB"/>
          </a:p>
        </p:txBody>
      </p:sp>
      <p:sp>
        <p:nvSpPr>
          <p:cNvPr id="5" name="Slide Number Placeholder 4">
            <a:extLst>
              <a:ext uri="{FF2B5EF4-FFF2-40B4-BE49-F238E27FC236}">
                <a16:creationId xmlns:a16="http://schemas.microsoft.com/office/drawing/2014/main" id="{FD6C7FCC-7892-E9D1-C29C-B72EC73C8025}"/>
              </a:ext>
            </a:extLst>
          </p:cNvPr>
          <p:cNvSpPr>
            <a:spLocks noGrp="1"/>
          </p:cNvSpPr>
          <p:nvPr>
            <p:ph type="sldNum" sz="quarter" idx="3"/>
          </p:nvPr>
        </p:nvSpPr>
        <p:spPr>
          <a:xfrm>
            <a:off x="5795963" y="6743700"/>
            <a:ext cx="4437062" cy="354013"/>
          </a:xfrm>
          <a:prstGeom prst="rect">
            <a:avLst/>
          </a:prstGeom>
        </p:spPr>
        <p:txBody>
          <a:bodyPr vert="horz" wrap="square" lIns="94650" tIns="47325" rIns="94650" bIns="47325" numCol="1" anchor="b" anchorCtr="0" compatLnSpc="1">
            <a:prstTxWarp prst="textNoShape">
              <a:avLst/>
            </a:prstTxWarp>
          </a:bodyPr>
          <a:lstStyle>
            <a:lvl1pPr algn="r" eaLnBrk="1" hangingPunct="1">
              <a:defRPr sz="1200"/>
            </a:lvl1pPr>
          </a:lstStyle>
          <a:p>
            <a:pPr>
              <a:defRPr/>
            </a:pPr>
            <a:fld id="{0D39186C-7B13-4EE6-A00B-8A8EBD6B1107}" type="slidenum">
              <a:rPr lang="en-GB" altLang="fr-FR"/>
              <a:pPr>
                <a:defRPr/>
              </a:pPr>
              <a:t>‹#›</a:t>
            </a:fld>
            <a:endParaRPr lang="en-GB"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A0B55547-1F18-1063-290A-B092677C9C15}"/>
              </a:ext>
            </a:extLst>
          </p:cNvPr>
          <p:cNvSpPr>
            <a:spLocks noGrp="1" noChangeArrowheads="1"/>
          </p:cNvSpPr>
          <p:nvPr>
            <p:ph type="hdr" sz="quarter"/>
          </p:nvPr>
        </p:nvSpPr>
        <p:spPr bwMode="auto">
          <a:xfrm>
            <a:off x="0" y="0"/>
            <a:ext cx="4435475" cy="354013"/>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lvl1pPr eaLnBrk="1" hangingPunct="1">
              <a:defRPr sz="1200">
                <a:latin typeface="Arial" pitchFamily="34" charset="0"/>
              </a:defRPr>
            </a:lvl1pPr>
          </a:lstStyle>
          <a:p>
            <a:pPr>
              <a:defRPr/>
            </a:pPr>
            <a:endParaRPr lang="fr-CH"/>
          </a:p>
        </p:txBody>
      </p:sp>
      <p:sp>
        <p:nvSpPr>
          <p:cNvPr id="60419" name="Rectangle 3">
            <a:extLst>
              <a:ext uri="{FF2B5EF4-FFF2-40B4-BE49-F238E27FC236}">
                <a16:creationId xmlns:a16="http://schemas.microsoft.com/office/drawing/2014/main" id="{561CCC67-4842-35A4-5A05-086FDA3151A4}"/>
              </a:ext>
            </a:extLst>
          </p:cNvPr>
          <p:cNvSpPr>
            <a:spLocks noGrp="1" noChangeArrowheads="1"/>
          </p:cNvSpPr>
          <p:nvPr>
            <p:ph type="dt" idx="1"/>
          </p:nvPr>
        </p:nvSpPr>
        <p:spPr bwMode="auto">
          <a:xfrm>
            <a:off x="5795963" y="0"/>
            <a:ext cx="4437062" cy="354013"/>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lvl1pPr algn="r" eaLnBrk="1" hangingPunct="1">
              <a:defRPr sz="1200">
                <a:latin typeface="Arial" pitchFamily="34" charset="0"/>
              </a:defRPr>
            </a:lvl1pPr>
          </a:lstStyle>
          <a:p>
            <a:pPr>
              <a:defRPr/>
            </a:pPr>
            <a:endParaRPr lang="fr-CH"/>
          </a:p>
        </p:txBody>
      </p:sp>
      <p:sp>
        <p:nvSpPr>
          <p:cNvPr id="11268" name="Rectangle 4">
            <a:extLst>
              <a:ext uri="{FF2B5EF4-FFF2-40B4-BE49-F238E27FC236}">
                <a16:creationId xmlns:a16="http://schemas.microsoft.com/office/drawing/2014/main" id="{E64949FF-47DB-C448-DB9B-BB1028451034}"/>
              </a:ext>
            </a:extLst>
          </p:cNvPr>
          <p:cNvSpPr>
            <a:spLocks noGrp="1" noRot="1" noChangeAspect="1" noChangeArrowheads="1" noTextEdit="1"/>
          </p:cNvSpPr>
          <p:nvPr>
            <p:ph type="sldImg" idx="2"/>
          </p:nvPr>
        </p:nvSpPr>
        <p:spPr bwMode="auto">
          <a:xfrm>
            <a:off x="2754313" y="533400"/>
            <a:ext cx="4729162" cy="266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a:extLst>
              <a:ext uri="{FF2B5EF4-FFF2-40B4-BE49-F238E27FC236}">
                <a16:creationId xmlns:a16="http://schemas.microsoft.com/office/drawing/2014/main" id="{795C655B-CDF8-2F16-6D1A-594625302E8F}"/>
              </a:ext>
            </a:extLst>
          </p:cNvPr>
          <p:cNvSpPr>
            <a:spLocks noGrp="1" noChangeArrowheads="1"/>
          </p:cNvSpPr>
          <p:nvPr>
            <p:ph type="body" sz="quarter" idx="3"/>
          </p:nvPr>
        </p:nvSpPr>
        <p:spPr bwMode="auto">
          <a:xfrm>
            <a:off x="1023938" y="3371850"/>
            <a:ext cx="8186737" cy="3194050"/>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p>
            <a:pPr lvl="0"/>
            <a:r>
              <a:rPr lang="fr-CH" noProof="0"/>
              <a:t>Click to edit Master text styles</a:t>
            </a:r>
          </a:p>
          <a:p>
            <a:pPr lvl="1"/>
            <a:r>
              <a:rPr lang="fr-CH" noProof="0"/>
              <a:t>Second level</a:t>
            </a:r>
          </a:p>
          <a:p>
            <a:pPr lvl="2"/>
            <a:r>
              <a:rPr lang="fr-CH" noProof="0"/>
              <a:t>Third level</a:t>
            </a:r>
          </a:p>
          <a:p>
            <a:pPr lvl="3"/>
            <a:r>
              <a:rPr lang="fr-CH" noProof="0"/>
              <a:t>Fourth level</a:t>
            </a:r>
          </a:p>
          <a:p>
            <a:pPr lvl="4"/>
            <a:r>
              <a:rPr lang="fr-CH" noProof="0"/>
              <a:t>Fifth level</a:t>
            </a:r>
          </a:p>
        </p:txBody>
      </p:sp>
      <p:sp>
        <p:nvSpPr>
          <p:cNvPr id="60422" name="Rectangle 6">
            <a:extLst>
              <a:ext uri="{FF2B5EF4-FFF2-40B4-BE49-F238E27FC236}">
                <a16:creationId xmlns:a16="http://schemas.microsoft.com/office/drawing/2014/main" id="{47F09E80-C495-9597-94DF-1C2FAA5F95EF}"/>
              </a:ext>
            </a:extLst>
          </p:cNvPr>
          <p:cNvSpPr>
            <a:spLocks noGrp="1" noChangeArrowheads="1"/>
          </p:cNvSpPr>
          <p:nvPr>
            <p:ph type="ftr" sz="quarter" idx="4"/>
          </p:nvPr>
        </p:nvSpPr>
        <p:spPr bwMode="auto">
          <a:xfrm>
            <a:off x="0" y="6743700"/>
            <a:ext cx="4435475" cy="354013"/>
          </a:xfrm>
          <a:prstGeom prst="rect">
            <a:avLst/>
          </a:prstGeom>
          <a:noFill/>
          <a:ln w="9525">
            <a:noFill/>
            <a:miter lim="800000"/>
            <a:headEnd/>
            <a:tailEnd/>
          </a:ln>
          <a:effectLst/>
        </p:spPr>
        <p:txBody>
          <a:bodyPr vert="horz" wrap="square" lIns="94650" tIns="47325" rIns="94650" bIns="47325" numCol="1" anchor="b" anchorCtr="0" compatLnSpc="1">
            <a:prstTxWarp prst="textNoShape">
              <a:avLst/>
            </a:prstTxWarp>
          </a:bodyPr>
          <a:lstStyle>
            <a:lvl1pPr eaLnBrk="1" hangingPunct="1">
              <a:defRPr sz="1200">
                <a:latin typeface="Arial" pitchFamily="34" charset="0"/>
              </a:defRPr>
            </a:lvl1pPr>
          </a:lstStyle>
          <a:p>
            <a:pPr>
              <a:defRPr/>
            </a:pPr>
            <a:endParaRPr lang="fr-CH"/>
          </a:p>
        </p:txBody>
      </p:sp>
      <p:sp>
        <p:nvSpPr>
          <p:cNvPr id="60423" name="Rectangle 7">
            <a:extLst>
              <a:ext uri="{FF2B5EF4-FFF2-40B4-BE49-F238E27FC236}">
                <a16:creationId xmlns:a16="http://schemas.microsoft.com/office/drawing/2014/main" id="{8EFB7CBF-EAB4-922D-F224-280724EEDB9E}"/>
              </a:ext>
            </a:extLst>
          </p:cNvPr>
          <p:cNvSpPr>
            <a:spLocks noGrp="1" noChangeArrowheads="1"/>
          </p:cNvSpPr>
          <p:nvPr>
            <p:ph type="sldNum" sz="quarter" idx="5"/>
          </p:nvPr>
        </p:nvSpPr>
        <p:spPr bwMode="auto">
          <a:xfrm>
            <a:off x="5795963" y="6743700"/>
            <a:ext cx="4437062" cy="354013"/>
          </a:xfrm>
          <a:prstGeom prst="rect">
            <a:avLst/>
          </a:prstGeom>
          <a:noFill/>
          <a:ln w="9525">
            <a:noFill/>
            <a:miter lim="800000"/>
            <a:headEnd/>
            <a:tailEnd/>
          </a:ln>
          <a:effectLst/>
        </p:spPr>
        <p:txBody>
          <a:bodyPr vert="horz" wrap="square" lIns="94650" tIns="47325" rIns="94650" bIns="47325" numCol="1" anchor="b" anchorCtr="0" compatLnSpc="1">
            <a:prstTxWarp prst="textNoShape">
              <a:avLst/>
            </a:prstTxWarp>
          </a:bodyPr>
          <a:lstStyle>
            <a:lvl1pPr algn="r" eaLnBrk="1" hangingPunct="1">
              <a:defRPr sz="1200"/>
            </a:lvl1pPr>
          </a:lstStyle>
          <a:p>
            <a:pPr>
              <a:defRPr/>
            </a:pPr>
            <a:fld id="{04168BCD-AEB0-485F-9CFC-7065A02C4BDC}" type="slidenum">
              <a:rPr lang="fr-CH" altLang="fr-FR"/>
              <a:pPr>
                <a:defRPr/>
              </a:pPr>
              <a:t>‹#›</a:t>
            </a:fld>
            <a:endParaRPr lang="fr-CH"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A4BFAFB4-0F9F-E4C3-9B08-EA02017F9CA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fr-FR"/>
              <a:t>Workshop for 18 high-priority countries of the WHO European Region on recording and reporting of drug resistant tuberculosis</a:t>
            </a:r>
          </a:p>
        </p:txBody>
      </p:sp>
      <p:sp>
        <p:nvSpPr>
          <p:cNvPr id="35843" name="Rectangle 7">
            <a:extLst>
              <a:ext uri="{FF2B5EF4-FFF2-40B4-BE49-F238E27FC236}">
                <a16:creationId xmlns:a16="http://schemas.microsoft.com/office/drawing/2014/main" id="{362277BA-D949-B768-E94E-FE418C234E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3ED02B-04A6-4BA8-9B48-DE76D6490F3C}" type="slidenum">
              <a:rPr lang="en-US" altLang="fr-FR" smtClean="0"/>
              <a:pPr>
                <a:spcBef>
                  <a:spcPct val="0"/>
                </a:spcBef>
              </a:pPr>
              <a:t>19</a:t>
            </a:fld>
            <a:endParaRPr lang="en-US" altLang="fr-FR"/>
          </a:p>
        </p:txBody>
      </p:sp>
      <p:sp>
        <p:nvSpPr>
          <p:cNvPr id="35844" name="Rectangle 2">
            <a:extLst>
              <a:ext uri="{FF2B5EF4-FFF2-40B4-BE49-F238E27FC236}">
                <a16:creationId xmlns:a16="http://schemas.microsoft.com/office/drawing/2014/main" id="{7B11897C-B8E1-CB23-5578-42080C8855CB}"/>
              </a:ext>
            </a:extLst>
          </p:cNvPr>
          <p:cNvSpPr>
            <a:spLocks noGrp="1" noRot="1" noChangeAspect="1" noChangeArrowheads="1" noTextEdit="1"/>
          </p:cNvSpPr>
          <p:nvPr>
            <p:ph type="sldImg"/>
          </p:nvPr>
        </p:nvSpPr>
        <p:spPr>
          <a:xfrm>
            <a:off x="2752725" y="531813"/>
            <a:ext cx="4732338" cy="2662237"/>
          </a:xfrm>
          <a:ln/>
        </p:spPr>
      </p:sp>
      <p:sp>
        <p:nvSpPr>
          <p:cNvPr id="35845" name="Rectangle 3">
            <a:extLst>
              <a:ext uri="{FF2B5EF4-FFF2-40B4-BE49-F238E27FC236}">
                <a16:creationId xmlns:a16="http://schemas.microsoft.com/office/drawing/2014/main" id="{FD159BBB-86B2-92E6-453C-046050D6C2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182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818140-B2BB-4910-805B-CCB6D28C5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1020" y="6345894"/>
            <a:ext cx="931644" cy="337439"/>
          </a:xfrm>
          <a:prstGeom prst="rect">
            <a:avLst/>
          </a:prstGeom>
        </p:spPr>
      </p:pic>
      <p:pic>
        <p:nvPicPr>
          <p:cNvPr id="3" name="Picture 10">
            <a:extLst>
              <a:ext uri="{FF2B5EF4-FFF2-40B4-BE49-F238E27FC236}">
                <a16:creationId xmlns:a16="http://schemas.microsoft.com/office/drawing/2014/main" id="{4682DD8E-7766-37E9-08F4-6D0C887EFDD8}"/>
              </a:ext>
            </a:extLst>
          </p:cNvP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t="14861" b="33009"/>
          <a:stretch>
            <a:fillRect/>
          </a:stretch>
        </p:blipFill>
        <p:spPr bwMode="auto">
          <a:xfrm>
            <a:off x="9699761" y="6284446"/>
            <a:ext cx="1364791" cy="44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586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3B54B-8AB5-0055-1E2B-095860E95279}"/>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D3BB4C1-09B5-4B09-BC12-5F101F6D3110}" type="datetimeFigureOut">
              <a:rPr lang="en-US"/>
              <a:pPr>
                <a:defRPr/>
              </a:pPr>
              <a:t>12/13/2023</a:t>
            </a:fld>
            <a:endParaRPr lang="en-US"/>
          </a:p>
        </p:txBody>
      </p:sp>
      <p:sp>
        <p:nvSpPr>
          <p:cNvPr id="5" name="Footer Placeholder 4">
            <a:extLst>
              <a:ext uri="{FF2B5EF4-FFF2-40B4-BE49-F238E27FC236}">
                <a16:creationId xmlns:a16="http://schemas.microsoft.com/office/drawing/2014/main" id="{8DC8025F-2F2C-73A6-D23E-725B361B73CC}"/>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81A5120A-779E-902E-1DC1-445FBD890491}"/>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60C6D807-2A2F-4162-8B9C-B8215F322B3B}" type="slidenum">
              <a:rPr lang="en-US" altLang="fr-FR"/>
              <a:pPr>
                <a:defRPr/>
              </a:pPr>
              <a:t>‹#›</a:t>
            </a:fld>
            <a:endParaRPr lang="en-US" altLang="fr-FR"/>
          </a:p>
        </p:txBody>
      </p:sp>
    </p:spTree>
    <p:extLst>
      <p:ext uri="{BB962C8B-B14F-4D97-AF65-F5344CB8AC3E}">
        <p14:creationId xmlns:p14="http://schemas.microsoft.com/office/powerpoint/2010/main" val="13433414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23" r:id="rId1"/>
    <p:sldLayoutId id="2147484237" r:id="rId2"/>
    <p:sldLayoutId id="2147484236"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8.wmf"/><Relationship Id="rId7" Type="http://schemas.openxmlformats.org/officeDocument/2006/relationships/image" Target="../media/image21.gif"/><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7.wmf"/><Relationship Id="rId4" Type="http://schemas.openxmlformats.org/officeDocument/2006/relationships/image" Target="../media/image19.wmf"/><Relationship Id="rId9" Type="http://schemas.openxmlformats.org/officeDocument/2006/relationships/image" Target="../media/image5.w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pps.who.int/iris/bitstream/handle/10665/331633/9789240002920fre.pdf?sequence=1&amp;isAllowed=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35000"/>
          </a:blip>
          <a:srcRect l="5111" r="5110" b="-1"/>
          <a:stretch/>
        </p:blipFill>
        <p:spPr>
          <a:xfrm>
            <a:off x="0" y="0"/>
            <a:ext cx="12163839" cy="7015698"/>
          </a:xfrm>
          <a:prstGeom prst="rect">
            <a:avLst/>
          </a:prstGeom>
        </p:spPr>
      </p:pic>
      <p:sp>
        <p:nvSpPr>
          <p:cNvPr id="3" name="Title 5">
            <a:extLst>
              <a:ext uri="{FF2B5EF4-FFF2-40B4-BE49-F238E27FC236}">
                <a16:creationId xmlns:a16="http://schemas.microsoft.com/office/drawing/2014/main" id="{EA696F03-D31B-44E2-BF80-E245142A3860}"/>
              </a:ext>
            </a:extLst>
          </p:cNvPr>
          <p:cNvSpPr txBox="1">
            <a:spLocks/>
          </p:cNvSpPr>
          <p:nvPr/>
        </p:nvSpPr>
        <p:spPr>
          <a:xfrm>
            <a:off x="14080" y="1484784"/>
            <a:ext cx="12135678" cy="3492388"/>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fr-FR" altLang="en-US" sz="4000" b="1" kern="0" dirty="0">
                <a:latin typeface="Calibri" panose="020F0502020204030204" pitchFamily="34" charset="0"/>
                <a:cs typeface="Calibri" panose="020F0502020204030204" pitchFamily="34" charset="0"/>
              </a:rPr>
              <a:t>Supports de formation sur la surveillance active et la gestion des évènements indésirables des médicaments antituberculeux (</a:t>
            </a:r>
            <a:r>
              <a:rPr lang="fr-FR" altLang="en-US" sz="4000" b="1" kern="0" dirty="0" err="1">
                <a:latin typeface="Calibri" panose="020F0502020204030204" pitchFamily="34" charset="0"/>
                <a:cs typeface="Calibri" panose="020F0502020204030204" pitchFamily="34" charset="0"/>
              </a:rPr>
              <a:t>aDSM</a:t>
            </a:r>
            <a:r>
              <a:rPr lang="fr-FR" altLang="en-US" sz="4000" b="1" kern="0" dirty="0">
                <a:latin typeface="Calibri" panose="020F0502020204030204" pitchFamily="34" charset="0"/>
                <a:cs typeface="Calibri" panose="020F0502020204030204" pitchFamily="34" charset="0"/>
              </a:rPr>
              <a:t>)</a:t>
            </a:r>
          </a:p>
          <a:p>
            <a:r>
              <a:rPr lang="fr-FR" altLang="en-US" sz="4000" kern="0" dirty="0">
                <a:latin typeface="Calibri" panose="020F0502020204030204" pitchFamily="34" charset="0"/>
                <a:cs typeface="Calibri" panose="020F0502020204030204" pitchFamily="34" charset="0"/>
              </a:rPr>
              <a:t>2023</a:t>
            </a:r>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p:txBody>
      </p:sp>
      <p:pic>
        <p:nvPicPr>
          <p:cNvPr id="1025" name="Picture 10">
            <a:extLst>
              <a:ext uri="{FF2B5EF4-FFF2-40B4-BE49-F238E27FC236}">
                <a16:creationId xmlns:a16="http://schemas.microsoft.com/office/drawing/2014/main" id="{B2EFA185-9146-6C55-AB09-6CD0F88AE1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79971" y="4113076"/>
            <a:ext cx="3408726" cy="1112169"/>
          </a:xfrm>
          <a:prstGeom prst="rect">
            <a:avLst/>
          </a:prstGeom>
          <a:solidFill>
            <a:schemeClr val="bg1"/>
          </a:solidFill>
          <a:ln>
            <a:noFill/>
          </a:ln>
        </p:spPr>
      </p:pic>
      <p:pic>
        <p:nvPicPr>
          <p:cNvPr id="7" name="Picture 6">
            <a:extLst>
              <a:ext uri="{FF2B5EF4-FFF2-40B4-BE49-F238E27FC236}">
                <a16:creationId xmlns:a16="http://schemas.microsoft.com/office/drawing/2014/main" id="{6DE4AB56-47E4-6686-46FD-8548FC665F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5744" y="4113076"/>
            <a:ext cx="3070616" cy="1112169"/>
          </a:xfrm>
          <a:prstGeom prst="rect">
            <a:avLst/>
          </a:prstGeom>
          <a:ln>
            <a:noFill/>
          </a:ln>
        </p:spPr>
      </p:pic>
    </p:spTree>
    <p:extLst>
      <p:ext uri="{BB962C8B-B14F-4D97-AF65-F5344CB8AC3E}">
        <p14:creationId xmlns:p14="http://schemas.microsoft.com/office/powerpoint/2010/main" val="323949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a:extLst>
              <a:ext uri="{FF2B5EF4-FFF2-40B4-BE49-F238E27FC236}">
                <a16:creationId xmlns:a16="http://schemas.microsoft.com/office/drawing/2014/main" id="{A5B16479-4158-B8F6-D96E-DA1A03D3D72E}"/>
              </a:ext>
            </a:extLst>
          </p:cNvPr>
          <p:cNvSpPr txBox="1">
            <a:spLocks noChangeArrowheads="1"/>
          </p:cNvSpPr>
          <p:nvPr/>
        </p:nvSpPr>
        <p:spPr bwMode="auto">
          <a:xfrm>
            <a:off x="1836738" y="44450"/>
            <a:ext cx="85074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en-US" sz="4400" b="1" dirty="0">
                <a:cs typeface="Calibri" panose="020F0502020204030204" pitchFamily="34" charset="0"/>
              </a:rPr>
              <a:t>Formulaire d'alerte  d’EIG</a:t>
            </a:r>
          </a:p>
        </p:txBody>
      </p:sp>
      <p:pic>
        <p:nvPicPr>
          <p:cNvPr id="23555" name="Picture 2">
            <a:extLst>
              <a:ext uri="{FF2B5EF4-FFF2-40B4-BE49-F238E27FC236}">
                <a16:creationId xmlns:a16="http://schemas.microsoft.com/office/drawing/2014/main" id="{59336071-B2F8-A1A4-E39A-6F13AF6E9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601" y="863935"/>
            <a:ext cx="3339920" cy="51301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556" name="Picture 3">
            <a:extLst>
              <a:ext uri="{FF2B5EF4-FFF2-40B4-BE49-F238E27FC236}">
                <a16:creationId xmlns:a16="http://schemas.microsoft.com/office/drawing/2014/main" id="{1E0F404E-7632-03ED-933A-36E1543F3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444" y="863935"/>
            <a:ext cx="3182094" cy="51301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557" name="Rectangle 1">
            <a:extLst>
              <a:ext uri="{FF2B5EF4-FFF2-40B4-BE49-F238E27FC236}">
                <a16:creationId xmlns:a16="http://schemas.microsoft.com/office/drawing/2014/main" id="{99C4D2AA-88EE-2465-20BD-31FCD6055C8D}"/>
              </a:ext>
            </a:extLst>
          </p:cNvPr>
          <p:cNvSpPr>
            <a:spLocks noChangeArrowheads="1"/>
          </p:cNvSpPr>
          <p:nvPr/>
        </p:nvSpPr>
        <p:spPr bwMode="auto">
          <a:xfrm>
            <a:off x="263352" y="6309320"/>
            <a:ext cx="7680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dirty="0">
                <a:cs typeface="Calibri" panose="020F0502020204030204" pitchFamily="34" charset="0"/>
              </a:rPr>
              <a:t>http://</a:t>
            </a:r>
            <a:r>
              <a:rPr lang="en-GB" altLang="en-US" sz="1600" dirty="0" err="1">
                <a:cs typeface="Calibri" panose="020F0502020204030204" pitchFamily="34" charset="0"/>
              </a:rPr>
              <a:t>apps.who.int</a:t>
            </a:r>
            <a:r>
              <a:rPr lang="en-GB" altLang="en-US" sz="1600" dirty="0">
                <a:cs typeface="Calibri" panose="020F0502020204030204" pitchFamily="34" charset="0"/>
              </a:rPr>
              <a:t>/iris/bitstream/10665/204465/1/WHO_HTM_TB_2015.28_eng.pdf</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08CA960-726D-83E2-BCB8-64406459156A}"/>
              </a:ext>
            </a:extLst>
          </p:cNvPr>
          <p:cNvSpPr txBox="1">
            <a:spLocks noChangeArrowheads="1"/>
          </p:cNvSpPr>
          <p:nvPr/>
        </p:nvSpPr>
        <p:spPr bwMode="auto">
          <a:xfrm>
            <a:off x="479376" y="44450"/>
            <a:ext cx="10801200" cy="838200"/>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fr-FR" altLang="en-US" b="1" kern="0" dirty="0">
                <a:solidFill>
                  <a:schemeClr val="tx1">
                    <a:lumMod val="95000"/>
                    <a:lumOff val="5000"/>
                  </a:schemeClr>
                </a:solidFill>
                <a:latin typeface="Calibri" panose="020F0502020204030204" pitchFamily="34" charset="0"/>
                <a:cs typeface="Calibri" panose="020F0502020204030204" pitchFamily="34" charset="0"/>
              </a:rPr>
              <a:t>Formulaire de collecte de données - </a:t>
            </a:r>
            <a:r>
              <a:rPr lang="fr-FR" altLang="en-US" b="1" kern="0" dirty="0">
                <a:solidFill>
                  <a:srgbClr val="FF0000"/>
                </a:solidFill>
                <a:latin typeface="Calibri" panose="020F0502020204030204" pitchFamily="34" charset="0"/>
                <a:cs typeface="Calibri" panose="020F0502020204030204" pitchFamily="34" charset="0"/>
              </a:rPr>
              <a:t>Initiation</a:t>
            </a:r>
          </a:p>
        </p:txBody>
      </p:sp>
      <p:pic>
        <p:nvPicPr>
          <p:cNvPr id="24579" name="Picture 2">
            <a:extLst>
              <a:ext uri="{FF2B5EF4-FFF2-40B4-BE49-F238E27FC236}">
                <a16:creationId xmlns:a16="http://schemas.microsoft.com/office/drawing/2014/main" id="{BE303B19-8C24-F6C3-9BA3-8152F03DD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949325"/>
            <a:ext cx="7704138" cy="528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737C38F5-6F54-A607-EC18-18C3864393B4}"/>
              </a:ext>
            </a:extLst>
          </p:cNvPr>
          <p:cNvSpPr txBox="1"/>
          <p:nvPr/>
        </p:nvSpPr>
        <p:spPr>
          <a:xfrm rot="19129257">
            <a:off x="2622550" y="2405063"/>
            <a:ext cx="6616700" cy="2216150"/>
          </a:xfrm>
          <a:prstGeom prst="rect">
            <a:avLst/>
          </a:prstGeom>
          <a:noFill/>
        </p:spPr>
        <p:txBody>
          <a:bodyPr>
            <a:spAutoFit/>
          </a:bodyPr>
          <a:lstStyle/>
          <a:p>
            <a:pPr eaLnBrk="1" hangingPunct="1">
              <a:defRPr/>
            </a:pPr>
            <a:r>
              <a:rPr lang="fr-FR" sz="13800" b="1" dirty="0" err="1">
                <a:solidFill>
                  <a:schemeClr val="bg1">
                    <a:lumMod val="85000"/>
                  </a:schemeClr>
                </a:solidFill>
              </a:rPr>
              <a:t>Sample</a:t>
            </a:r>
            <a:endParaRPr lang="en-GB" sz="13800" b="1" dirty="0">
              <a:solidFill>
                <a:schemeClr val="bg1">
                  <a:lumMod val="85000"/>
                </a:schemeClr>
              </a:solidFill>
            </a:endParaRPr>
          </a:p>
        </p:txBody>
      </p:sp>
      <p:pic>
        <p:nvPicPr>
          <p:cNvPr id="3" name="Picture 2" descr="MCj02390130000[1]">
            <a:extLst>
              <a:ext uri="{FF2B5EF4-FFF2-40B4-BE49-F238E27FC236}">
                <a16:creationId xmlns:a16="http://schemas.microsoft.com/office/drawing/2014/main" id="{6B51B064-8739-A5D0-8C48-A1D2C22F0030}"/>
              </a:ext>
            </a:extLst>
          </p:cNvPr>
          <p:cNvPicPr>
            <a:picLocks noChangeAspect="1" noChangeArrowheads="1"/>
          </p:cNvPicPr>
          <p:nvPr/>
        </p:nvPicPr>
        <p:blipFill>
          <a:blip r:embed="rId3" cstate="email"/>
          <a:srcRect/>
          <a:stretch>
            <a:fillRect/>
          </a:stretch>
        </p:blipFill>
        <p:spPr bwMode="auto">
          <a:xfrm>
            <a:off x="3638550" y="3354388"/>
            <a:ext cx="657225" cy="801687"/>
          </a:xfrm>
          <a:prstGeom prst="rect">
            <a:avLst/>
          </a:prstGeom>
          <a:solidFill>
            <a:schemeClr val="accent1">
              <a:lumMod val="90000"/>
            </a:schemeClr>
          </a:solidFill>
          <a:ln>
            <a:solidFill>
              <a:schemeClr val="tx1"/>
            </a:solidFill>
          </a:ln>
        </p:spPr>
      </p:pic>
      <p:sp>
        <p:nvSpPr>
          <p:cNvPr id="5" name="TextBox 4">
            <a:extLst>
              <a:ext uri="{FF2B5EF4-FFF2-40B4-BE49-F238E27FC236}">
                <a16:creationId xmlns:a16="http://schemas.microsoft.com/office/drawing/2014/main" id="{9B27B6D1-9039-1FEC-9D51-9F367BD75524}"/>
              </a:ext>
            </a:extLst>
          </p:cNvPr>
          <p:cNvSpPr txBox="1"/>
          <p:nvPr/>
        </p:nvSpPr>
        <p:spPr>
          <a:xfrm>
            <a:off x="4295775" y="3656013"/>
            <a:ext cx="5862638" cy="708025"/>
          </a:xfrm>
          <a:prstGeom prst="rect">
            <a:avLst/>
          </a:prstGeom>
          <a:solidFill>
            <a:schemeClr val="accent1">
              <a:lumMod val="90000"/>
            </a:schemeClr>
          </a:solidFill>
          <a:ln>
            <a:solidFill>
              <a:schemeClr val="tx1"/>
            </a:solidFill>
          </a:ln>
        </p:spPr>
        <p:txBody>
          <a:bodyPr lIns="91321" tIns="45661" rIns="91321" bIns="45661">
            <a:spAutoFit/>
          </a:bodyPr>
          <a:lstStyle>
            <a:defPPr rtl="0">
              <a:defRPr lang="fr-FR"/>
            </a:defPPr>
            <a:lvl1pPr algn="l" rtl="0" fontAlgn="base">
              <a:spcBef>
                <a:spcPct val="0"/>
              </a:spcBef>
              <a:spcAft>
                <a:spcPct val="0"/>
              </a:spcAft>
              <a:defRPr kern="1200">
                <a:solidFill>
                  <a:schemeClr val="tx1"/>
                </a:solidFill>
                <a:latin typeface="Arial" charset="0"/>
                <a:ea typeface="黑体" charset="0"/>
                <a:cs typeface="黑体" charset="0"/>
              </a:defRPr>
            </a:lvl1pPr>
            <a:lvl2pPr marL="520888" algn="l" rtl="0" fontAlgn="base">
              <a:spcBef>
                <a:spcPct val="0"/>
              </a:spcBef>
              <a:spcAft>
                <a:spcPct val="0"/>
              </a:spcAft>
              <a:defRPr kern="1200">
                <a:solidFill>
                  <a:schemeClr val="tx1"/>
                </a:solidFill>
                <a:latin typeface="Arial" charset="0"/>
                <a:ea typeface="黑体" charset="0"/>
                <a:cs typeface="黑体" charset="0"/>
              </a:defRPr>
            </a:lvl2pPr>
            <a:lvl3pPr marL="1041776" algn="l" rtl="0" fontAlgn="base">
              <a:spcBef>
                <a:spcPct val="0"/>
              </a:spcBef>
              <a:spcAft>
                <a:spcPct val="0"/>
              </a:spcAft>
              <a:defRPr kern="1200">
                <a:solidFill>
                  <a:schemeClr val="tx1"/>
                </a:solidFill>
                <a:latin typeface="Arial" charset="0"/>
                <a:ea typeface="黑体" charset="0"/>
                <a:cs typeface="黑体" charset="0"/>
              </a:defRPr>
            </a:lvl3pPr>
            <a:lvl4pPr marL="1562664" algn="l" rtl="0" fontAlgn="base">
              <a:spcBef>
                <a:spcPct val="0"/>
              </a:spcBef>
              <a:spcAft>
                <a:spcPct val="0"/>
              </a:spcAft>
              <a:defRPr kern="1200">
                <a:solidFill>
                  <a:schemeClr val="tx1"/>
                </a:solidFill>
                <a:latin typeface="Arial" charset="0"/>
                <a:ea typeface="黑体" charset="0"/>
                <a:cs typeface="黑体" charset="0"/>
              </a:defRPr>
            </a:lvl4pPr>
            <a:lvl5pPr marL="2083552" algn="l" rtl="0" fontAlgn="base">
              <a:spcBef>
                <a:spcPct val="0"/>
              </a:spcBef>
              <a:spcAft>
                <a:spcPct val="0"/>
              </a:spcAft>
              <a:defRPr kern="1200">
                <a:solidFill>
                  <a:schemeClr val="tx1"/>
                </a:solidFill>
                <a:latin typeface="Arial" charset="0"/>
                <a:ea typeface="黑体" charset="0"/>
                <a:cs typeface="黑体" charset="0"/>
              </a:defRPr>
            </a:lvl5pPr>
            <a:lvl6pPr marL="2604440" algn="l" defTabSz="520888" rtl="0" eaLnBrk="1" latinLnBrk="0" hangingPunct="1">
              <a:defRPr kern="1200">
                <a:solidFill>
                  <a:schemeClr val="tx1"/>
                </a:solidFill>
                <a:latin typeface="Arial" charset="0"/>
                <a:ea typeface="黑体" charset="0"/>
                <a:cs typeface="黑体" charset="0"/>
              </a:defRPr>
            </a:lvl6pPr>
            <a:lvl7pPr marL="3125328" algn="l" defTabSz="520888" rtl="0" eaLnBrk="1" latinLnBrk="0" hangingPunct="1">
              <a:defRPr kern="1200">
                <a:solidFill>
                  <a:schemeClr val="tx1"/>
                </a:solidFill>
                <a:latin typeface="Arial" charset="0"/>
                <a:ea typeface="黑体" charset="0"/>
                <a:cs typeface="黑体" charset="0"/>
              </a:defRPr>
            </a:lvl7pPr>
            <a:lvl8pPr marL="3646216" algn="l" defTabSz="520888" rtl="0" eaLnBrk="1" latinLnBrk="0" hangingPunct="1">
              <a:defRPr kern="1200">
                <a:solidFill>
                  <a:schemeClr val="tx1"/>
                </a:solidFill>
                <a:latin typeface="Arial" charset="0"/>
                <a:ea typeface="黑体" charset="0"/>
                <a:cs typeface="黑体" charset="0"/>
              </a:defRPr>
            </a:lvl8pPr>
            <a:lvl9pPr marL="4167104" algn="l" defTabSz="520888" rtl="0" eaLnBrk="1" latinLnBrk="0" hangingPunct="1">
              <a:defRPr kern="1200">
                <a:solidFill>
                  <a:schemeClr val="tx1"/>
                </a:solidFill>
                <a:latin typeface="Arial" charset="0"/>
                <a:ea typeface="黑体" charset="0"/>
                <a:cs typeface="黑体" charset="0"/>
              </a:defRPr>
            </a:lvl9pPr>
          </a:lstStyle>
          <a:p>
            <a:pPr>
              <a:defRPr/>
            </a:pPr>
            <a:r>
              <a:rPr lang="fr-FR" sz="2000" i="1" dirty="0"/>
              <a:t>A adapter avec le dossier de traitement TB-MR utilisé par le PNT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DEAFEB1-EBB7-16EE-83B0-8E36C44DFA2C}"/>
              </a:ext>
            </a:extLst>
          </p:cNvPr>
          <p:cNvSpPr txBox="1">
            <a:spLocks noChangeArrowheads="1"/>
          </p:cNvSpPr>
          <p:nvPr/>
        </p:nvSpPr>
        <p:spPr bwMode="auto">
          <a:xfrm>
            <a:off x="983432" y="44450"/>
            <a:ext cx="10873208" cy="838200"/>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fr-FR" altLang="en-US" b="1" kern="0" dirty="0">
                <a:solidFill>
                  <a:schemeClr val="tx1">
                    <a:lumMod val="95000"/>
                    <a:lumOff val="5000"/>
                  </a:schemeClr>
                </a:solidFill>
                <a:latin typeface="Calibri" panose="020F0502020204030204" pitchFamily="34" charset="0"/>
                <a:cs typeface="Calibri" panose="020F0502020204030204" pitchFamily="34" charset="0"/>
              </a:rPr>
              <a:t>Formulaire de collecte de données </a:t>
            </a:r>
            <a:r>
              <a:rPr lang="en-US" altLang="en-US" b="1" kern="0" dirty="0">
                <a:solidFill>
                  <a:schemeClr val="tx1">
                    <a:lumMod val="95000"/>
                    <a:lumOff val="5000"/>
                  </a:schemeClr>
                </a:solidFill>
                <a:latin typeface="Calibri" panose="020F0502020204030204" pitchFamily="34" charset="0"/>
                <a:cs typeface="Calibri" panose="020F0502020204030204" pitchFamily="34" charset="0"/>
              </a:rPr>
              <a:t>- </a:t>
            </a:r>
            <a:r>
              <a:rPr lang="en-US" altLang="en-US" b="1" kern="0" dirty="0" err="1">
                <a:solidFill>
                  <a:srgbClr val="FF0000"/>
                </a:solidFill>
                <a:latin typeface="Calibri" panose="020F0502020204030204" pitchFamily="34" charset="0"/>
                <a:cs typeface="Calibri" panose="020F0502020204030204" pitchFamily="34" charset="0"/>
              </a:rPr>
              <a:t>Suivi</a:t>
            </a:r>
            <a:endParaRPr lang="en-US" altLang="en-US" sz="2800" i="1" dirty="0">
              <a:solidFill>
                <a:srgbClr val="FF0000"/>
              </a:solidFill>
              <a:latin typeface="Calibri" panose="020F0502020204030204" pitchFamily="34" charset="0"/>
              <a:cs typeface="Calibri" panose="020F0502020204030204" pitchFamily="34" charset="0"/>
            </a:endParaRPr>
          </a:p>
        </p:txBody>
      </p:sp>
      <p:pic>
        <p:nvPicPr>
          <p:cNvPr id="25603" name="Picture 2">
            <a:extLst>
              <a:ext uri="{FF2B5EF4-FFF2-40B4-BE49-F238E27FC236}">
                <a16:creationId xmlns:a16="http://schemas.microsoft.com/office/drawing/2014/main" id="{58A52542-F719-0EB6-A443-6B4F041D7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954088"/>
            <a:ext cx="8056563" cy="528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E9A90BCD-104B-CB55-4323-B5D738C28770}"/>
              </a:ext>
            </a:extLst>
          </p:cNvPr>
          <p:cNvSpPr txBox="1"/>
          <p:nvPr/>
        </p:nvSpPr>
        <p:spPr>
          <a:xfrm rot="19129257">
            <a:off x="2622550" y="2405063"/>
            <a:ext cx="6616700" cy="2216150"/>
          </a:xfrm>
          <a:prstGeom prst="rect">
            <a:avLst/>
          </a:prstGeom>
          <a:noFill/>
        </p:spPr>
        <p:txBody>
          <a:bodyPr>
            <a:spAutoFit/>
          </a:bodyPr>
          <a:lstStyle/>
          <a:p>
            <a:pPr eaLnBrk="1" hangingPunct="1">
              <a:defRPr/>
            </a:pPr>
            <a:r>
              <a:rPr lang="fr-FR" sz="13800" b="1" dirty="0" err="1">
                <a:solidFill>
                  <a:schemeClr val="bg1">
                    <a:lumMod val="85000"/>
                  </a:schemeClr>
                </a:solidFill>
              </a:rPr>
              <a:t>Sample</a:t>
            </a:r>
            <a:endParaRPr lang="en-GB" sz="13800" b="1" dirty="0">
              <a:solidFill>
                <a:schemeClr val="bg1">
                  <a:lumMod val="85000"/>
                </a:schemeClr>
              </a:solidFill>
            </a:endParaRPr>
          </a:p>
        </p:txBody>
      </p:sp>
      <p:pic>
        <p:nvPicPr>
          <p:cNvPr id="2" name="Picture 1" descr="MCj02390130000[1]">
            <a:extLst>
              <a:ext uri="{FF2B5EF4-FFF2-40B4-BE49-F238E27FC236}">
                <a16:creationId xmlns:a16="http://schemas.microsoft.com/office/drawing/2014/main" id="{5B86758A-6B1E-E0D9-1251-FF8B3073EF84}"/>
              </a:ext>
            </a:extLst>
          </p:cNvPr>
          <p:cNvPicPr>
            <a:picLocks noChangeAspect="1" noChangeArrowheads="1"/>
          </p:cNvPicPr>
          <p:nvPr/>
        </p:nvPicPr>
        <p:blipFill>
          <a:blip r:embed="rId3" cstate="email"/>
          <a:srcRect/>
          <a:stretch>
            <a:fillRect/>
          </a:stretch>
        </p:blipFill>
        <p:spPr bwMode="auto">
          <a:xfrm>
            <a:off x="3638550" y="3354388"/>
            <a:ext cx="657225" cy="801687"/>
          </a:xfrm>
          <a:prstGeom prst="rect">
            <a:avLst/>
          </a:prstGeom>
          <a:solidFill>
            <a:schemeClr val="accent1">
              <a:lumMod val="90000"/>
            </a:schemeClr>
          </a:solidFill>
          <a:ln>
            <a:solidFill>
              <a:schemeClr val="tx1"/>
            </a:solidFill>
          </a:ln>
        </p:spPr>
      </p:pic>
      <p:sp>
        <p:nvSpPr>
          <p:cNvPr id="3" name="TextBox 2">
            <a:extLst>
              <a:ext uri="{FF2B5EF4-FFF2-40B4-BE49-F238E27FC236}">
                <a16:creationId xmlns:a16="http://schemas.microsoft.com/office/drawing/2014/main" id="{93D28E8D-048A-6353-1F93-CF44B8485290}"/>
              </a:ext>
            </a:extLst>
          </p:cNvPr>
          <p:cNvSpPr txBox="1"/>
          <p:nvPr/>
        </p:nvSpPr>
        <p:spPr>
          <a:xfrm>
            <a:off x="4295775" y="3656013"/>
            <a:ext cx="5862638" cy="708025"/>
          </a:xfrm>
          <a:prstGeom prst="rect">
            <a:avLst/>
          </a:prstGeom>
          <a:solidFill>
            <a:schemeClr val="accent1">
              <a:lumMod val="90000"/>
            </a:schemeClr>
          </a:solidFill>
          <a:ln>
            <a:solidFill>
              <a:schemeClr val="tx1"/>
            </a:solidFill>
          </a:ln>
        </p:spPr>
        <p:txBody>
          <a:bodyPr lIns="91321" tIns="45661" rIns="91321" bIns="45661">
            <a:spAutoFit/>
          </a:bodyPr>
          <a:lstStyle>
            <a:defPPr rtl="0">
              <a:defRPr lang="fr-FR"/>
            </a:defPPr>
            <a:lvl1pPr algn="l" rtl="0" fontAlgn="base">
              <a:spcBef>
                <a:spcPct val="0"/>
              </a:spcBef>
              <a:spcAft>
                <a:spcPct val="0"/>
              </a:spcAft>
              <a:defRPr kern="1200">
                <a:solidFill>
                  <a:schemeClr val="tx1"/>
                </a:solidFill>
                <a:latin typeface="Arial" charset="0"/>
                <a:ea typeface="黑体" charset="0"/>
                <a:cs typeface="黑体" charset="0"/>
              </a:defRPr>
            </a:lvl1pPr>
            <a:lvl2pPr marL="520888" algn="l" rtl="0" fontAlgn="base">
              <a:spcBef>
                <a:spcPct val="0"/>
              </a:spcBef>
              <a:spcAft>
                <a:spcPct val="0"/>
              </a:spcAft>
              <a:defRPr kern="1200">
                <a:solidFill>
                  <a:schemeClr val="tx1"/>
                </a:solidFill>
                <a:latin typeface="Arial" charset="0"/>
                <a:ea typeface="黑体" charset="0"/>
                <a:cs typeface="黑体" charset="0"/>
              </a:defRPr>
            </a:lvl2pPr>
            <a:lvl3pPr marL="1041776" algn="l" rtl="0" fontAlgn="base">
              <a:spcBef>
                <a:spcPct val="0"/>
              </a:spcBef>
              <a:spcAft>
                <a:spcPct val="0"/>
              </a:spcAft>
              <a:defRPr kern="1200">
                <a:solidFill>
                  <a:schemeClr val="tx1"/>
                </a:solidFill>
                <a:latin typeface="Arial" charset="0"/>
                <a:ea typeface="黑体" charset="0"/>
                <a:cs typeface="黑体" charset="0"/>
              </a:defRPr>
            </a:lvl3pPr>
            <a:lvl4pPr marL="1562664" algn="l" rtl="0" fontAlgn="base">
              <a:spcBef>
                <a:spcPct val="0"/>
              </a:spcBef>
              <a:spcAft>
                <a:spcPct val="0"/>
              </a:spcAft>
              <a:defRPr kern="1200">
                <a:solidFill>
                  <a:schemeClr val="tx1"/>
                </a:solidFill>
                <a:latin typeface="Arial" charset="0"/>
                <a:ea typeface="黑体" charset="0"/>
                <a:cs typeface="黑体" charset="0"/>
              </a:defRPr>
            </a:lvl4pPr>
            <a:lvl5pPr marL="2083552" algn="l" rtl="0" fontAlgn="base">
              <a:spcBef>
                <a:spcPct val="0"/>
              </a:spcBef>
              <a:spcAft>
                <a:spcPct val="0"/>
              </a:spcAft>
              <a:defRPr kern="1200">
                <a:solidFill>
                  <a:schemeClr val="tx1"/>
                </a:solidFill>
                <a:latin typeface="Arial" charset="0"/>
                <a:ea typeface="黑体" charset="0"/>
                <a:cs typeface="黑体" charset="0"/>
              </a:defRPr>
            </a:lvl5pPr>
            <a:lvl6pPr marL="2604440" algn="l" defTabSz="520888" rtl="0" eaLnBrk="1" latinLnBrk="0" hangingPunct="1">
              <a:defRPr kern="1200">
                <a:solidFill>
                  <a:schemeClr val="tx1"/>
                </a:solidFill>
                <a:latin typeface="Arial" charset="0"/>
                <a:ea typeface="黑体" charset="0"/>
                <a:cs typeface="黑体" charset="0"/>
              </a:defRPr>
            </a:lvl6pPr>
            <a:lvl7pPr marL="3125328" algn="l" defTabSz="520888" rtl="0" eaLnBrk="1" latinLnBrk="0" hangingPunct="1">
              <a:defRPr kern="1200">
                <a:solidFill>
                  <a:schemeClr val="tx1"/>
                </a:solidFill>
                <a:latin typeface="Arial" charset="0"/>
                <a:ea typeface="黑体" charset="0"/>
                <a:cs typeface="黑体" charset="0"/>
              </a:defRPr>
            </a:lvl7pPr>
            <a:lvl8pPr marL="3646216" algn="l" defTabSz="520888" rtl="0" eaLnBrk="1" latinLnBrk="0" hangingPunct="1">
              <a:defRPr kern="1200">
                <a:solidFill>
                  <a:schemeClr val="tx1"/>
                </a:solidFill>
                <a:latin typeface="Arial" charset="0"/>
                <a:ea typeface="黑体" charset="0"/>
                <a:cs typeface="黑体" charset="0"/>
              </a:defRPr>
            </a:lvl8pPr>
            <a:lvl9pPr marL="4167104" algn="l" defTabSz="520888" rtl="0" eaLnBrk="1" latinLnBrk="0" hangingPunct="1">
              <a:defRPr kern="1200">
                <a:solidFill>
                  <a:schemeClr val="tx1"/>
                </a:solidFill>
                <a:latin typeface="Arial" charset="0"/>
                <a:ea typeface="黑体" charset="0"/>
                <a:cs typeface="黑体" charset="0"/>
              </a:defRPr>
            </a:lvl9pPr>
          </a:lstStyle>
          <a:p>
            <a:pPr>
              <a:defRPr/>
            </a:pPr>
            <a:r>
              <a:rPr lang="fr-FR" sz="2000" i="1" dirty="0"/>
              <a:t>A adapter avec le dossier de traitement TB-MR utilisé par le PNT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a:extLst>
              <a:ext uri="{FF2B5EF4-FFF2-40B4-BE49-F238E27FC236}">
                <a16:creationId xmlns:a16="http://schemas.microsoft.com/office/drawing/2014/main" id="{72F30419-5017-E68E-D4E8-9508C15EEB22}"/>
              </a:ext>
            </a:extLst>
          </p:cNvPr>
          <p:cNvSpPr>
            <a:spLocks noGrp="1"/>
          </p:cNvSpPr>
          <p:nvPr>
            <p:ph idx="4294967295"/>
          </p:nvPr>
        </p:nvSpPr>
        <p:spPr>
          <a:xfrm>
            <a:off x="839416" y="1166019"/>
            <a:ext cx="10873208" cy="4525962"/>
          </a:xfrm>
        </p:spPr>
        <p:txBody>
          <a:bodyPr/>
          <a:lstStyle/>
          <a:p>
            <a:pPr>
              <a:defRPr/>
            </a:pPr>
            <a:r>
              <a:rPr lang="fr-FR" sz="2800" dirty="0">
                <a:latin typeface="Calibri" panose="020F0502020204030204" pitchFamily="34" charset="0"/>
                <a:cs typeface="Calibri" panose="020F0502020204030204" pitchFamily="34" charset="0"/>
              </a:rPr>
              <a:t>Situations où l'on s'attend à ce que des données soient collectées et communiquées </a:t>
            </a:r>
            <a:r>
              <a:rPr lang="en-GB" sz="2800" dirty="0">
                <a:latin typeface="Calibri" panose="020F0502020204030204" pitchFamily="34" charset="0"/>
                <a:cs typeface="Calibri" panose="020F0502020204030204" pitchFamily="34" charset="0"/>
              </a:rPr>
              <a:t>:</a:t>
            </a:r>
          </a:p>
          <a:p>
            <a:pPr lvl="1">
              <a:buFont typeface="Arial" panose="020B0604020202020204" pitchFamily="34" charset="0"/>
              <a:buChar char="•"/>
              <a:defRPr/>
            </a:pPr>
            <a:r>
              <a:rPr lang="fr-FR" sz="2400" dirty="0">
                <a:latin typeface="Calibri" panose="020F0502020204030204" pitchFamily="34" charset="0"/>
                <a:cs typeface="Calibri" panose="020F0502020204030204" pitchFamily="34" charset="0"/>
              </a:rPr>
              <a:t>Alerte d'un EIG suspecté/confirmé</a:t>
            </a:r>
          </a:p>
          <a:p>
            <a:pPr lvl="1">
              <a:buFont typeface="Arial" panose="020B0604020202020204" pitchFamily="34" charset="0"/>
              <a:buChar char="•"/>
              <a:defRPr/>
            </a:pPr>
            <a:r>
              <a:rPr lang="fr-FR" sz="2400" dirty="0">
                <a:latin typeface="Calibri" panose="020F0502020204030204" pitchFamily="34" charset="0"/>
                <a:cs typeface="Calibri" panose="020F0502020204030204" pitchFamily="34" charset="0"/>
              </a:rPr>
              <a:t>Notification initial détaillé suite à l'alerte EIG</a:t>
            </a:r>
          </a:p>
          <a:p>
            <a:pPr lvl="1">
              <a:buFont typeface="Arial" panose="020B0604020202020204" pitchFamily="34" charset="0"/>
              <a:buChar char="•"/>
              <a:defRPr/>
            </a:pPr>
            <a:r>
              <a:rPr lang="fr-FR" sz="2400" dirty="0">
                <a:latin typeface="Calibri" panose="020F0502020204030204" pitchFamily="34" charset="0"/>
                <a:cs typeface="Calibri" panose="020F0502020204030204" pitchFamily="34" charset="0"/>
              </a:rPr>
              <a:t>Notification détaillé de suivi suite au rapport initial</a:t>
            </a:r>
          </a:p>
          <a:p>
            <a:pPr lvl="1">
              <a:defRPr/>
            </a:pPr>
            <a:endParaRPr lang="fr-FR" sz="2400" dirty="0">
              <a:latin typeface="Calibri" panose="020F0502020204030204" pitchFamily="34" charset="0"/>
              <a:cs typeface="Calibri" panose="020F0502020204030204" pitchFamily="34" charset="0"/>
            </a:endParaRPr>
          </a:p>
          <a:p>
            <a:pPr marL="464820" lvl="1" indent="-457200">
              <a:buFont typeface="Arial" panose="020B0604020202020204" pitchFamily="34" charset="0"/>
              <a:buChar char="•"/>
              <a:defRPr/>
            </a:pPr>
            <a:r>
              <a:rPr lang="fr-FR" dirty="0">
                <a:latin typeface="Calibri" panose="020F0502020204030204" pitchFamily="34" charset="0"/>
                <a:cs typeface="Calibri" panose="020F0502020204030204" pitchFamily="34" charset="0"/>
              </a:rPr>
              <a:t>Les PNT peuvent élaborer des formulaires distincts (papier/ électronique) pour la déclaration aux étapes susmentionnées. Une adaptation est possible, par exemple : le rapport de notification initial détaillé est doublé d'un formulaire d'alerte, et les détails complets sur ce formulaire sont complétés ultérieurement, après l'alerte.  </a:t>
            </a:r>
          </a:p>
        </p:txBody>
      </p:sp>
      <p:sp>
        <p:nvSpPr>
          <p:cNvPr id="26627" name="Title 1">
            <a:extLst>
              <a:ext uri="{FF2B5EF4-FFF2-40B4-BE49-F238E27FC236}">
                <a16:creationId xmlns:a16="http://schemas.microsoft.com/office/drawing/2014/main" id="{E5F0A8F5-229F-C491-B17E-A56E03521D1E}"/>
              </a:ext>
            </a:extLst>
          </p:cNvPr>
          <p:cNvSpPr>
            <a:spLocks noGrp="1"/>
          </p:cNvSpPr>
          <p:nvPr>
            <p:ph type="title" idx="4294967295"/>
          </p:nvPr>
        </p:nvSpPr>
        <p:spPr>
          <a:xfrm>
            <a:off x="1981200" y="199390"/>
            <a:ext cx="8229600" cy="792163"/>
          </a:xfrm>
        </p:spPr>
        <p:txBody>
          <a:bodyPr/>
          <a:lstStyle/>
          <a:p>
            <a:r>
              <a:rPr lang="en-GB" altLang="fr-FR" b="1" dirty="0" err="1">
                <a:latin typeface="Calibri" panose="020F0502020204030204" pitchFamily="34" charset="0"/>
                <a:cs typeface="Calibri" panose="020F0502020204030204" pitchFamily="34" charset="0"/>
              </a:rPr>
              <a:t>Formulaires</a:t>
            </a:r>
            <a:r>
              <a:rPr lang="en-GB" altLang="fr-FR" b="1" dirty="0">
                <a:latin typeface="Calibri" panose="020F0502020204030204" pitchFamily="34" charset="0"/>
                <a:cs typeface="Calibri" panose="020F0502020204030204" pitchFamily="34" charset="0"/>
              </a:rPr>
              <a:t> de notification </a:t>
            </a:r>
            <a:r>
              <a:rPr lang="en-GB" altLang="fr-FR" b="1" dirty="0" err="1">
                <a:latin typeface="Calibri" panose="020F0502020204030204" pitchFamily="34" charset="0"/>
                <a:cs typeface="Calibri" panose="020F0502020204030204" pitchFamily="34" charset="0"/>
              </a:rPr>
              <a:t>aDSM</a:t>
            </a:r>
            <a:endParaRPr lang="en-GB" altLang="fr-FR" sz="3600" i="1" dirty="0">
              <a:solidFill>
                <a:srgbClr val="FF0000"/>
              </a:solidFill>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a:extLst>
              <a:ext uri="{FF2B5EF4-FFF2-40B4-BE49-F238E27FC236}">
                <a16:creationId xmlns:a16="http://schemas.microsoft.com/office/drawing/2014/main" id="{F490351A-7CDF-D964-21AE-53A3EEB4C18C}"/>
              </a:ext>
            </a:extLst>
          </p:cNvPr>
          <p:cNvSpPr>
            <a:spLocks noGrp="1"/>
          </p:cNvSpPr>
          <p:nvPr>
            <p:ph type="title" idx="4294967295"/>
          </p:nvPr>
        </p:nvSpPr>
        <p:spPr>
          <a:xfrm>
            <a:off x="1981200" y="159544"/>
            <a:ext cx="8229600" cy="633412"/>
          </a:xfrm>
        </p:spPr>
        <p:txBody>
          <a:bodyPr/>
          <a:lstStyle/>
          <a:p>
            <a:pPr eaLnBrk="1" hangingPunct="1"/>
            <a:r>
              <a:rPr lang="en-GB" altLang="fr-FR" b="1" dirty="0">
                <a:latin typeface="Calibri" panose="020F0502020204030204" pitchFamily="34" charset="0"/>
                <a:cs typeface="Calibri" panose="020F0502020204030204" pitchFamily="34" charset="0"/>
              </a:rPr>
              <a:t>Attribution de la </a:t>
            </a:r>
            <a:r>
              <a:rPr lang="en-GB" altLang="fr-FR" b="1" dirty="0" err="1">
                <a:latin typeface="Calibri" panose="020F0502020204030204" pitchFamily="34" charset="0"/>
                <a:cs typeface="Calibri" panose="020F0502020204030204" pitchFamily="34" charset="0"/>
              </a:rPr>
              <a:t>séverité</a:t>
            </a:r>
            <a:r>
              <a:rPr lang="en-GB" altLang="fr-FR" b="1" dirty="0">
                <a:latin typeface="Calibri" panose="020F0502020204030204" pitchFamily="34" charset="0"/>
                <a:cs typeface="Calibri" panose="020F0502020204030204" pitchFamily="34" charset="0"/>
              </a:rPr>
              <a:t> (1)</a:t>
            </a:r>
            <a:endParaRPr lang="en-GB" altLang="fr-FR" sz="3600" i="1" dirty="0">
              <a:solidFill>
                <a:srgbClr val="FF0000"/>
              </a:solidFill>
              <a:latin typeface="Calibri" panose="020F0502020204030204" pitchFamily="34" charset="0"/>
              <a:cs typeface="Calibri" panose="020F0502020204030204" pitchFamily="34" charset="0"/>
            </a:endParaRPr>
          </a:p>
        </p:txBody>
      </p:sp>
      <p:sp>
        <p:nvSpPr>
          <p:cNvPr id="27650" name="Content Placeholder 2">
            <a:extLst>
              <a:ext uri="{FF2B5EF4-FFF2-40B4-BE49-F238E27FC236}">
                <a16:creationId xmlns:a16="http://schemas.microsoft.com/office/drawing/2014/main" id="{1739EDDB-F5D7-9981-F64D-74B2F91FAC24}"/>
              </a:ext>
            </a:extLst>
          </p:cNvPr>
          <p:cNvSpPr>
            <a:spLocks noGrp="1"/>
          </p:cNvSpPr>
          <p:nvPr>
            <p:ph idx="4294967295"/>
          </p:nvPr>
        </p:nvSpPr>
        <p:spPr>
          <a:xfrm>
            <a:off x="983432" y="1585466"/>
            <a:ext cx="10657184" cy="4507830"/>
          </a:xfrm>
        </p:spPr>
        <p:txBody>
          <a:bodyPr/>
          <a:lstStyle/>
          <a:p>
            <a:pPr marL="342900" lvl="1" indent="-342900">
              <a:buFont typeface="Arial" panose="020B0604020202020204" pitchFamily="34" charset="0"/>
              <a:buChar char="•"/>
            </a:pPr>
            <a:r>
              <a:rPr lang="fr-FR" altLang="en-US" dirty="0">
                <a:latin typeface="Calibri" panose="020F0502020204030204" pitchFamily="34" charset="0"/>
                <a:cs typeface="Calibri" panose="020F0502020204030204" pitchFamily="34" charset="0"/>
              </a:rPr>
              <a:t>Le plus simple est une échelle allant de léger (grade 1) -&gt; modéré (grade 2) -&gt; sévère (grade ≥ 3), tel que déterminé par le clinicien et/ou le patient.</a:t>
            </a:r>
          </a:p>
          <a:p>
            <a:pPr marL="342900" lvl="1" indent="-342900">
              <a:buFont typeface="Arial" panose="020B0604020202020204" pitchFamily="34" charset="0"/>
              <a:buChar char="•"/>
            </a:pPr>
            <a:r>
              <a:rPr lang="fr-FR" altLang="en-US" dirty="0">
                <a:latin typeface="Calibri" panose="020F0502020204030204" pitchFamily="34" charset="0"/>
                <a:cs typeface="Calibri" panose="020F0502020204030204" pitchFamily="34" charset="0"/>
              </a:rPr>
              <a:t>Des échelles de sévérité sont disponibles (Ex: DAIDS, CTCAE, ANRS...).</a:t>
            </a:r>
          </a:p>
          <a:p>
            <a:pPr marL="742950" lvl="2" indent="-342900"/>
            <a:r>
              <a:rPr lang="fr-FR" altLang="en-US" dirty="0">
                <a:latin typeface="Calibri" panose="020F0502020204030204" pitchFamily="34" charset="0"/>
                <a:cs typeface="Calibri" panose="020F0502020204030204" pitchFamily="34" charset="0"/>
              </a:rPr>
              <a:t>Ils sont utiles pour classer les résultats des tests de laboratoire et d'autres tests spéciaux.</a:t>
            </a:r>
          </a:p>
          <a:p>
            <a:pPr marL="342900" lvl="1" indent="-342900">
              <a:buFont typeface="Arial" panose="020B0604020202020204" pitchFamily="34" charset="0"/>
              <a:buChar char="•"/>
            </a:pPr>
            <a:r>
              <a:rPr lang="fr-FR" altLang="en-US" dirty="0">
                <a:latin typeface="Calibri" panose="020F0502020204030204" pitchFamily="34" charset="0"/>
                <a:cs typeface="Calibri" panose="020F0502020204030204" pitchFamily="34" charset="0"/>
              </a:rPr>
              <a:t>Rappelez-vous que ces échelles ont été développées pour des conditions autres que le traitement de la TB (SIDA, cancer...).</a:t>
            </a:r>
          </a:p>
          <a:p>
            <a:pPr marL="342900" lvl="1" indent="-342900">
              <a:buFont typeface="Arial" panose="020B0604020202020204" pitchFamily="34" charset="0"/>
              <a:buChar char="•"/>
            </a:pPr>
            <a:r>
              <a:rPr lang="fr-FR" altLang="en-US" dirty="0">
                <a:latin typeface="Calibri" panose="020F0502020204030204" pitchFamily="34" charset="0"/>
                <a:cs typeface="Calibri" panose="020F0502020204030204" pitchFamily="34" charset="0"/>
              </a:rPr>
              <a:t>Ils combinent souvent des éléments </a:t>
            </a:r>
            <a:r>
              <a:rPr lang="fr-FR" altLang="en-US" i="1" dirty="0">
                <a:latin typeface="Calibri" panose="020F0502020204030204" pitchFamily="34" charset="0"/>
                <a:cs typeface="Calibri" panose="020F0502020204030204" pitchFamily="34" charset="0"/>
              </a:rPr>
              <a:t>de gravité </a:t>
            </a:r>
            <a:r>
              <a:rPr lang="fr-FR" altLang="en-US" dirty="0">
                <a:latin typeface="Calibri" panose="020F0502020204030204" pitchFamily="34" charset="0"/>
                <a:cs typeface="Calibri" panose="020F0502020204030204" pitchFamily="34" charset="0"/>
              </a:rPr>
              <a:t>et </a:t>
            </a:r>
            <a:r>
              <a:rPr lang="fr-FR" altLang="en-US" i="1" dirty="0">
                <a:latin typeface="Calibri" panose="020F0502020204030204" pitchFamily="34" charset="0"/>
                <a:cs typeface="Calibri" panose="020F0502020204030204" pitchFamily="34" charset="0"/>
              </a:rPr>
              <a:t>de sévérité</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93B8212-854F-A25C-B2C3-95555BCB466D}"/>
              </a:ext>
            </a:extLst>
          </p:cNvPr>
          <p:cNvSpPr>
            <a:spLocks noGrp="1"/>
          </p:cNvSpPr>
          <p:nvPr>
            <p:ph type="title" idx="4294967295"/>
          </p:nvPr>
        </p:nvSpPr>
        <p:spPr>
          <a:xfrm>
            <a:off x="1981200" y="165100"/>
            <a:ext cx="8229600" cy="633412"/>
          </a:xfrm>
        </p:spPr>
        <p:txBody>
          <a:bodyPr/>
          <a:lstStyle/>
          <a:p>
            <a:pPr eaLnBrk="1" hangingPunct="1"/>
            <a:r>
              <a:rPr lang="en-GB" altLang="fr-FR" b="1" dirty="0">
                <a:latin typeface="Calibri" panose="020F0502020204030204" pitchFamily="34" charset="0"/>
                <a:cs typeface="Calibri" panose="020F0502020204030204" pitchFamily="34" charset="0"/>
              </a:rPr>
              <a:t>Attribution de la </a:t>
            </a:r>
            <a:r>
              <a:rPr lang="en-GB" altLang="fr-FR" b="1" dirty="0" err="1">
                <a:latin typeface="Calibri" panose="020F0502020204030204" pitchFamily="34" charset="0"/>
                <a:cs typeface="Calibri" panose="020F0502020204030204" pitchFamily="34" charset="0"/>
              </a:rPr>
              <a:t>séverité</a:t>
            </a:r>
            <a:r>
              <a:rPr lang="en-GB" altLang="fr-FR" b="1" dirty="0">
                <a:latin typeface="Calibri" panose="020F0502020204030204" pitchFamily="34" charset="0"/>
                <a:cs typeface="Calibri" panose="020F0502020204030204" pitchFamily="34" charset="0"/>
              </a:rPr>
              <a:t> (2)</a:t>
            </a:r>
            <a:endParaRPr lang="en-GB" altLang="fr-FR" sz="3600" i="1" dirty="0">
              <a:solidFill>
                <a:srgbClr val="FF0000"/>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B4A2B4A9-B462-F2F7-45FF-04BB703380BE}"/>
              </a:ext>
            </a:extLst>
          </p:cNvPr>
          <p:cNvSpPr/>
          <p:nvPr/>
        </p:nvSpPr>
        <p:spPr>
          <a:xfrm>
            <a:off x="263525" y="6389688"/>
            <a:ext cx="11017250" cy="338554"/>
          </a:xfrm>
          <a:prstGeom prst="rect">
            <a:avLst/>
          </a:prstGeom>
        </p:spPr>
        <p:txBody>
          <a:bodyPr>
            <a:spAutoFit/>
          </a:bodyPr>
          <a:lstStyle/>
          <a:p>
            <a:pPr marL="0" lvl="1" eaLnBrk="1" hangingPunct="1">
              <a:defRPr/>
            </a:pPr>
            <a:r>
              <a:rPr lang="en-GB" sz="1600" i="1" dirty="0">
                <a:latin typeface="Calibri" panose="020F0502020204030204" pitchFamily="34" charset="0"/>
                <a:cs typeface="Calibri" panose="020F0502020204030204" pitchFamily="34" charset="0"/>
              </a:rPr>
              <a:t>Source: CTCAE v4.0 (evs.nci.nih.gov/ftp1/CTCAE/CTCAE_4.03_2010-06-14_QuickReference_5x7.pdf)</a:t>
            </a:r>
            <a:endParaRPr lang="en-GB" sz="1400" i="1" dirty="0">
              <a:latin typeface="Calibri" panose="020F0502020204030204" pitchFamily="34" charset="0"/>
              <a:cs typeface="Calibri" panose="020F0502020204030204" pitchFamily="34" charset="0"/>
            </a:endParaRPr>
          </a:p>
        </p:txBody>
      </p:sp>
      <p:sp>
        <p:nvSpPr>
          <p:cNvPr id="28677" name="Rectangle 4">
            <a:extLst>
              <a:ext uri="{FF2B5EF4-FFF2-40B4-BE49-F238E27FC236}">
                <a16:creationId xmlns:a16="http://schemas.microsoft.com/office/drawing/2014/main" id="{4A9483B3-A1CF-1B8C-9F46-023DA83C33B9}"/>
              </a:ext>
            </a:extLst>
          </p:cNvPr>
          <p:cNvSpPr>
            <a:spLocks noChangeArrowheads="1"/>
          </p:cNvSpPr>
          <p:nvPr/>
        </p:nvSpPr>
        <p:spPr bwMode="auto">
          <a:xfrm>
            <a:off x="8184232" y="1608941"/>
            <a:ext cx="3756174"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en-US" sz="1800" dirty="0">
                <a:cs typeface="Calibri" panose="020F0502020204030204" pitchFamily="34" charset="0"/>
              </a:rPr>
              <a:t>* Les activités de la vie quotidienne (AVQ) ; les AVQ instrumentales se réfèrent à la préparation des repas, à l'achat de provisions ou de vêtements, à l'utilisation du téléphone, à la gestion de l'argent, etc.</a:t>
            </a:r>
          </a:p>
          <a:p>
            <a:pPr eaLnBrk="1" hangingPunct="1">
              <a:spcBef>
                <a:spcPct val="0"/>
              </a:spcBef>
              <a:buFontTx/>
              <a:buNone/>
            </a:pPr>
            <a:endParaRPr lang="fr-FR" altLang="en-US" sz="1800" dirty="0">
              <a:cs typeface="Calibri" panose="020F0502020204030204" pitchFamily="34" charset="0"/>
            </a:endParaRPr>
          </a:p>
          <a:p>
            <a:pPr eaLnBrk="1" hangingPunct="1">
              <a:spcBef>
                <a:spcPct val="0"/>
              </a:spcBef>
              <a:buFontTx/>
              <a:buNone/>
            </a:pPr>
            <a:r>
              <a:rPr lang="fr-FR" altLang="en-US" sz="1800" dirty="0">
                <a:cs typeface="Calibri" panose="020F0502020204030204" pitchFamily="34" charset="0"/>
              </a:rPr>
              <a:t>**Les AVQ liées à l'autonomie comprennent le bain, l'habillage et le déshabillage, l'alimentation, l'utilisation des toilettes, la prise de médicaments et le fait de ne pas être alité.</a:t>
            </a:r>
          </a:p>
        </p:txBody>
      </p:sp>
      <p:sp>
        <p:nvSpPr>
          <p:cNvPr id="2" name="TextBox 1">
            <a:extLst>
              <a:ext uri="{FF2B5EF4-FFF2-40B4-BE49-F238E27FC236}">
                <a16:creationId xmlns:a16="http://schemas.microsoft.com/office/drawing/2014/main" id="{3AD07242-3FDA-C406-F9A0-828463D50D37}"/>
              </a:ext>
            </a:extLst>
          </p:cNvPr>
          <p:cNvSpPr txBox="1"/>
          <p:nvPr/>
        </p:nvSpPr>
        <p:spPr>
          <a:xfrm>
            <a:off x="251594" y="1347167"/>
            <a:ext cx="7428582" cy="4524315"/>
          </a:xfrm>
          <a:prstGeom prst="rect">
            <a:avLst/>
          </a:prstGeom>
          <a:solidFill>
            <a:schemeClr val="bg1"/>
          </a:solidFill>
          <a:ln>
            <a:solidFill>
              <a:schemeClr val="bg1">
                <a:lumMod val="75000"/>
              </a:schemeClr>
            </a:solidFill>
          </a:ln>
        </p:spPr>
        <p:txBody>
          <a:bodyPr wrap="square" rtlCol="0" anchor="ctr">
            <a:spAutoFit/>
          </a:bodyPr>
          <a:lstStyle/>
          <a:p>
            <a:pPr marL="892175" indent="-892175"/>
            <a:r>
              <a:rPr lang="fr-FR" b="1" dirty="0"/>
              <a:t>Grade 1</a:t>
            </a:r>
            <a:r>
              <a:rPr lang="fr-FR" dirty="0"/>
              <a:t> Léger ; asymptomatiques ou symptômes légers ; observations cliniques ou diagnostiques seulement ; intervention non indiquée. </a:t>
            </a:r>
          </a:p>
          <a:p>
            <a:endParaRPr lang="fr-FR" dirty="0"/>
          </a:p>
          <a:p>
            <a:pPr marL="892175" indent="-892175"/>
            <a:r>
              <a:rPr lang="fr-FR" b="1" dirty="0"/>
              <a:t>Grade 2 </a:t>
            </a:r>
            <a:r>
              <a:rPr lang="fr-FR" dirty="0"/>
              <a:t>Modéré ; intervention minimale, locale ou non invasive indiquée ; limitant les AVQ* instrumentales adaptées à l'âge. </a:t>
            </a:r>
          </a:p>
          <a:p>
            <a:endParaRPr lang="fr-FR" dirty="0"/>
          </a:p>
          <a:p>
            <a:pPr marL="892175" indent="-892175"/>
            <a:r>
              <a:rPr lang="fr-FR" b="1" dirty="0"/>
              <a:t>Grade 3 </a:t>
            </a:r>
            <a:r>
              <a:rPr lang="fr-FR" dirty="0"/>
              <a:t>Sévère ou médicalement important mais ne mettant pas immédiatement la vie en danger ; hospitalisation ou prolongation de l'hospitalisation indiquée ; handicapant ; limitant les soins auto-administrés des AVQ**.</a:t>
            </a:r>
          </a:p>
          <a:p>
            <a:endParaRPr lang="fr-FR" dirty="0"/>
          </a:p>
          <a:p>
            <a:pPr marL="892175" indent="-892175"/>
            <a:r>
              <a:rPr lang="fr-FR" b="1" dirty="0"/>
              <a:t>Grade 4 </a:t>
            </a:r>
            <a:r>
              <a:rPr lang="fr-FR" dirty="0"/>
              <a:t>Conséquences mettant la vie en danger ; intervention urgente indiquée. </a:t>
            </a:r>
          </a:p>
          <a:p>
            <a:pPr marL="892175" indent="-892175"/>
            <a:endParaRPr lang="fr-FR" dirty="0"/>
          </a:p>
          <a:p>
            <a:r>
              <a:rPr lang="fr-FR" b="1" dirty="0"/>
              <a:t>Grade 5 </a:t>
            </a:r>
            <a:r>
              <a:rPr lang="fr-FR" dirty="0"/>
              <a:t>Décès lié à un EI.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7FE25F6-CA36-08BB-9CA2-6E5E80CF79EE}"/>
              </a:ext>
            </a:extLst>
          </p:cNvPr>
          <p:cNvGrpSpPr>
            <a:grpSpLocks/>
          </p:cNvGrpSpPr>
          <p:nvPr/>
        </p:nvGrpSpPr>
        <p:grpSpPr bwMode="auto">
          <a:xfrm>
            <a:off x="1055440" y="1196752"/>
            <a:ext cx="8367712" cy="5292725"/>
            <a:chOff x="467544" y="1124744"/>
            <a:chExt cx="8367712" cy="5292725"/>
          </a:xfrm>
        </p:grpSpPr>
        <p:sp>
          <p:nvSpPr>
            <p:cNvPr id="3" name="Oval 3">
              <a:extLst>
                <a:ext uri="{FF2B5EF4-FFF2-40B4-BE49-F238E27FC236}">
                  <a16:creationId xmlns:a16="http://schemas.microsoft.com/office/drawing/2014/main" id="{4C255344-F45C-3D5F-54C0-5EC8ADCD0F00}"/>
                </a:ext>
              </a:extLst>
            </p:cNvPr>
            <p:cNvSpPr>
              <a:spLocks noChangeArrowheads="1"/>
            </p:cNvSpPr>
            <p:nvPr/>
          </p:nvSpPr>
          <p:spPr bwMode="auto">
            <a:xfrm>
              <a:off x="1204144" y="1848644"/>
              <a:ext cx="6983412" cy="4032250"/>
            </a:xfrm>
            <a:prstGeom prst="ellipse">
              <a:avLst/>
            </a:pr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dirty="0">
                <a:solidFill>
                  <a:srgbClr val="000000"/>
                </a:solidFill>
                <a:ea typeface="Calibri" pitchFamily="34" charset="0"/>
                <a:cs typeface="Calibri" pitchFamily="34" charset="0"/>
              </a:endParaRPr>
            </a:p>
          </p:txBody>
        </p:sp>
        <p:pic>
          <p:nvPicPr>
            <p:cNvPr id="4" name="Picture 4" descr="j0233018">
              <a:extLst>
                <a:ext uri="{FF2B5EF4-FFF2-40B4-BE49-F238E27FC236}">
                  <a16:creationId xmlns:a16="http://schemas.microsoft.com/office/drawing/2014/main" id="{51ACEF63-9F1E-0411-4DA5-81CB86116FE6}"/>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620169"/>
              <a:ext cx="13208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j0299125">
              <a:extLst>
                <a:ext uri="{FF2B5EF4-FFF2-40B4-BE49-F238E27FC236}">
                  <a16:creationId xmlns:a16="http://schemas.microsoft.com/office/drawing/2014/main" id="{C0CC69CE-3483-9D1D-F31F-7EF64394FB4D}"/>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1494" y="1273969"/>
              <a:ext cx="7905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j0332268">
              <a:extLst>
                <a:ext uri="{FF2B5EF4-FFF2-40B4-BE49-F238E27FC236}">
                  <a16:creationId xmlns:a16="http://schemas.microsoft.com/office/drawing/2014/main" id="{E490A17D-6F57-E714-0971-8783E65DBDCC}"/>
                </a:ext>
              </a:extLst>
            </p:cNvPr>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031" y="5553869"/>
              <a:ext cx="7635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j0195384">
              <a:extLst>
                <a:ext uri="{FF2B5EF4-FFF2-40B4-BE49-F238E27FC236}">
                  <a16:creationId xmlns:a16="http://schemas.microsoft.com/office/drawing/2014/main" id="{CB01B23D-9FEB-6F21-9A6E-7985C0F46A9D}"/>
                </a:ext>
              </a:extLst>
            </p:cNvPr>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1106" y="3737769"/>
              <a:ext cx="9874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j0183328">
              <a:extLst>
                <a:ext uri="{FF2B5EF4-FFF2-40B4-BE49-F238E27FC236}">
                  <a16:creationId xmlns:a16="http://schemas.microsoft.com/office/drawing/2014/main" id="{B31F5B4F-C4C8-CD66-33F7-56AB17760119}"/>
                </a:ext>
              </a:extLst>
            </p:cNvPr>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4594" y="4039394"/>
              <a:ext cx="10017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j0234687">
              <a:extLst>
                <a:ext uri="{FF2B5EF4-FFF2-40B4-BE49-F238E27FC236}">
                  <a16:creationId xmlns:a16="http://schemas.microsoft.com/office/drawing/2014/main" id="{3D8FE8D2-CCBE-A4C6-4224-A5AF142A5BFC}"/>
                </a:ext>
              </a:extLst>
            </p:cNvPr>
            <p:cNvPicPr preferRelativeResize="0">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907406" y="4868069"/>
              <a:ext cx="12287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
              <a:extLst>
                <a:ext uri="{FF2B5EF4-FFF2-40B4-BE49-F238E27FC236}">
                  <a16:creationId xmlns:a16="http://schemas.microsoft.com/office/drawing/2014/main" id="{84EC90BB-833E-1493-754F-1241C1FAE291}"/>
                </a:ext>
              </a:extLst>
            </p:cNvPr>
            <p:cNvSpPr>
              <a:spLocks noChangeArrowheads="1"/>
            </p:cNvSpPr>
            <p:nvPr/>
          </p:nvSpPr>
          <p:spPr bwMode="auto">
            <a:xfrm>
              <a:off x="2772594" y="2616994"/>
              <a:ext cx="1346202" cy="400110"/>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fr-FR" altLang="en-US" sz="2000" dirty="0">
                  <a:solidFill>
                    <a:srgbClr val="000000"/>
                  </a:solidFill>
                  <a:ea typeface="Calibri" pitchFamily="34" charset="0"/>
                  <a:cs typeface="Calibri" pitchFamily="34" charset="0"/>
                </a:rPr>
                <a:t>1. FORMER</a:t>
              </a:r>
            </a:p>
          </p:txBody>
        </p:sp>
        <p:sp>
          <p:nvSpPr>
            <p:cNvPr id="11" name="Rectangle 11">
              <a:extLst>
                <a:ext uri="{FF2B5EF4-FFF2-40B4-BE49-F238E27FC236}">
                  <a16:creationId xmlns:a16="http://schemas.microsoft.com/office/drawing/2014/main" id="{60F6F466-08A7-CD23-BB16-ED113FE32DBD}"/>
                </a:ext>
              </a:extLst>
            </p:cNvPr>
            <p:cNvSpPr>
              <a:spLocks noChangeArrowheads="1"/>
            </p:cNvSpPr>
            <p:nvPr/>
          </p:nvSpPr>
          <p:spPr bwMode="auto">
            <a:xfrm>
              <a:off x="6949306" y="4756944"/>
              <a:ext cx="1885950" cy="707886"/>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fr-FR" altLang="en-US" sz="2000" dirty="0">
                  <a:solidFill>
                    <a:srgbClr val="000000"/>
                  </a:solidFill>
                  <a:ea typeface="Calibri" pitchFamily="34" charset="0"/>
                  <a:cs typeface="Calibri" pitchFamily="34" charset="0"/>
                </a:rPr>
                <a:t>3. SAISIE DES DONNÉES</a:t>
              </a:r>
            </a:p>
          </p:txBody>
        </p:sp>
        <p:sp>
          <p:nvSpPr>
            <p:cNvPr id="12" name="Rectangle 12">
              <a:extLst>
                <a:ext uri="{FF2B5EF4-FFF2-40B4-BE49-F238E27FC236}">
                  <a16:creationId xmlns:a16="http://schemas.microsoft.com/office/drawing/2014/main" id="{39D3EE32-4D37-9737-AFC8-E0DDD117FD02}"/>
                </a:ext>
              </a:extLst>
            </p:cNvPr>
            <p:cNvSpPr>
              <a:spLocks noChangeArrowheads="1"/>
            </p:cNvSpPr>
            <p:nvPr/>
          </p:nvSpPr>
          <p:spPr bwMode="auto">
            <a:xfrm>
              <a:off x="4588694" y="5099844"/>
              <a:ext cx="1707199" cy="400110"/>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fr-FR" altLang="en-US" sz="2000" dirty="0">
                  <a:solidFill>
                    <a:srgbClr val="000000"/>
                  </a:solidFill>
                  <a:ea typeface="Calibri" pitchFamily="34" charset="0"/>
                  <a:cs typeface="Calibri" pitchFamily="34" charset="0"/>
                </a:rPr>
                <a:t>4. SUPERVISER</a:t>
              </a:r>
            </a:p>
          </p:txBody>
        </p:sp>
        <p:sp>
          <p:nvSpPr>
            <p:cNvPr id="13" name="Rectangle 13">
              <a:extLst>
                <a:ext uri="{FF2B5EF4-FFF2-40B4-BE49-F238E27FC236}">
                  <a16:creationId xmlns:a16="http://schemas.microsoft.com/office/drawing/2014/main" id="{0DBAFAD6-C277-2527-815C-DEF16ED7A7E0}"/>
                </a:ext>
              </a:extLst>
            </p:cNvPr>
            <p:cNvSpPr>
              <a:spLocks noChangeArrowheads="1"/>
            </p:cNvSpPr>
            <p:nvPr/>
          </p:nvSpPr>
          <p:spPr bwMode="auto">
            <a:xfrm>
              <a:off x="1907406" y="5709444"/>
              <a:ext cx="1492140" cy="400110"/>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fr-FR" altLang="en-US" sz="2000" dirty="0">
                  <a:solidFill>
                    <a:srgbClr val="000000"/>
                  </a:solidFill>
                  <a:ea typeface="Calibri" pitchFamily="34" charset="0"/>
                  <a:cs typeface="Calibri" pitchFamily="34" charset="0"/>
                </a:rPr>
                <a:t>5. ANALYSER</a:t>
              </a:r>
            </a:p>
          </p:txBody>
        </p:sp>
        <p:sp>
          <p:nvSpPr>
            <p:cNvPr id="14" name="Rectangle 14">
              <a:extLst>
                <a:ext uri="{FF2B5EF4-FFF2-40B4-BE49-F238E27FC236}">
                  <a16:creationId xmlns:a16="http://schemas.microsoft.com/office/drawing/2014/main" id="{E8334A43-6030-B32F-AC3D-7CC20E1E781B}"/>
                </a:ext>
              </a:extLst>
            </p:cNvPr>
            <p:cNvSpPr>
              <a:spLocks noChangeArrowheads="1"/>
            </p:cNvSpPr>
            <p:nvPr/>
          </p:nvSpPr>
          <p:spPr bwMode="auto">
            <a:xfrm>
              <a:off x="483419" y="4039394"/>
              <a:ext cx="3724994" cy="707886"/>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fr-FR" altLang="en-US" sz="2000" dirty="0">
                  <a:solidFill>
                    <a:srgbClr val="000000"/>
                  </a:solidFill>
                  <a:ea typeface="Calibri" pitchFamily="34" charset="0"/>
                  <a:cs typeface="Calibri" pitchFamily="34" charset="0"/>
                </a:rPr>
                <a:t>6. ENVOYER DES COMMENTAIRES </a:t>
              </a:r>
            </a:p>
            <a:p>
              <a:pPr>
                <a:spcBef>
                  <a:spcPct val="0"/>
                </a:spcBef>
                <a:buFontTx/>
                <a:buNone/>
              </a:pPr>
              <a:r>
                <a:rPr lang="fr-FR" altLang="en-US" sz="2000" dirty="0">
                  <a:solidFill>
                    <a:srgbClr val="000000"/>
                  </a:solidFill>
                  <a:ea typeface="Calibri" pitchFamily="34" charset="0"/>
                  <a:cs typeface="Calibri" pitchFamily="34" charset="0"/>
                </a:rPr>
                <a:t>/ FEEDBACK</a:t>
              </a:r>
            </a:p>
          </p:txBody>
        </p:sp>
        <p:sp>
          <p:nvSpPr>
            <p:cNvPr id="15" name="Rectangle 1">
              <a:extLst>
                <a:ext uri="{FF2B5EF4-FFF2-40B4-BE49-F238E27FC236}">
                  <a16:creationId xmlns:a16="http://schemas.microsoft.com/office/drawing/2014/main" id="{257187F5-4F71-A989-8007-D571AB23C4B5}"/>
                </a:ext>
              </a:extLst>
            </p:cNvPr>
            <p:cNvSpPr>
              <a:spLocks noChangeArrowheads="1"/>
            </p:cNvSpPr>
            <p:nvPr/>
          </p:nvSpPr>
          <p:spPr bwMode="auto">
            <a:xfrm>
              <a:off x="6047605" y="2265610"/>
              <a:ext cx="1912193" cy="1200329"/>
            </a:xfrm>
            <a:prstGeom prst="rect">
              <a:avLst/>
            </a:prstGeom>
            <a:solidFill>
              <a:schemeClr val="bg1">
                <a:alpha val="8313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fr-FR" altLang="en-US" sz="1800" dirty="0">
                  <a:solidFill>
                    <a:srgbClr val="000000"/>
                  </a:solidFill>
                  <a:ea typeface="Calibri" pitchFamily="34" charset="0"/>
                  <a:cs typeface="Calibri" pitchFamily="34" charset="0"/>
                </a:rPr>
                <a:t>2. IDENTIFIER LA COHORTE &amp; CONSTRUIRE LE SYSTÈME</a:t>
              </a:r>
            </a:p>
          </p:txBody>
        </p:sp>
        <p:pic>
          <p:nvPicPr>
            <p:cNvPr id="16" name="Picture 2" descr="C:\Program Files (x86)\Microsoft Office\MEDIA\CAGCAT10\j0205462.wmf">
              <a:extLst>
                <a:ext uri="{FF2B5EF4-FFF2-40B4-BE49-F238E27FC236}">
                  <a16:creationId xmlns:a16="http://schemas.microsoft.com/office/drawing/2014/main" id="{DA2D354A-B953-7F10-DC79-B2437FA552F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7856" y="1231106"/>
              <a:ext cx="1119188"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C:\Program Files (x86)\Microsoft Office\MEDIA\CAGCAT10\j0240719.wmf">
              <a:extLst>
                <a:ext uri="{FF2B5EF4-FFF2-40B4-BE49-F238E27FC236}">
                  <a16:creationId xmlns:a16="http://schemas.microsoft.com/office/drawing/2014/main" id="{60251526-6A92-ED86-989C-DF2EC95126A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80806" y="1124744"/>
              <a:ext cx="714375"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tangle 2">
            <a:extLst>
              <a:ext uri="{FF2B5EF4-FFF2-40B4-BE49-F238E27FC236}">
                <a16:creationId xmlns:a16="http://schemas.microsoft.com/office/drawing/2014/main" id="{2C8DE2BD-CF90-B3FE-B77B-0DEEB79D3A0C}"/>
              </a:ext>
            </a:extLst>
          </p:cNvPr>
          <p:cNvSpPr txBox="1">
            <a:spLocks noChangeArrowheads="1"/>
          </p:cNvSpPr>
          <p:nvPr/>
        </p:nvSpPr>
        <p:spPr bwMode="auto">
          <a:xfrm>
            <a:off x="2063750" y="44450"/>
            <a:ext cx="8067675" cy="1081088"/>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fr-FR" altLang="en-US" b="1" kern="0" dirty="0">
                <a:solidFill>
                  <a:schemeClr val="tx1">
                    <a:lumMod val="95000"/>
                    <a:lumOff val="5000"/>
                  </a:schemeClr>
                </a:solidFill>
                <a:latin typeface="Calibri" panose="020F0502020204030204" pitchFamily="34" charset="0"/>
                <a:cs typeface="Calibri" panose="020F0502020204030204" pitchFamily="34" charset="0"/>
              </a:rPr>
              <a:t>Cycle de production des données</a:t>
            </a:r>
          </a:p>
        </p:txBody>
      </p:sp>
    </p:spTree>
    <p:extLst>
      <p:ext uri="{BB962C8B-B14F-4D97-AF65-F5344CB8AC3E}">
        <p14:creationId xmlns:p14="http://schemas.microsoft.com/office/powerpoint/2010/main" val="3577893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DF1D87-F012-DB35-446B-67E92F029D12}"/>
              </a:ext>
            </a:extLst>
          </p:cNvPr>
          <p:cNvSpPr/>
          <p:nvPr/>
        </p:nvSpPr>
        <p:spPr>
          <a:xfrm>
            <a:off x="1847528" y="1412776"/>
            <a:ext cx="5143491" cy="37719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lnSpc>
                <a:spcPct val="107000"/>
              </a:lnSpc>
              <a:spcBef>
                <a:spcPts val="0"/>
              </a:spcBef>
              <a:spcAft>
                <a:spcPts val="0"/>
              </a:spcAft>
            </a:pPr>
            <a:endParaRPr lang="fr-FR" sz="1350" b="1" dirty="0">
              <a:solidFill>
                <a:srgbClr val="000000"/>
              </a:solidFill>
              <a:latin typeface="Arial" panose="020B0604020202020204" pitchFamily="34" charset="0"/>
              <a:cs typeface="Arial" panose="020B0604020202020204" pitchFamily="34" charset="0"/>
            </a:endParaRPr>
          </a:p>
          <a:p>
            <a:pPr algn="ctr" fontAlgn="t">
              <a:lnSpc>
                <a:spcPct val="107000"/>
              </a:lnSpc>
              <a:spcBef>
                <a:spcPts val="0"/>
              </a:spcBef>
              <a:spcAft>
                <a:spcPts val="0"/>
              </a:spcAft>
            </a:pPr>
            <a:r>
              <a:rPr lang="fr-FR" sz="1350" b="1" dirty="0">
                <a:solidFill>
                  <a:srgbClr val="000000"/>
                </a:solidFill>
                <a:latin typeface="Arial" panose="020B0604020202020204" pitchFamily="34" charset="0"/>
                <a:cs typeface="Arial" panose="020B0604020202020204" pitchFamily="34" charset="0"/>
              </a:rPr>
              <a:t>Programme national de lutte contre la tuberculose (PNT)  </a:t>
            </a:r>
            <a:endParaRPr lang="en-BE" sz="1350" dirty="0">
              <a:latin typeface="Arial" panose="020B0604020202020204" pitchFamily="34" charset="0"/>
            </a:endParaRPr>
          </a:p>
          <a:p>
            <a:pPr fontAlgn="t">
              <a:lnSpc>
                <a:spcPct val="107000"/>
              </a:lnSpc>
              <a:spcBef>
                <a:spcPts val="0"/>
              </a:spcBef>
              <a:spcAft>
                <a:spcPts val="0"/>
              </a:spcAft>
            </a:pPr>
            <a:r>
              <a:rPr lang="fr-FR" sz="1350" b="1" dirty="0">
                <a:solidFill>
                  <a:srgbClr val="000000"/>
                </a:solidFill>
                <a:latin typeface="Arial" panose="020B0604020202020204" pitchFamily="34" charset="0"/>
                <a:cs typeface="Arial" panose="020B0604020202020204" pitchFamily="34" charset="0"/>
              </a:rPr>
              <a:t> </a:t>
            </a:r>
            <a:endParaRPr lang="en-BE" sz="1350" dirty="0">
              <a:latin typeface="Arial" panose="020B0604020202020204" pitchFamily="34" charset="0"/>
            </a:endParaRPr>
          </a:p>
        </p:txBody>
      </p:sp>
      <p:cxnSp>
        <p:nvCxnSpPr>
          <p:cNvPr id="3" name="Straight Connector 2">
            <a:extLst>
              <a:ext uri="{FF2B5EF4-FFF2-40B4-BE49-F238E27FC236}">
                <a16:creationId xmlns:a16="http://schemas.microsoft.com/office/drawing/2014/main" id="{81677A18-0654-2EBA-B838-602AA9B9DE99}"/>
              </a:ext>
            </a:extLst>
          </p:cNvPr>
          <p:cNvCxnSpPr>
            <a:cxnSpLocks/>
          </p:cNvCxnSpPr>
          <p:nvPr/>
        </p:nvCxnSpPr>
        <p:spPr>
          <a:xfrm>
            <a:off x="7241678" y="2159685"/>
            <a:ext cx="0" cy="321791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D7746FD-C743-D53B-2F0B-510049A9B558}"/>
              </a:ext>
            </a:extLst>
          </p:cNvPr>
          <p:cNvSpPr txBox="1"/>
          <p:nvPr/>
        </p:nvSpPr>
        <p:spPr>
          <a:xfrm>
            <a:off x="1090997" y="2825430"/>
            <a:ext cx="2046682" cy="275653"/>
          </a:xfrm>
          <a:prstGeom prst="rect">
            <a:avLst/>
          </a:prstGeom>
          <a:noFill/>
        </p:spPr>
        <p:txBody>
          <a:bodyPr wrap="square">
            <a:spAutoFit/>
          </a:bodyPr>
          <a:lstStyle/>
          <a:p>
            <a:pPr algn="ctr">
              <a:lnSpc>
                <a:spcPct val="107000"/>
              </a:lnSpc>
              <a:spcAft>
                <a:spcPts val="0"/>
              </a:spcAft>
            </a:pPr>
            <a:r>
              <a:rPr lang="fr-FR" sz="1200" dirty="0">
                <a:latin typeface="Arial" panose="020B0604020202020204" pitchFamily="34" charset="0"/>
                <a:cs typeface="Arial" panose="020B0604020202020204" pitchFamily="34" charset="0"/>
              </a:rPr>
              <a:t>Unité de traitement TB-MR</a:t>
            </a:r>
            <a:endParaRPr lang="fr-FR" sz="12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9BFAB9B-D4AC-CD47-C15B-13E7C6D730CB}"/>
              </a:ext>
            </a:extLst>
          </p:cNvPr>
          <p:cNvPicPr>
            <a:picLocks noChangeAspect="1"/>
          </p:cNvPicPr>
          <p:nvPr/>
        </p:nvPicPr>
        <p:blipFill>
          <a:blip r:embed="rId2"/>
          <a:stretch>
            <a:fillRect/>
          </a:stretch>
        </p:blipFill>
        <p:spPr>
          <a:xfrm>
            <a:off x="1459614" y="2029996"/>
            <a:ext cx="859394" cy="787578"/>
          </a:xfrm>
          <a:prstGeom prst="rect">
            <a:avLst/>
          </a:prstGeom>
        </p:spPr>
      </p:pic>
      <p:sp>
        <p:nvSpPr>
          <p:cNvPr id="6" name="TextBox 5">
            <a:extLst>
              <a:ext uri="{FF2B5EF4-FFF2-40B4-BE49-F238E27FC236}">
                <a16:creationId xmlns:a16="http://schemas.microsoft.com/office/drawing/2014/main" id="{F44994AA-A799-4463-9522-AACF2ED0FCA8}"/>
              </a:ext>
            </a:extLst>
          </p:cNvPr>
          <p:cNvSpPr txBox="1"/>
          <p:nvPr/>
        </p:nvSpPr>
        <p:spPr>
          <a:xfrm>
            <a:off x="1154756" y="3465689"/>
            <a:ext cx="1851659" cy="598369"/>
          </a:xfrm>
          <a:prstGeom prst="rect">
            <a:avLst/>
          </a:prstGeom>
          <a:noFill/>
          <a:ln>
            <a:solidFill>
              <a:schemeClr val="accent1"/>
            </a:solidFill>
          </a:ln>
        </p:spPr>
        <p:txBody>
          <a:bodyPr wrap="square">
            <a:spAutoFit/>
          </a:bodyPr>
          <a:lstStyle/>
          <a:p>
            <a:pPr marL="214313" indent="-214313">
              <a:lnSpc>
                <a:spcPct val="107000"/>
              </a:lnSpc>
              <a:spcAft>
                <a:spcPts val="0"/>
              </a:spcAft>
              <a:buFont typeface="Arial" panose="020B0604020202020204" pitchFamily="34" charset="0"/>
              <a:buChar char="•"/>
            </a:pPr>
            <a:r>
              <a:rPr lang="fr-FR" sz="1050" dirty="0">
                <a:latin typeface="Arial" panose="020B0604020202020204" pitchFamily="34" charset="0"/>
                <a:cs typeface="Arial" panose="020B0604020202020204" pitchFamily="34" charset="0"/>
              </a:rPr>
              <a:t>Délivrance du traitement</a:t>
            </a:r>
          </a:p>
          <a:p>
            <a:pPr marL="214313" indent="-214313">
              <a:lnSpc>
                <a:spcPct val="107000"/>
              </a:lnSpc>
              <a:spcAft>
                <a:spcPts val="0"/>
              </a:spcAft>
              <a:buFont typeface="Arial" panose="020B0604020202020204" pitchFamily="34" charset="0"/>
              <a:buChar char="•"/>
            </a:pPr>
            <a:r>
              <a:rPr lang="fr-FR" sz="1050" dirty="0">
                <a:latin typeface="Arial" panose="020B0604020202020204" pitchFamily="34" charset="0"/>
                <a:cs typeface="Arial" panose="020B0604020202020204" pitchFamily="34" charset="0"/>
              </a:rPr>
              <a:t>Gestion des réactions indésirables</a:t>
            </a:r>
            <a:endParaRPr lang="fr-FR" sz="1050" dirty="0">
              <a:latin typeface="Arial" panose="020B0604020202020204" pitchFamily="34" charset="0"/>
              <a:ea typeface="Calibri" panose="020F050202020403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3307F3D9-AAD9-EF07-D82D-AD10EFC574EC}"/>
              </a:ext>
            </a:extLst>
          </p:cNvPr>
          <p:cNvCxnSpPr>
            <a:cxnSpLocks/>
          </p:cNvCxnSpPr>
          <p:nvPr/>
        </p:nvCxnSpPr>
        <p:spPr>
          <a:xfrm flipH="1">
            <a:off x="1889310" y="3122967"/>
            <a:ext cx="4286" cy="3159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50FAB5-135C-D7BA-7024-EB7CC22F8199}"/>
              </a:ext>
            </a:extLst>
          </p:cNvPr>
          <p:cNvSpPr txBox="1"/>
          <p:nvPr/>
        </p:nvSpPr>
        <p:spPr>
          <a:xfrm>
            <a:off x="1154756" y="5361381"/>
            <a:ext cx="2328503" cy="646331"/>
          </a:xfrm>
          <a:prstGeom prst="rect">
            <a:avLst/>
          </a:prstGeom>
          <a:noFill/>
          <a:ln>
            <a:solidFill>
              <a:schemeClr val="accent1"/>
            </a:solidFill>
          </a:ln>
        </p:spPr>
        <p:txBody>
          <a:bodyPr wrap="square">
            <a:spAutoFit/>
          </a:bodyPr>
          <a:lstStyle/>
          <a:p>
            <a:pPr algn="just"/>
            <a:r>
              <a:rPr lang="fr-FR" sz="1200" b="1" dirty="0">
                <a:solidFill>
                  <a:srgbClr val="FF0000"/>
                </a:solidFill>
                <a:latin typeface="Arial" panose="020B0604020202020204" pitchFamily="34" charset="0"/>
                <a:cs typeface="Arial" panose="020B0604020202020204" pitchFamily="34" charset="0"/>
              </a:rPr>
              <a:t>Mise à jour de la politique de traitement et de la pratique de soins aux patients</a:t>
            </a:r>
          </a:p>
        </p:txBody>
      </p:sp>
      <p:cxnSp>
        <p:nvCxnSpPr>
          <p:cNvPr id="9" name="Straight Arrow Connector 8">
            <a:extLst>
              <a:ext uri="{FF2B5EF4-FFF2-40B4-BE49-F238E27FC236}">
                <a16:creationId xmlns:a16="http://schemas.microsoft.com/office/drawing/2014/main" id="{E3A9F28D-DE50-AB0B-5864-B47B2877CA7D}"/>
              </a:ext>
            </a:extLst>
          </p:cNvPr>
          <p:cNvCxnSpPr>
            <a:cxnSpLocks/>
          </p:cNvCxnSpPr>
          <p:nvPr/>
        </p:nvCxnSpPr>
        <p:spPr>
          <a:xfrm>
            <a:off x="1889310" y="4097559"/>
            <a:ext cx="0" cy="11708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D4BB329-0385-A8FD-AFA3-0B8820542E04}"/>
              </a:ext>
            </a:extLst>
          </p:cNvPr>
          <p:cNvSpPr txBox="1"/>
          <p:nvPr/>
        </p:nvSpPr>
        <p:spPr>
          <a:xfrm>
            <a:off x="3547702" y="2573265"/>
            <a:ext cx="2977514" cy="473271"/>
          </a:xfrm>
          <a:prstGeom prst="rect">
            <a:avLst/>
          </a:prstGeom>
          <a:noFill/>
        </p:spPr>
        <p:txBody>
          <a:bodyPr wrap="square">
            <a:spAutoFit/>
          </a:bodyPr>
          <a:lstStyle/>
          <a:p>
            <a:pPr algn="ctr">
              <a:lnSpc>
                <a:spcPct val="107000"/>
              </a:lnSpc>
            </a:pPr>
            <a:r>
              <a:rPr lang="fr-FR" sz="1200" b="1" dirty="0">
                <a:latin typeface="Arial" panose="020B0604020202020204" pitchFamily="34" charset="0"/>
                <a:cs typeface="Arial" panose="020B0604020202020204" pitchFamily="34" charset="0"/>
              </a:rPr>
              <a:t>Surveillance active et gestion des EI des antituberculeux (</a:t>
            </a:r>
            <a:r>
              <a:rPr lang="fr-FR" sz="1200" b="1" dirty="0" err="1">
                <a:latin typeface="Arial" panose="020B0604020202020204" pitchFamily="34" charset="0"/>
                <a:cs typeface="Arial" panose="020B0604020202020204" pitchFamily="34" charset="0"/>
              </a:rPr>
              <a:t>SaGEIM</a:t>
            </a:r>
            <a:r>
              <a:rPr lang="fr-FR" sz="1200" b="1" dirty="0">
                <a:latin typeface="Arial" panose="020B0604020202020204" pitchFamily="34" charset="0"/>
                <a:cs typeface="Arial" panose="020B0604020202020204" pitchFamily="34" charset="0"/>
              </a:rPr>
              <a:t>)</a:t>
            </a:r>
          </a:p>
        </p:txBody>
      </p:sp>
      <p:pic>
        <p:nvPicPr>
          <p:cNvPr id="11" name="Picture 10">
            <a:extLst>
              <a:ext uri="{FF2B5EF4-FFF2-40B4-BE49-F238E27FC236}">
                <a16:creationId xmlns:a16="http://schemas.microsoft.com/office/drawing/2014/main" id="{CD7486BF-A20A-1089-8AB8-36D4849CCD84}"/>
              </a:ext>
            </a:extLst>
          </p:cNvPr>
          <p:cNvPicPr>
            <a:picLocks noChangeAspect="1"/>
          </p:cNvPicPr>
          <p:nvPr/>
        </p:nvPicPr>
        <p:blipFill>
          <a:blip r:embed="rId3"/>
          <a:stretch>
            <a:fillRect/>
          </a:stretch>
        </p:blipFill>
        <p:spPr>
          <a:xfrm>
            <a:off x="4608311" y="1917535"/>
            <a:ext cx="619363" cy="610438"/>
          </a:xfrm>
          <a:prstGeom prst="rect">
            <a:avLst/>
          </a:prstGeom>
        </p:spPr>
      </p:pic>
      <p:sp>
        <p:nvSpPr>
          <p:cNvPr id="12" name="Rectangle: Rounded Corners 11">
            <a:extLst>
              <a:ext uri="{FF2B5EF4-FFF2-40B4-BE49-F238E27FC236}">
                <a16:creationId xmlns:a16="http://schemas.microsoft.com/office/drawing/2014/main" id="{53F028B7-5F26-D0E9-FD0E-B97A66E30345}"/>
              </a:ext>
            </a:extLst>
          </p:cNvPr>
          <p:cNvSpPr/>
          <p:nvPr/>
        </p:nvSpPr>
        <p:spPr>
          <a:xfrm>
            <a:off x="7899350" y="1412776"/>
            <a:ext cx="1920595" cy="61722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lnSpc>
                <a:spcPct val="107000"/>
              </a:lnSpc>
              <a:spcBef>
                <a:spcPts val="0"/>
              </a:spcBef>
              <a:spcAft>
                <a:spcPts val="0"/>
              </a:spcAft>
            </a:pPr>
            <a:r>
              <a:rPr lang="fr-FR" sz="1350" b="1" dirty="0">
                <a:solidFill>
                  <a:srgbClr val="000000"/>
                </a:solidFill>
                <a:latin typeface="Arial" panose="020B0604020202020204" pitchFamily="34" charset="0"/>
                <a:cs typeface="Arial" panose="020B0604020202020204" pitchFamily="34" charset="0"/>
              </a:rPr>
              <a:t>Système national de pharmacovigilance (SNPV)</a:t>
            </a:r>
            <a:endParaRPr lang="en-BE" sz="1350" dirty="0">
              <a:latin typeface="Arial" panose="020B0604020202020204" pitchFamily="34" charset="0"/>
            </a:endParaRPr>
          </a:p>
        </p:txBody>
      </p:sp>
      <p:pic>
        <p:nvPicPr>
          <p:cNvPr id="13" name="Picture 12">
            <a:extLst>
              <a:ext uri="{FF2B5EF4-FFF2-40B4-BE49-F238E27FC236}">
                <a16:creationId xmlns:a16="http://schemas.microsoft.com/office/drawing/2014/main" id="{A6920FF4-197B-00F7-2B54-93674B3E1225}"/>
              </a:ext>
            </a:extLst>
          </p:cNvPr>
          <p:cNvPicPr>
            <a:picLocks noChangeAspect="1"/>
          </p:cNvPicPr>
          <p:nvPr/>
        </p:nvPicPr>
        <p:blipFill>
          <a:blip r:embed="rId4"/>
          <a:stretch>
            <a:fillRect/>
          </a:stretch>
        </p:blipFill>
        <p:spPr>
          <a:xfrm>
            <a:off x="7171042" y="1445804"/>
            <a:ext cx="615567" cy="610437"/>
          </a:xfrm>
          <a:prstGeom prst="rect">
            <a:avLst/>
          </a:prstGeom>
        </p:spPr>
      </p:pic>
      <p:sp>
        <p:nvSpPr>
          <p:cNvPr id="14" name="TextBox 13">
            <a:extLst>
              <a:ext uri="{FF2B5EF4-FFF2-40B4-BE49-F238E27FC236}">
                <a16:creationId xmlns:a16="http://schemas.microsoft.com/office/drawing/2014/main" id="{604AF858-A16C-079D-88F6-CAD30CA33DBE}"/>
              </a:ext>
            </a:extLst>
          </p:cNvPr>
          <p:cNvSpPr txBox="1"/>
          <p:nvPr/>
        </p:nvSpPr>
        <p:spPr>
          <a:xfrm>
            <a:off x="7716293" y="2616520"/>
            <a:ext cx="2351539" cy="598369"/>
          </a:xfrm>
          <a:prstGeom prst="rect">
            <a:avLst/>
          </a:prstGeom>
          <a:noFill/>
          <a:ln>
            <a:solidFill>
              <a:schemeClr val="accent1"/>
            </a:solidFill>
          </a:ln>
        </p:spPr>
        <p:txBody>
          <a:bodyPr wrap="square">
            <a:spAutoFit/>
          </a:bodyPr>
          <a:lstStyle/>
          <a:p>
            <a:pPr algn="ctr">
              <a:lnSpc>
                <a:spcPct val="107000"/>
              </a:lnSpc>
              <a:spcAft>
                <a:spcPts val="0"/>
              </a:spcAft>
            </a:pPr>
            <a:r>
              <a:rPr lang="fr-FR" sz="1050" b="1" dirty="0">
                <a:latin typeface="Arial" panose="020B0604020202020204" pitchFamily="34" charset="0"/>
                <a:cs typeface="Arial" panose="020B0604020202020204" pitchFamily="34" charset="0"/>
              </a:rPr>
              <a:t>Nouvelles analyses en vue de la détection des signaux/évaluation de la causalité et communication</a:t>
            </a:r>
            <a:endParaRPr lang="fr-FR" sz="1050" b="1" dirty="0">
              <a:latin typeface="Arial" panose="020B0604020202020204" pitchFamily="34" charset="0"/>
              <a:ea typeface="Calibri" panose="020F050202020403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F1E1DAA0-9A88-1B1D-4003-2C32333785D1}"/>
              </a:ext>
            </a:extLst>
          </p:cNvPr>
          <p:cNvCxnSpPr>
            <a:cxnSpLocks/>
          </p:cNvCxnSpPr>
          <p:nvPr/>
        </p:nvCxnSpPr>
        <p:spPr>
          <a:xfrm flipH="1">
            <a:off x="4817184" y="3586997"/>
            <a:ext cx="4286" cy="3159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C98A88-4E31-09F6-3BAC-B6A5D10A6ADA}"/>
              </a:ext>
            </a:extLst>
          </p:cNvPr>
          <p:cNvCxnSpPr>
            <a:cxnSpLocks/>
          </p:cNvCxnSpPr>
          <p:nvPr/>
        </p:nvCxnSpPr>
        <p:spPr>
          <a:xfrm>
            <a:off x="3078026" y="3704584"/>
            <a:ext cx="40523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73F88348-AF9C-41F2-05F0-52EF9FC9F360}"/>
              </a:ext>
            </a:extLst>
          </p:cNvPr>
          <p:cNvSpPr/>
          <p:nvPr/>
        </p:nvSpPr>
        <p:spPr>
          <a:xfrm>
            <a:off x="5903467" y="5327150"/>
            <a:ext cx="1941589" cy="916361"/>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fr-FR" sz="1600" b="1" dirty="0">
                <a:solidFill>
                  <a:srgbClr val="FF0000"/>
                </a:solidFill>
                <a:latin typeface="Arial" panose="020B0604020202020204" pitchFamily="34" charset="0"/>
                <a:cs typeface="Arial" panose="020B0604020202020204" pitchFamily="34" charset="0"/>
              </a:rPr>
              <a:t>Nouvelles données probantes</a:t>
            </a:r>
            <a:endParaRPr lang="fr-FR" sz="16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8B2A504E-3B89-D273-EA45-7470333AD65C}"/>
              </a:ext>
            </a:extLst>
          </p:cNvPr>
          <p:cNvCxnSpPr>
            <a:cxnSpLocks/>
          </p:cNvCxnSpPr>
          <p:nvPr/>
        </p:nvCxnSpPr>
        <p:spPr>
          <a:xfrm>
            <a:off x="7573950" y="2029996"/>
            <a:ext cx="325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F37DFA5-7D2D-2863-066D-C0BAD4FC2E93}"/>
              </a:ext>
            </a:extLst>
          </p:cNvPr>
          <p:cNvCxnSpPr>
            <a:cxnSpLocks/>
          </p:cNvCxnSpPr>
          <p:nvPr/>
        </p:nvCxnSpPr>
        <p:spPr>
          <a:xfrm flipH="1">
            <a:off x="7035477" y="1505811"/>
            <a:ext cx="3418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D5C0B6-1EFC-54BA-B381-8E029485155B}"/>
              </a:ext>
            </a:extLst>
          </p:cNvPr>
          <p:cNvCxnSpPr>
            <a:cxnSpLocks/>
            <a:stCxn id="32" idx="2"/>
          </p:cNvCxnSpPr>
          <p:nvPr/>
        </p:nvCxnSpPr>
        <p:spPr>
          <a:xfrm>
            <a:off x="4996162" y="5024069"/>
            <a:ext cx="907305" cy="5637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07121C1-3DAE-BED0-AFBA-3B8931571FDC}"/>
              </a:ext>
            </a:extLst>
          </p:cNvPr>
          <p:cNvCxnSpPr>
            <a:cxnSpLocks/>
            <a:stCxn id="17" idx="2"/>
          </p:cNvCxnSpPr>
          <p:nvPr/>
        </p:nvCxnSpPr>
        <p:spPr>
          <a:xfrm flipH="1">
            <a:off x="3547702" y="5785331"/>
            <a:ext cx="235576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61BD106-C40D-19A3-59E5-599A67353F0B}"/>
              </a:ext>
            </a:extLst>
          </p:cNvPr>
          <p:cNvCxnSpPr>
            <a:cxnSpLocks/>
            <a:stCxn id="17" idx="6"/>
          </p:cNvCxnSpPr>
          <p:nvPr/>
        </p:nvCxnSpPr>
        <p:spPr>
          <a:xfrm flipV="1">
            <a:off x="7845056" y="5377595"/>
            <a:ext cx="1169073" cy="4077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C0E86B79-CAA9-8273-7175-0EC0D470AA58}"/>
              </a:ext>
            </a:extLst>
          </p:cNvPr>
          <p:cNvPicPr>
            <a:picLocks noChangeAspect="1"/>
          </p:cNvPicPr>
          <p:nvPr/>
        </p:nvPicPr>
        <p:blipFill>
          <a:blip r:embed="rId5"/>
          <a:stretch>
            <a:fillRect/>
          </a:stretch>
        </p:blipFill>
        <p:spPr>
          <a:xfrm>
            <a:off x="6706029" y="3262224"/>
            <a:ext cx="674804" cy="340595"/>
          </a:xfrm>
          <a:prstGeom prst="rect">
            <a:avLst/>
          </a:prstGeom>
        </p:spPr>
      </p:pic>
      <p:pic>
        <p:nvPicPr>
          <p:cNvPr id="24" name="Picture 23">
            <a:extLst>
              <a:ext uri="{FF2B5EF4-FFF2-40B4-BE49-F238E27FC236}">
                <a16:creationId xmlns:a16="http://schemas.microsoft.com/office/drawing/2014/main" id="{9ABCE133-07EC-102B-C9F2-6DC2EFCBF2F8}"/>
              </a:ext>
            </a:extLst>
          </p:cNvPr>
          <p:cNvPicPr>
            <a:picLocks noChangeAspect="1"/>
          </p:cNvPicPr>
          <p:nvPr/>
        </p:nvPicPr>
        <p:blipFill>
          <a:blip r:embed="rId6"/>
          <a:stretch>
            <a:fillRect/>
          </a:stretch>
        </p:blipFill>
        <p:spPr>
          <a:xfrm rot="18899563">
            <a:off x="6749193" y="3951676"/>
            <a:ext cx="693410" cy="693410"/>
          </a:xfrm>
          <a:prstGeom prst="rect">
            <a:avLst/>
          </a:prstGeom>
        </p:spPr>
      </p:pic>
      <p:pic>
        <p:nvPicPr>
          <p:cNvPr id="25" name="Picture 24">
            <a:extLst>
              <a:ext uri="{FF2B5EF4-FFF2-40B4-BE49-F238E27FC236}">
                <a16:creationId xmlns:a16="http://schemas.microsoft.com/office/drawing/2014/main" id="{9760D6B4-4875-CECB-C18A-57FE3C032D5B}"/>
              </a:ext>
            </a:extLst>
          </p:cNvPr>
          <p:cNvPicPr>
            <a:picLocks noChangeAspect="1"/>
          </p:cNvPicPr>
          <p:nvPr/>
        </p:nvPicPr>
        <p:blipFill>
          <a:blip r:embed="rId7"/>
          <a:stretch>
            <a:fillRect/>
          </a:stretch>
        </p:blipFill>
        <p:spPr>
          <a:xfrm>
            <a:off x="6954404" y="4147679"/>
            <a:ext cx="325745" cy="312602"/>
          </a:xfrm>
          <a:prstGeom prst="rect">
            <a:avLst/>
          </a:prstGeom>
        </p:spPr>
      </p:pic>
      <p:sp>
        <p:nvSpPr>
          <p:cNvPr id="26" name="TextBox 25">
            <a:extLst>
              <a:ext uri="{FF2B5EF4-FFF2-40B4-BE49-F238E27FC236}">
                <a16:creationId xmlns:a16="http://schemas.microsoft.com/office/drawing/2014/main" id="{74E50320-2F46-AEC8-5708-C49F4D6CEF26}"/>
              </a:ext>
            </a:extLst>
          </p:cNvPr>
          <p:cNvSpPr txBox="1"/>
          <p:nvPr/>
        </p:nvSpPr>
        <p:spPr>
          <a:xfrm>
            <a:off x="6395363" y="4460281"/>
            <a:ext cx="1449692" cy="425501"/>
          </a:xfrm>
          <a:prstGeom prst="rect">
            <a:avLst/>
          </a:prstGeom>
          <a:solidFill>
            <a:schemeClr val="bg1"/>
          </a:solidFill>
        </p:spPr>
        <p:txBody>
          <a:bodyPr wrap="square">
            <a:spAutoFit/>
          </a:bodyPr>
          <a:lstStyle/>
          <a:p>
            <a:pPr algn="ctr">
              <a:lnSpc>
                <a:spcPct val="107000"/>
              </a:lnSpc>
              <a:spcAft>
                <a:spcPts val="0"/>
              </a:spcAft>
            </a:pPr>
            <a:r>
              <a:rPr lang="fr-FR" sz="1050" dirty="0">
                <a:latin typeface="Arial" panose="020B0604020202020204" pitchFamily="34" charset="0"/>
                <a:cs typeface="Arial" panose="020B0604020202020204" pitchFamily="34" charset="0"/>
              </a:rPr>
              <a:t>Appui à la détection de signaux</a:t>
            </a:r>
            <a:endParaRPr lang="fr-FR" sz="1050" dirty="0">
              <a:latin typeface="Arial" panose="020B0604020202020204" pitchFamily="34" charset="0"/>
              <a:ea typeface="Calibri" panose="020F050202020403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C688FE83-892D-A5C4-161B-018DFE71A68D}"/>
              </a:ext>
            </a:extLst>
          </p:cNvPr>
          <p:cNvPicPr>
            <a:picLocks noChangeAspect="1"/>
          </p:cNvPicPr>
          <p:nvPr/>
        </p:nvPicPr>
        <p:blipFill>
          <a:blip r:embed="rId6"/>
          <a:stretch>
            <a:fillRect/>
          </a:stretch>
        </p:blipFill>
        <p:spPr>
          <a:xfrm rot="18899563">
            <a:off x="6902323" y="3042597"/>
            <a:ext cx="607962" cy="607962"/>
          </a:xfrm>
          <a:prstGeom prst="rect">
            <a:avLst/>
          </a:prstGeom>
        </p:spPr>
      </p:pic>
      <p:pic>
        <p:nvPicPr>
          <p:cNvPr id="28" name="Picture 27">
            <a:extLst>
              <a:ext uri="{FF2B5EF4-FFF2-40B4-BE49-F238E27FC236}">
                <a16:creationId xmlns:a16="http://schemas.microsoft.com/office/drawing/2014/main" id="{350E2321-F85A-14B5-1D7E-B231DBCA9F6C}"/>
              </a:ext>
            </a:extLst>
          </p:cNvPr>
          <p:cNvPicPr>
            <a:picLocks noChangeAspect="1"/>
          </p:cNvPicPr>
          <p:nvPr/>
        </p:nvPicPr>
        <p:blipFill>
          <a:blip r:embed="rId5"/>
          <a:stretch>
            <a:fillRect/>
          </a:stretch>
        </p:blipFill>
        <p:spPr>
          <a:xfrm>
            <a:off x="6645146" y="3181843"/>
            <a:ext cx="715775" cy="361275"/>
          </a:xfrm>
          <a:prstGeom prst="rect">
            <a:avLst/>
          </a:prstGeom>
        </p:spPr>
      </p:pic>
      <p:sp>
        <p:nvSpPr>
          <p:cNvPr id="29" name="TextBox 28">
            <a:extLst>
              <a:ext uri="{FF2B5EF4-FFF2-40B4-BE49-F238E27FC236}">
                <a16:creationId xmlns:a16="http://schemas.microsoft.com/office/drawing/2014/main" id="{23DD3B87-037B-F217-CA8B-A3FFAB1B9B9C}"/>
              </a:ext>
            </a:extLst>
          </p:cNvPr>
          <p:cNvSpPr txBox="1"/>
          <p:nvPr/>
        </p:nvSpPr>
        <p:spPr>
          <a:xfrm>
            <a:off x="6548487" y="3508240"/>
            <a:ext cx="1244621" cy="425501"/>
          </a:xfrm>
          <a:prstGeom prst="rect">
            <a:avLst/>
          </a:prstGeom>
          <a:solidFill>
            <a:schemeClr val="bg1"/>
          </a:solidFill>
        </p:spPr>
        <p:txBody>
          <a:bodyPr wrap="square">
            <a:spAutoFit/>
          </a:bodyPr>
          <a:lstStyle/>
          <a:p>
            <a:pPr algn="ctr">
              <a:lnSpc>
                <a:spcPct val="107000"/>
              </a:lnSpc>
              <a:spcAft>
                <a:spcPts val="0"/>
              </a:spcAft>
            </a:pPr>
            <a:r>
              <a:rPr lang="fr-FR" sz="1050" dirty="0">
                <a:latin typeface="Arial" panose="020B0604020202020204" pitchFamily="34" charset="0"/>
                <a:cs typeface="Arial" panose="020B0604020202020204" pitchFamily="34" charset="0"/>
              </a:rPr>
              <a:t>Circuit de notification local</a:t>
            </a:r>
            <a:endParaRPr lang="fr-FR" sz="1050" dirty="0">
              <a:latin typeface="Arial" panose="020B0604020202020204" pitchFamily="34" charset="0"/>
              <a:ea typeface="Calibri" panose="020F0502020204030204" pitchFamily="34" charset="0"/>
              <a:cs typeface="Arial" panose="020B0604020202020204" pitchFamily="34" charset="0"/>
            </a:endParaRPr>
          </a:p>
        </p:txBody>
      </p:sp>
      <p:cxnSp>
        <p:nvCxnSpPr>
          <p:cNvPr id="30" name="Straight Arrow Connector 29">
            <a:extLst>
              <a:ext uri="{FF2B5EF4-FFF2-40B4-BE49-F238E27FC236}">
                <a16:creationId xmlns:a16="http://schemas.microsoft.com/office/drawing/2014/main" id="{3DACB519-FECB-9AD0-8D68-A574846BF997}"/>
              </a:ext>
            </a:extLst>
          </p:cNvPr>
          <p:cNvCxnSpPr>
            <a:cxnSpLocks/>
            <a:stCxn id="14" idx="2"/>
          </p:cNvCxnSpPr>
          <p:nvPr/>
        </p:nvCxnSpPr>
        <p:spPr>
          <a:xfrm flipH="1">
            <a:off x="7248176" y="3214889"/>
            <a:ext cx="1643887" cy="21122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6A67089-9F95-9130-82E3-B4D876FD409E}"/>
              </a:ext>
            </a:extLst>
          </p:cNvPr>
          <p:cNvSpPr txBox="1"/>
          <p:nvPr/>
        </p:nvSpPr>
        <p:spPr>
          <a:xfrm>
            <a:off x="7793108" y="4736905"/>
            <a:ext cx="2295079" cy="598369"/>
          </a:xfrm>
          <a:prstGeom prst="rect">
            <a:avLst/>
          </a:prstGeom>
          <a:noFill/>
          <a:ln>
            <a:solidFill>
              <a:schemeClr val="accent1"/>
            </a:solidFill>
          </a:ln>
        </p:spPr>
        <p:txBody>
          <a:bodyPr wrap="square">
            <a:spAutoFit/>
          </a:bodyPr>
          <a:lstStyle/>
          <a:p>
            <a:pPr algn="ctr">
              <a:lnSpc>
                <a:spcPct val="107000"/>
              </a:lnSpc>
              <a:spcAft>
                <a:spcPts val="0"/>
              </a:spcAft>
            </a:pPr>
            <a:r>
              <a:rPr lang="fr-FR" sz="1050" dirty="0">
                <a:latin typeface="Arial" panose="020B0604020202020204" pitchFamily="34" charset="0"/>
                <a:cs typeface="Arial" panose="020B0604020202020204" pitchFamily="34" charset="0"/>
              </a:rPr>
              <a:t>Mises à jour du profil de sécurité des médicaments au niveau national et mondial</a:t>
            </a:r>
            <a:endParaRPr lang="fr-FR" sz="1050" dirty="0">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8287193C-B6CE-7202-CA5E-AA5FE0930775}"/>
              </a:ext>
            </a:extLst>
          </p:cNvPr>
          <p:cNvSpPr txBox="1"/>
          <p:nvPr/>
        </p:nvSpPr>
        <p:spPr>
          <a:xfrm>
            <a:off x="3593635" y="3042757"/>
            <a:ext cx="2805054" cy="1981312"/>
          </a:xfrm>
          <a:prstGeom prst="rect">
            <a:avLst/>
          </a:prstGeom>
          <a:noFill/>
          <a:ln>
            <a:solidFill>
              <a:schemeClr val="accent1"/>
            </a:solidFill>
          </a:ln>
        </p:spPr>
        <p:txBody>
          <a:bodyPr wrap="square">
            <a:spAutoFit/>
          </a:bodyPr>
          <a:lstStyle/>
          <a:p>
            <a:pPr>
              <a:lnSpc>
                <a:spcPct val="107000"/>
              </a:lnSpc>
            </a:pPr>
            <a:r>
              <a:rPr lang="fr-FR" sz="1050" dirty="0">
                <a:latin typeface="Arial" panose="020B0604020202020204" pitchFamily="34" charset="0"/>
                <a:cs typeface="Arial" panose="020B0604020202020204" pitchFamily="34" charset="0"/>
              </a:rPr>
              <a:t>Suivi des patients par :</a:t>
            </a:r>
          </a:p>
          <a:p>
            <a:pPr marL="214313" indent="-214313">
              <a:lnSpc>
                <a:spcPct val="107000"/>
              </a:lnSpc>
              <a:buFont typeface="Arial" panose="020B0604020202020204" pitchFamily="34" charset="0"/>
              <a:buChar char="•"/>
            </a:pPr>
            <a:r>
              <a:rPr lang="fr-FR" sz="1050" dirty="0">
                <a:latin typeface="Arial" panose="020B0604020202020204" pitchFamily="34" charset="0"/>
                <a:cs typeface="Arial" panose="020B0604020202020204" pitchFamily="34" charset="0"/>
              </a:rPr>
              <a:t>recherche active des symptômes </a:t>
            </a:r>
          </a:p>
          <a:p>
            <a:pPr marL="214313" indent="-214313">
              <a:lnSpc>
                <a:spcPct val="107000"/>
              </a:lnSpc>
              <a:buFont typeface="Arial" panose="020B0604020202020204" pitchFamily="34" charset="0"/>
              <a:buChar char="•"/>
            </a:pPr>
            <a:r>
              <a:rPr lang="fr-FR" sz="1050" dirty="0">
                <a:latin typeface="Arial" panose="020B0604020202020204" pitchFamily="34" charset="0"/>
                <a:cs typeface="Arial" panose="020B0604020202020204" pitchFamily="34" charset="0"/>
              </a:rPr>
              <a:t>examens systématiques de suivi des EI</a:t>
            </a:r>
          </a:p>
          <a:p>
            <a:pPr marL="214313" indent="-214313">
              <a:lnSpc>
                <a:spcPct val="107000"/>
              </a:lnSpc>
              <a:buFont typeface="Arial" panose="020B0604020202020204" pitchFamily="34" charset="0"/>
              <a:buChar char="•"/>
            </a:pPr>
            <a:endParaRPr lang="fr-FR" sz="1050" dirty="0">
              <a:latin typeface="Arial" panose="020B0604020202020204" pitchFamily="34" charset="0"/>
              <a:cs typeface="Arial" panose="020B0604020202020204" pitchFamily="34" charset="0"/>
            </a:endParaRPr>
          </a:p>
          <a:p>
            <a:pPr marL="214313" indent="-214313">
              <a:lnSpc>
                <a:spcPct val="107000"/>
              </a:lnSpc>
              <a:buFont typeface="Arial" panose="020B0604020202020204" pitchFamily="34" charset="0"/>
              <a:buChar char="•"/>
            </a:pPr>
            <a:endParaRPr lang="fr-FR" sz="1050" dirty="0">
              <a:latin typeface="Arial" panose="020B0604020202020204" pitchFamily="34" charset="0"/>
              <a:cs typeface="Arial" panose="020B0604020202020204" pitchFamily="34" charset="0"/>
            </a:endParaRPr>
          </a:p>
          <a:p>
            <a:pPr marL="214313" indent="-214313">
              <a:lnSpc>
                <a:spcPct val="107000"/>
              </a:lnSpc>
              <a:buFont typeface="Arial" panose="020B0604020202020204" pitchFamily="34" charset="0"/>
              <a:buChar char="•"/>
            </a:pPr>
            <a:r>
              <a:rPr lang="fr-FR" sz="1050" dirty="0">
                <a:latin typeface="Arial" panose="020B0604020202020204" pitchFamily="34" charset="0"/>
                <a:cs typeface="Arial" panose="020B0604020202020204" pitchFamily="34" charset="0"/>
              </a:rPr>
              <a:t>notification toutes les EIG dans une</a:t>
            </a:r>
          </a:p>
          <a:p>
            <a:pPr marL="557213" lvl="1" indent="-214313">
              <a:lnSpc>
                <a:spcPct val="107000"/>
              </a:lnSpc>
              <a:buFont typeface="Arial" panose="020B0604020202020204" pitchFamily="34" charset="0"/>
              <a:buChar char="•"/>
            </a:pPr>
            <a:r>
              <a:rPr lang="fr-FR" sz="1050" dirty="0">
                <a:latin typeface="Arial" panose="020B0604020202020204" pitchFamily="34" charset="0"/>
                <a:cs typeface="Arial" panose="020B0604020202020204" pitchFamily="34" charset="0"/>
              </a:rPr>
              <a:t>base de données nationale</a:t>
            </a:r>
          </a:p>
          <a:p>
            <a:pPr marL="557213" lvl="1" indent="-214313">
              <a:lnSpc>
                <a:spcPct val="107000"/>
              </a:lnSpc>
              <a:buFont typeface="Arial" panose="020B0604020202020204" pitchFamily="34" charset="0"/>
              <a:buChar char="•"/>
            </a:pPr>
            <a:r>
              <a:rPr lang="fr-FR" sz="1050" dirty="0">
                <a:latin typeface="Arial" panose="020B0604020202020204" pitchFamily="34" charset="0"/>
                <a:cs typeface="Arial" panose="020B0604020202020204" pitchFamily="34" charset="0"/>
              </a:rPr>
              <a:t>base de données mondiale</a:t>
            </a:r>
          </a:p>
          <a:p>
            <a:pPr marL="214313" indent="-214313">
              <a:lnSpc>
                <a:spcPct val="107000"/>
              </a:lnSpc>
              <a:buFont typeface="Arial" panose="020B0604020202020204" pitchFamily="34" charset="0"/>
              <a:buChar char="•"/>
            </a:pPr>
            <a:r>
              <a:rPr lang="fr-FR" sz="1050" dirty="0">
                <a:latin typeface="Arial" panose="020B0604020202020204" pitchFamily="34" charset="0"/>
                <a:cs typeface="Arial" panose="020B0604020202020204" pitchFamily="34" charset="0"/>
              </a:rPr>
              <a:t>détection des signaux/évaluation de la causalité par le PNT</a:t>
            </a:r>
            <a:r>
              <a:rPr lang="fr-FR" sz="1050" i="1" dirty="0">
                <a:latin typeface="Arial" panose="020B0604020202020204" pitchFamily="34" charset="0"/>
                <a:cs typeface="Arial" panose="020B0604020202020204" pitchFamily="34" charset="0"/>
              </a:rPr>
              <a:t>(si capacités limitées par le SNPV)</a:t>
            </a:r>
            <a:endParaRPr lang="fr-FR" sz="1050" i="1" dirty="0">
              <a:latin typeface="Arial" panose="020B0604020202020204" pitchFamily="34" charset="0"/>
              <a:ea typeface="Calibri" panose="020F0502020204030204" pitchFamily="34" charset="0"/>
              <a:cs typeface="Arial" panose="020B0604020202020204" pitchFamily="34" charset="0"/>
            </a:endParaRPr>
          </a:p>
        </p:txBody>
      </p:sp>
      <p:sp>
        <p:nvSpPr>
          <p:cNvPr id="35" name="Rectangle 2">
            <a:extLst>
              <a:ext uri="{FF2B5EF4-FFF2-40B4-BE49-F238E27FC236}">
                <a16:creationId xmlns:a16="http://schemas.microsoft.com/office/drawing/2014/main" id="{A5211522-7A9C-9974-8820-FC90976565F5}"/>
              </a:ext>
            </a:extLst>
          </p:cNvPr>
          <p:cNvSpPr txBox="1">
            <a:spLocks noChangeArrowheads="1"/>
          </p:cNvSpPr>
          <p:nvPr/>
        </p:nvSpPr>
        <p:spPr bwMode="auto">
          <a:xfrm>
            <a:off x="191344" y="150813"/>
            <a:ext cx="11809312" cy="1081087"/>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fr-FR" altLang="en-US" sz="3200" b="1" kern="0" dirty="0">
                <a:solidFill>
                  <a:schemeClr val="tx1">
                    <a:lumMod val="95000"/>
                    <a:lumOff val="5000"/>
                  </a:schemeClr>
                </a:solidFill>
                <a:latin typeface="Calibri" panose="020F0502020204030204" pitchFamily="34" charset="0"/>
                <a:cs typeface="Calibri" panose="020F0502020204030204" pitchFamily="34" charset="0"/>
              </a:rPr>
              <a:t>Coordination entre le PNT et le </a:t>
            </a:r>
          </a:p>
          <a:p>
            <a:pPr eaLnBrk="1" hangingPunct="1">
              <a:defRPr/>
            </a:pPr>
            <a:r>
              <a:rPr lang="fr-FR" altLang="en-US" sz="3200" b="1" kern="0" dirty="0">
                <a:solidFill>
                  <a:schemeClr val="tx1">
                    <a:lumMod val="95000"/>
                    <a:lumOff val="5000"/>
                  </a:schemeClr>
                </a:solidFill>
                <a:latin typeface="Calibri" panose="020F0502020204030204" pitchFamily="34" charset="0"/>
                <a:cs typeface="Calibri" panose="020F0502020204030204" pitchFamily="34" charset="0"/>
              </a:rPr>
              <a:t>Système national de pharmacovigilance (SNPV)</a:t>
            </a:r>
          </a:p>
        </p:txBody>
      </p:sp>
    </p:spTree>
    <p:extLst>
      <p:ext uri="{BB962C8B-B14F-4D97-AF65-F5344CB8AC3E}">
        <p14:creationId xmlns:p14="http://schemas.microsoft.com/office/powerpoint/2010/main" val="3980339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FC6E56D-4919-86CF-2D91-AD99F17D13FB}"/>
              </a:ext>
            </a:extLst>
          </p:cNvPr>
          <p:cNvSpPr txBox="1">
            <a:spLocks noChangeArrowheads="1"/>
          </p:cNvSpPr>
          <p:nvPr/>
        </p:nvSpPr>
        <p:spPr bwMode="auto">
          <a:xfrm>
            <a:off x="1703388" y="44450"/>
            <a:ext cx="8748712" cy="838200"/>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err="1">
                <a:solidFill>
                  <a:schemeClr val="tx1"/>
                </a:solidFill>
                <a:latin typeface="Calibri" panose="020F0502020204030204" pitchFamily="34" charset="0"/>
                <a:cs typeface="Calibri" panose="020F0502020204030204" pitchFamily="34" charset="0"/>
              </a:rPr>
              <a:t>Ressources</a:t>
            </a:r>
            <a:r>
              <a:rPr lang="en-US" altLang="en-US" b="1" kern="0" dirty="0">
                <a:solidFill>
                  <a:schemeClr val="tx1"/>
                </a:solidFill>
                <a:latin typeface="Calibri" panose="020F0502020204030204" pitchFamily="34" charset="0"/>
                <a:cs typeface="Calibri" panose="020F0502020204030204" pitchFamily="34" charset="0"/>
              </a:rPr>
              <a:t> pour les notifications</a:t>
            </a:r>
          </a:p>
        </p:txBody>
      </p:sp>
      <p:sp>
        <p:nvSpPr>
          <p:cNvPr id="2" name="Rectangle 1">
            <a:extLst>
              <a:ext uri="{FF2B5EF4-FFF2-40B4-BE49-F238E27FC236}">
                <a16:creationId xmlns:a16="http://schemas.microsoft.com/office/drawing/2014/main" id="{F6738F2B-18D5-ED0A-8AA7-4AD762841F4C}"/>
              </a:ext>
            </a:extLst>
          </p:cNvPr>
          <p:cNvSpPr/>
          <p:nvPr/>
        </p:nvSpPr>
        <p:spPr>
          <a:xfrm>
            <a:off x="532606" y="1268760"/>
            <a:ext cx="11090275" cy="4985980"/>
          </a:xfrm>
          <a:prstGeom prst="rect">
            <a:avLst/>
          </a:prstGeom>
        </p:spPr>
        <p:txBody>
          <a:bodyPr lIns="91440" tIns="45720" rIns="91440" bIns="45720" anchor="t">
            <a:spAutoFit/>
          </a:bodyPr>
          <a:lstStyle/>
          <a:p>
            <a:pPr lvl="1" indent="-457200" eaLnBrk="1" hangingPunct="1">
              <a:spcAft>
                <a:spcPts val="600"/>
              </a:spcAft>
              <a:buFont typeface="Arial" panose="020B0604020202020204" pitchFamily="34" charset="0"/>
              <a:buChar char="•"/>
              <a:defRPr/>
            </a:pPr>
            <a:r>
              <a:rPr lang="fr-FR" sz="2800" dirty="0">
                <a:solidFill>
                  <a:schemeClr val="tx1">
                    <a:lumMod val="95000"/>
                    <a:lumOff val="5000"/>
                  </a:schemeClr>
                </a:solidFill>
                <a:latin typeface="Calibri"/>
                <a:cs typeface="Calibri"/>
              </a:rPr>
              <a:t>Le fonctionnement des rapports dépendra de la mobilisation des ressources (financement, équipement, consommables, ressources humaines).</a:t>
            </a:r>
          </a:p>
          <a:p>
            <a:pPr lvl="1" indent="-457200" eaLnBrk="1" hangingPunct="1">
              <a:spcAft>
                <a:spcPts val="600"/>
              </a:spcAft>
              <a:buFont typeface="Arial" panose="020B0604020202020204" pitchFamily="34" charset="0"/>
              <a:buChar char="•"/>
              <a:defRPr/>
            </a:pPr>
            <a:r>
              <a:rPr lang="fr-FR" sz="2800" dirty="0">
                <a:solidFill>
                  <a:schemeClr val="tx1">
                    <a:lumMod val="95000"/>
                    <a:lumOff val="5000"/>
                  </a:schemeClr>
                </a:solidFill>
                <a:latin typeface="Calibri"/>
                <a:cs typeface="Calibri"/>
              </a:rPr>
              <a:t>Les agences techniques (KNCV, MSF, MSH, OMS, TDR...) et de financement (FM, USAID...) peuvent soutenir des activités visant à mettre en place des formations, le développement d'outils normatifs, de systèmes d'information, etc.</a:t>
            </a:r>
          </a:p>
          <a:p>
            <a:pPr lvl="1" indent="-457200" eaLnBrk="1" hangingPunct="1">
              <a:spcAft>
                <a:spcPts val="600"/>
              </a:spcAft>
              <a:buFont typeface="Arial" panose="020B0604020202020204" pitchFamily="34" charset="0"/>
              <a:buChar char="•"/>
              <a:defRPr/>
            </a:pPr>
            <a:r>
              <a:rPr lang="fr-FR" sz="2800" dirty="0">
                <a:solidFill>
                  <a:schemeClr val="tx1">
                    <a:lumMod val="95000"/>
                    <a:lumOff val="5000"/>
                  </a:schemeClr>
                </a:solidFill>
                <a:latin typeface="Calibri"/>
                <a:cs typeface="Calibri"/>
              </a:rPr>
              <a:t>À long terme, l'</a:t>
            </a:r>
            <a:r>
              <a:rPr lang="fr-FR" sz="2800" dirty="0" err="1">
                <a:solidFill>
                  <a:schemeClr val="tx1">
                    <a:lumMod val="95000"/>
                    <a:lumOff val="5000"/>
                  </a:schemeClr>
                </a:solidFill>
                <a:latin typeface="Calibri"/>
                <a:cs typeface="Calibri"/>
              </a:rPr>
              <a:t>aDSM</a:t>
            </a:r>
            <a:r>
              <a:rPr lang="fr-FR" sz="2800" dirty="0">
                <a:solidFill>
                  <a:schemeClr val="tx1">
                    <a:lumMod val="95000"/>
                    <a:lumOff val="5000"/>
                  </a:schemeClr>
                </a:solidFill>
                <a:latin typeface="Calibri"/>
                <a:cs typeface="Calibri"/>
              </a:rPr>
              <a:t> doit faire partie du suivi de routine et de la structure de soins aux patients d'un programme de traitement de la tuberculose, et les ressources nécessaires doivent être mises à disposition par le biais de fonds nationaux et externes.</a:t>
            </a:r>
            <a:endParaRPr lang="en-US" sz="2800" dirty="0">
              <a:solidFill>
                <a:schemeClr val="tx1">
                  <a:lumMod val="95000"/>
                  <a:lumOff val="5000"/>
                </a:schemeClr>
              </a:solidFill>
              <a:latin typeface="Calibri"/>
              <a:cs typeface="Calibri"/>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9769EA3-D54C-FE63-14AA-DF5AE053956F}"/>
              </a:ext>
            </a:extLst>
          </p:cNvPr>
          <p:cNvSpPr txBox="1">
            <a:spLocks noChangeArrowheads="1"/>
          </p:cNvSpPr>
          <p:nvPr/>
        </p:nvSpPr>
        <p:spPr bwMode="auto">
          <a:xfrm>
            <a:off x="1703388" y="44450"/>
            <a:ext cx="8748712" cy="838200"/>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err="1">
                <a:solidFill>
                  <a:schemeClr val="tx1"/>
                </a:solidFill>
                <a:latin typeface="Calibri" panose="020F0502020204030204" pitchFamily="34" charset="0"/>
                <a:cs typeface="Calibri" panose="020F0502020204030204" pitchFamily="34" charset="0"/>
              </a:rPr>
              <a:t>Références</a:t>
            </a:r>
            <a:endParaRPr lang="en-US" altLang="en-US" b="1" kern="0" dirty="0">
              <a:solidFill>
                <a:schemeClr val="tx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417E6B39-3CDD-B2C2-CB7B-ED4236818BC8}"/>
              </a:ext>
            </a:extLst>
          </p:cNvPr>
          <p:cNvSpPr/>
          <p:nvPr/>
        </p:nvSpPr>
        <p:spPr>
          <a:xfrm>
            <a:off x="6128979" y="5664241"/>
            <a:ext cx="3560333" cy="830997"/>
          </a:xfrm>
          <a:prstGeom prst="rect">
            <a:avLst/>
          </a:prstGeom>
        </p:spPr>
        <p:txBody>
          <a:bodyPr wrap="square">
            <a:spAutoFit/>
          </a:bodyPr>
          <a:lstStyle/>
          <a:p>
            <a:pPr eaLnBrk="1" hangingPunct="1">
              <a:defRPr/>
            </a:pPr>
            <a:r>
              <a:rPr lang="en-GB" sz="1600" dirty="0">
                <a:latin typeface="+mn-lt"/>
                <a:hlinkClick r:id="rId3"/>
              </a:rPr>
              <a:t>https://apps.who.int/iris/bitstream/handle/10665/331633/9789240002920fre.pdf?sequence=1&amp;isAllowed=y</a:t>
            </a:r>
            <a:r>
              <a:rPr lang="en-GB" sz="1600" dirty="0">
                <a:latin typeface="+mn-lt"/>
              </a:rPr>
              <a:t> </a:t>
            </a:r>
          </a:p>
        </p:txBody>
      </p:sp>
      <p:pic>
        <p:nvPicPr>
          <p:cNvPr id="5" name="Picture 2">
            <a:extLst>
              <a:ext uri="{FF2B5EF4-FFF2-40B4-BE49-F238E27FC236}">
                <a16:creationId xmlns:a16="http://schemas.microsoft.com/office/drawing/2014/main" id="{5B36A1C8-AE8B-7EE7-4BA0-43A20EA0B6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222" y="1255620"/>
            <a:ext cx="2736304" cy="381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7DFCA844-AD87-A0B7-A169-DA69D28F03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488" y="1124744"/>
            <a:ext cx="2661816" cy="33894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8F310A59-01F7-030A-E0E9-20DF728B12A5}"/>
              </a:ext>
            </a:extLst>
          </p:cNvPr>
          <p:cNvSpPr/>
          <p:nvPr/>
        </p:nvSpPr>
        <p:spPr>
          <a:xfrm>
            <a:off x="1703473" y="5170505"/>
            <a:ext cx="2661816" cy="830997"/>
          </a:xfrm>
          <a:prstGeom prst="rect">
            <a:avLst/>
          </a:prstGeom>
        </p:spPr>
        <p:txBody>
          <a:bodyPr wrap="square">
            <a:spAutoFit/>
          </a:bodyPr>
          <a:lstStyle/>
          <a:p>
            <a:pPr algn="ctr">
              <a:defRPr/>
            </a:pPr>
            <a:r>
              <a:rPr lang="en-GB" sz="1600" dirty="0">
                <a:latin typeface="+mn-lt"/>
              </a:rPr>
              <a:t>whqlibdoc.who.int/publications/2012/9789241564465_eng.pdf </a:t>
            </a:r>
          </a:p>
        </p:txBody>
      </p:sp>
      <p:sp>
        <p:nvSpPr>
          <p:cNvPr id="9" name="Rectangle 1">
            <a:extLst>
              <a:ext uri="{FF2B5EF4-FFF2-40B4-BE49-F238E27FC236}">
                <a16:creationId xmlns:a16="http://schemas.microsoft.com/office/drawing/2014/main" id="{7AF7D9C6-7174-09A1-2D77-A0E86F67321A}"/>
              </a:ext>
            </a:extLst>
          </p:cNvPr>
          <p:cNvSpPr>
            <a:spLocks noChangeArrowheads="1"/>
          </p:cNvSpPr>
          <p:nvPr/>
        </p:nvSpPr>
        <p:spPr bwMode="auto">
          <a:xfrm>
            <a:off x="1254215" y="4687796"/>
            <a:ext cx="3560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400" dirty="0">
                <a:latin typeface="Calibri" panose="020F0502020204030204" pitchFamily="34" charset="0"/>
                <a:cs typeface="Calibri" panose="020F0502020204030204" pitchFamily="34" charset="0"/>
              </a:rPr>
              <a:t>WHO / HTM / TB / 2011.22</a:t>
            </a:r>
          </a:p>
        </p:txBody>
      </p:sp>
      <p:sp>
        <p:nvSpPr>
          <p:cNvPr id="10" name="TextBox 9">
            <a:extLst>
              <a:ext uri="{FF2B5EF4-FFF2-40B4-BE49-F238E27FC236}">
                <a16:creationId xmlns:a16="http://schemas.microsoft.com/office/drawing/2014/main" id="{234B2B73-5A95-F30F-A20C-AED7F649ABCD}"/>
              </a:ext>
            </a:extLst>
          </p:cNvPr>
          <p:cNvSpPr txBox="1"/>
          <p:nvPr/>
        </p:nvSpPr>
        <p:spPr>
          <a:xfrm>
            <a:off x="6849058" y="5089835"/>
            <a:ext cx="2376264" cy="461665"/>
          </a:xfrm>
          <a:prstGeom prst="rect">
            <a:avLst/>
          </a:prstGeom>
          <a:noFill/>
        </p:spPr>
        <p:txBody>
          <a:bodyPr wrap="square">
            <a:spAutoFit/>
          </a:bodyPr>
          <a:lstStyle/>
          <a:p>
            <a:r>
              <a:rPr lang="fr-FR" sz="2400" dirty="0"/>
              <a:t>OMS ; 2020</a:t>
            </a:r>
            <a:endParaRPr lang="en-BE" sz="2400"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551384" y="2132856"/>
            <a:ext cx="11161240" cy="2304256"/>
          </a:xfrm>
          <a:prstGeom prst="rect">
            <a:avLst/>
          </a:prstGeom>
          <a:solidFill>
            <a:schemeClr val="bg1"/>
          </a:solidFill>
        </p:spPr>
        <p:txBody>
          <a:bodyPr>
            <a:normAutofit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altLang="en-US" sz="4000" b="1" kern="0" dirty="0">
              <a:latin typeface="Calibri" panose="020F0502020204030204" pitchFamily="34" charset="0"/>
              <a:cs typeface="Calibri" panose="020F0502020204030204" pitchFamily="34" charset="0"/>
            </a:endParaRPr>
          </a:p>
          <a:p>
            <a:r>
              <a:rPr lang="en-US" altLang="en-US" sz="4000" b="1" kern="0" dirty="0">
                <a:latin typeface="Calibri" panose="020F0502020204030204" pitchFamily="34" charset="0"/>
                <a:cs typeface="Calibri" panose="020F0502020204030204" pitchFamily="34" charset="0"/>
              </a:rPr>
              <a:t>2.3. </a:t>
            </a:r>
            <a:r>
              <a:rPr lang="fr-FR" altLang="en-US" sz="4000" b="1" kern="0" dirty="0">
                <a:latin typeface="Calibri" panose="020F0502020204030204" pitchFamily="34" charset="0"/>
                <a:cs typeface="Calibri" panose="020F0502020204030204" pitchFamily="34" charset="0"/>
              </a:rPr>
              <a:t>Notification national et international des événements indésirables : mécanismes, circuit de transmission et ressources</a:t>
            </a:r>
            <a:endParaRPr lang="en-US" altLang="en-US" sz="4000" b="1"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9734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13D323-4E90-9549-7EF5-77005B1D91BE}"/>
              </a:ext>
            </a:extLst>
          </p:cNvPr>
          <p:cNvSpPr/>
          <p:nvPr/>
        </p:nvSpPr>
        <p:spPr>
          <a:xfrm>
            <a:off x="479376" y="795546"/>
            <a:ext cx="11089232" cy="5924699"/>
          </a:xfrm>
          <a:prstGeom prst="rect">
            <a:avLst/>
          </a:prstGeom>
        </p:spPr>
        <p:txBody>
          <a:bodyPr wrap="square" lIns="91440" tIns="45720" rIns="91440" bIns="45720" anchor="t">
            <a:spAutoFit/>
          </a:bodyPr>
          <a:lstStyle/>
          <a:p>
            <a:pPr marL="274320" indent="-274320" eaLnBrk="1" hangingPunct="1">
              <a:spcAft>
                <a:spcPts val="600"/>
              </a:spcAft>
              <a:buFont typeface="Arial" panose="020B0604020202020204" pitchFamily="34" charset="0"/>
              <a:buChar char="•"/>
              <a:defRPr/>
            </a:pPr>
            <a:r>
              <a:rPr lang="fr-FR" sz="2600" dirty="0">
                <a:solidFill>
                  <a:schemeClr val="tx1">
                    <a:lumMod val="95000"/>
                    <a:lumOff val="5000"/>
                  </a:schemeClr>
                </a:solidFill>
                <a:latin typeface="Calibri"/>
                <a:cs typeface="Calibri"/>
              </a:rPr>
              <a:t>Le suivi et la gestion de l'EA reposent en grande partie sur un système de collecte et de gestion des données pertinentes qui fonctionne bien et dispose de ressources suffisantes.</a:t>
            </a:r>
          </a:p>
          <a:p>
            <a:pPr marL="274638" indent="-274638" eaLnBrk="1" hangingPunct="1">
              <a:spcAft>
                <a:spcPts val="600"/>
              </a:spcAft>
              <a:buFont typeface="Arial" panose="020B0604020202020204" pitchFamily="34" charset="0"/>
              <a:buChar char="•"/>
              <a:defRPr/>
            </a:pPr>
            <a:r>
              <a:rPr lang="fr-FR" sz="2600" dirty="0">
                <a:solidFill>
                  <a:schemeClr val="tx1">
                    <a:lumMod val="95000"/>
                    <a:lumOff val="5000"/>
                  </a:schemeClr>
                </a:solidFill>
                <a:latin typeface="Calibri" panose="020F0502020204030204" pitchFamily="34" charset="0"/>
                <a:cs typeface="Calibri" panose="020F0502020204030204" pitchFamily="34" charset="0"/>
              </a:rPr>
              <a:t>En amont du processus de collecte de données, il existe une série d'activités habilitantes, notamment la mise en place d'un cadre réglementaire, l'élément ressources humaines (rôles, responsabilités, formation) et les définitions de cas pour l'établissement de rapports.</a:t>
            </a:r>
          </a:p>
          <a:p>
            <a:pPr marL="274320" indent="-274320" eaLnBrk="1" hangingPunct="1">
              <a:spcAft>
                <a:spcPts val="600"/>
              </a:spcAft>
              <a:buFont typeface="Arial" panose="020B0604020202020204" pitchFamily="34" charset="0"/>
              <a:buChar char="•"/>
              <a:defRPr/>
            </a:pPr>
            <a:r>
              <a:rPr lang="fr-FR" sz="2600" dirty="0">
                <a:solidFill>
                  <a:schemeClr val="tx1">
                    <a:lumMod val="95000"/>
                    <a:lumOff val="5000"/>
                  </a:schemeClr>
                </a:solidFill>
                <a:latin typeface="Calibri"/>
                <a:cs typeface="Calibri"/>
              </a:rPr>
              <a:t>Le flux de données doit être ininterrompu depuis le site où l'événement s'est produit jusqu'au niveau international, en passant par l'ensemble des données nationales.</a:t>
            </a:r>
          </a:p>
          <a:p>
            <a:pPr marL="274638" indent="-274638" eaLnBrk="1" hangingPunct="1">
              <a:spcAft>
                <a:spcPts val="600"/>
              </a:spcAft>
              <a:buFont typeface="Arial" panose="020B0604020202020204" pitchFamily="34" charset="0"/>
              <a:buChar char="•"/>
              <a:defRPr/>
            </a:pPr>
            <a:r>
              <a:rPr lang="fr-FR" sz="2600" dirty="0">
                <a:solidFill>
                  <a:schemeClr val="tx1">
                    <a:lumMod val="95000"/>
                    <a:lumOff val="5000"/>
                  </a:schemeClr>
                </a:solidFill>
                <a:latin typeface="Calibri" panose="020F0502020204030204" pitchFamily="34" charset="0"/>
                <a:cs typeface="Calibri" panose="020F0502020204030204" pitchFamily="34" charset="0"/>
              </a:rPr>
              <a:t>Le processus fait également l'objet de contrôles de qualité aux niveaux national et international.  L'évaluation de la causalité et les indicateurs de processus doivent être réalisés dans le pays ; la détection des signaux est un processus qu'il est préférable d'effectuer au niveau international.</a:t>
            </a:r>
          </a:p>
        </p:txBody>
      </p:sp>
      <p:sp>
        <p:nvSpPr>
          <p:cNvPr id="4" name="Title 1">
            <a:extLst>
              <a:ext uri="{FF2B5EF4-FFF2-40B4-BE49-F238E27FC236}">
                <a16:creationId xmlns:a16="http://schemas.microsoft.com/office/drawing/2014/main" id="{C56C7A8F-D697-0F05-0BE4-31AC19F79AC7}"/>
              </a:ext>
            </a:extLst>
          </p:cNvPr>
          <p:cNvSpPr txBox="1">
            <a:spLocks/>
          </p:cNvSpPr>
          <p:nvPr/>
        </p:nvSpPr>
        <p:spPr>
          <a:xfrm>
            <a:off x="2490788" y="115888"/>
            <a:ext cx="7235825" cy="5762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fr-CH" b="1" kern="0" dirty="0">
                <a:solidFill>
                  <a:schemeClr val="tx1">
                    <a:lumMod val="95000"/>
                    <a:lumOff val="5000"/>
                  </a:schemeClr>
                </a:solidFill>
                <a:latin typeface="Calibri" panose="020F0502020204030204" pitchFamily="34" charset="0"/>
                <a:cs typeface="Calibri" panose="020F0502020204030204" pitchFamily="34" charset="0"/>
              </a:rPr>
              <a:t>Conclusion</a:t>
            </a:r>
            <a:endParaRPr lang="en-GB" sz="4000" i="1" kern="0" dirty="0">
              <a:solidFill>
                <a:schemeClr val="tx1">
                  <a:lumMod val="95000"/>
                  <a:lumOff val="5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551384" y="908720"/>
            <a:ext cx="10896872" cy="4673679"/>
          </a:xfrm>
          <a:prstGeom prst="rect">
            <a:avLst/>
          </a:prstGeom>
          <a:solidFill>
            <a:schemeClr val="bg1"/>
          </a:solidFill>
        </p:spPr>
        <p:txBody>
          <a:bodyPr>
            <a:normAutofit fontScale="92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sz="4000" b="1" kern="0" dirty="0" err="1">
                <a:solidFill>
                  <a:schemeClr val="tx1"/>
                </a:solidFill>
                <a:latin typeface="Calibri" panose="020F0502020204030204" pitchFamily="34" charset="0"/>
                <a:cs typeface="Calibri" panose="020F0502020204030204" pitchFamily="34" charset="0"/>
              </a:rPr>
              <a:t>Remerciements</a:t>
            </a:r>
            <a:endParaRPr lang="en-US" altLang="en-US" sz="4000" b="1" kern="0" dirty="0">
              <a:solidFill>
                <a:schemeClr val="tx1"/>
              </a:solidFill>
              <a:latin typeface="Calibri" panose="020F0502020204030204" pitchFamily="34" charset="0"/>
              <a:cs typeface="Calibri" panose="020F0502020204030204" pitchFamily="34" charset="0"/>
            </a:endParaRP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 développement du matériel de formation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été financé par TDR dans le cadre du Partenariat </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rPr>
              <a:t>ADP ( Access </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rPr>
              <a:t>Delivery Partnership= accès et la prestation de services</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avec un financement du gouvernement japonais.</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Ce matériel de formation a été élaboré en 2016 par le groupe de travail de l'OMS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avec les partenaires techniques KNCV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Tuberculosis</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Foundation</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Management Sciences for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Health</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(SIAPS), MSF, WHO GTB, et TDR. </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 matériel a été mis à jour en 2022-23 par Mahamadou Bassirou Souleymane (consultant TDR) avec Marie-Eve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Raguenaud</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(TDR),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Branwen</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 Hennig (TDR), et Corinne Merle (TDR), et revu par Linh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Nhat</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Nguyen (OMS/GTB),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Medea</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Gegia</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(OMS/GTB), et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Fuad</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Mirzayev</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(OMS/GTB).</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Nous remercions tous les membres du groupe de travail WARN/CARN-TB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qui ont contribué à l'élaboration des directives génériques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ainsi que le secrétariat, en particulier</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Dr Christ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Houessinon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Disadidi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Ambrioso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Esse</a:t>
            </a:r>
            <a:r>
              <a:rPr lang="en-US" altLang="en-US" sz="1800" kern="0" dirty="0">
                <a:solidFill>
                  <a:schemeClr val="tx1"/>
                </a:solidFill>
                <a:latin typeface="Calibri" panose="020F0502020204030204" pitchFamily="34" charset="0"/>
                <a:cs typeface="Calibri" panose="020F0502020204030204" pitchFamily="34" charset="0"/>
              </a:rPr>
              <a:t> Marius, </a:t>
            </a:r>
            <a:r>
              <a:rPr lang="en-US" altLang="en-US" sz="1800" kern="0" dirty="0" err="1">
                <a:solidFill>
                  <a:schemeClr val="tx1"/>
                </a:solidFill>
                <a:latin typeface="Calibri" panose="020F0502020204030204" pitchFamily="34" charset="0"/>
                <a:cs typeface="Calibri" panose="020F0502020204030204" pitchFamily="34" charset="0"/>
              </a:rPr>
              <a:t>Adomou</a:t>
            </a:r>
            <a:r>
              <a:rPr lang="en-US" altLang="en-US" sz="1800" kern="0" dirty="0">
                <a:solidFill>
                  <a:schemeClr val="tx1"/>
                </a:solidFill>
                <a:latin typeface="Calibri" panose="020F0502020204030204" pitchFamily="34" charset="0"/>
                <a:cs typeface="Calibri" panose="020F0502020204030204" pitchFamily="34" charset="0"/>
              </a:rPr>
              <a:t> Jamal </a:t>
            </a:r>
            <a:r>
              <a:rPr lang="en-US" altLang="en-US" sz="1800" kern="0" dirty="0" err="1">
                <a:solidFill>
                  <a:schemeClr val="tx1"/>
                </a:solidFill>
                <a:latin typeface="Calibri" panose="020F0502020204030204" pitchFamily="34" charset="0"/>
                <a:cs typeface="Calibri" panose="020F0502020204030204" pitchFamily="34" charset="0"/>
              </a:rPr>
              <a:t>Rouamba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Ruffine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Haro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Sougrimani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Koumbem</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Boureima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Nsanzerugeze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Josélyne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Daniel Alphonse </a:t>
            </a:r>
            <a:r>
              <a:rPr lang="en-US" altLang="en-US" sz="1800" kern="0" dirty="0" err="1">
                <a:solidFill>
                  <a:schemeClr val="tx1"/>
                </a:solidFill>
                <a:latin typeface="Calibri" panose="020F0502020204030204" pitchFamily="34" charset="0"/>
                <a:cs typeface="Calibri" panose="020F0502020204030204" pitchFamily="34" charset="0"/>
              </a:rPr>
              <a:t>Désiré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Mpaba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Minkat</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Théophile</a:t>
            </a:r>
            <a:r>
              <a:rPr lang="en-US" altLang="en-US" sz="1800" kern="0" dirty="0">
                <a:solidFill>
                  <a:schemeClr val="tx1"/>
                </a:solidFill>
                <a:latin typeface="Calibri" panose="020F0502020204030204" pitchFamily="34" charset="0"/>
                <a:cs typeface="Calibri" panose="020F0502020204030204" pitchFamily="34" charset="0"/>
              </a:rPr>
              <a:t> Mistral, Julie </a:t>
            </a:r>
            <a:r>
              <a:rPr lang="en-US" altLang="en-US" sz="1800" kern="0" dirty="0" err="1">
                <a:solidFill>
                  <a:schemeClr val="tx1"/>
                </a:solidFill>
                <a:latin typeface="Calibri" panose="020F0502020204030204" pitchFamily="34" charset="0"/>
                <a:cs typeface="Calibri" panose="020F0502020204030204" pitchFamily="34" charset="0"/>
              </a:rPr>
              <a:t>Abessolo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Ursule</a:t>
            </a:r>
            <a:r>
              <a:rPr lang="en-US" altLang="en-US" sz="1800" kern="0" dirty="0">
                <a:solidFill>
                  <a:schemeClr val="tx1"/>
                </a:solidFill>
                <a:latin typeface="Calibri" panose="020F0502020204030204" pitchFamily="34" charset="0"/>
                <a:cs typeface="Calibri" panose="020F0502020204030204" pitchFamily="34" charset="0"/>
              </a:rPr>
              <a:t> IDOKO, </a:t>
            </a:r>
            <a:r>
              <a:rPr lang="en-US" altLang="en-US" sz="1800" kern="0" dirty="0" err="1">
                <a:solidFill>
                  <a:schemeClr val="tx1"/>
                </a:solidFill>
                <a:latin typeface="Calibri" panose="020F0502020204030204" pitchFamily="34" charset="0"/>
                <a:cs typeface="Calibri" panose="020F0502020204030204" pitchFamily="34" charset="0"/>
              </a:rPr>
              <a:t>Tijan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Baldeh</a:t>
            </a:r>
            <a:r>
              <a:rPr lang="en-US" altLang="en-US" sz="1800" kern="0" dirty="0">
                <a:solidFill>
                  <a:schemeClr val="tx1"/>
                </a:solidFill>
                <a:latin typeface="Calibri" panose="020F0502020204030204" pitchFamily="34" charset="0"/>
                <a:cs typeface="Calibri" panose="020F0502020204030204" pitchFamily="34" charset="0"/>
              </a:rPr>
              <a:t> , </a:t>
            </a:r>
            <a:r>
              <a:rPr lang="en-US" altLang="en-US" sz="1800" kern="0" dirty="0" err="1">
                <a:solidFill>
                  <a:schemeClr val="tx1"/>
                </a:solidFill>
                <a:latin typeface="Calibri" panose="020F0502020204030204" pitchFamily="34" charset="0"/>
                <a:cs typeface="Calibri" panose="020F0502020204030204" pitchFamily="34" charset="0"/>
              </a:rPr>
              <a:t>Wandifa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Samateh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Tida</a:t>
            </a:r>
            <a:r>
              <a:rPr lang="en-US" altLang="en-US" sz="1800" kern="0" dirty="0">
                <a:solidFill>
                  <a:schemeClr val="tx1"/>
                </a:solidFill>
                <a:latin typeface="Calibri" panose="020F0502020204030204" pitchFamily="34" charset="0"/>
                <a:cs typeface="Calibri" panose="020F0502020204030204" pitchFamily="34" charset="0"/>
              </a:rPr>
              <a:t> S </a:t>
            </a:r>
            <a:r>
              <a:rPr lang="en-US" altLang="en-US" sz="1800" kern="0" dirty="0" err="1">
                <a:solidFill>
                  <a:schemeClr val="tx1"/>
                </a:solidFill>
                <a:latin typeface="Calibri" panose="020F0502020204030204" pitchFamily="34" charset="0"/>
                <a:cs typeface="Calibri" panose="020F0502020204030204" pitchFamily="34" charset="0"/>
              </a:rPr>
              <a:t>Kinteh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Alieu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Wurie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Mardemn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Yeasuen</a:t>
            </a:r>
            <a:r>
              <a:rPr lang="en-US" altLang="en-US" sz="1800" kern="0" dirty="0">
                <a:solidFill>
                  <a:schemeClr val="tx1"/>
                </a:solidFill>
                <a:latin typeface="Calibri" panose="020F0502020204030204" pitchFamily="34" charset="0"/>
                <a:cs typeface="Calibri" panose="020F0502020204030204" pitchFamily="34" charset="0"/>
              </a:rPr>
              <a:t>, Benjamin K. </a:t>
            </a:r>
            <a:r>
              <a:rPr lang="en-US" altLang="en-US" sz="1800" kern="0" dirty="0" err="1">
                <a:solidFill>
                  <a:schemeClr val="tx1"/>
                </a:solidFill>
                <a:latin typeface="Calibri" panose="020F0502020204030204" pitchFamily="34" charset="0"/>
                <a:cs typeface="Calibri" panose="020F0502020204030204" pitchFamily="34" charset="0"/>
              </a:rPr>
              <a:t>Quenneh</a:t>
            </a:r>
            <a:r>
              <a:rPr lang="en-US" altLang="en-US" sz="1800" kern="0" dirty="0">
                <a:solidFill>
                  <a:schemeClr val="tx1"/>
                </a:solidFill>
                <a:latin typeface="Calibri" panose="020F0502020204030204" pitchFamily="34" charset="0"/>
                <a:cs typeface="Calibri" panose="020F0502020204030204" pitchFamily="34" charset="0"/>
              </a:rPr>
              <a:t>, Cheick </a:t>
            </a:r>
            <a:r>
              <a:rPr lang="en-US" altLang="en-US" sz="1800" kern="0" dirty="0" err="1">
                <a:solidFill>
                  <a:schemeClr val="tx1"/>
                </a:solidFill>
                <a:latin typeface="Calibri" panose="020F0502020204030204" pitchFamily="34" charset="0"/>
                <a:cs typeface="Calibri" panose="020F0502020204030204" pitchFamily="34" charset="0"/>
              </a:rPr>
              <a:t>Oumar</a:t>
            </a:r>
            <a:r>
              <a:rPr lang="en-US" altLang="en-US" sz="1800" kern="0" dirty="0">
                <a:solidFill>
                  <a:schemeClr val="tx1"/>
                </a:solidFill>
                <a:latin typeface="Calibri" panose="020F0502020204030204" pitchFamily="34" charset="0"/>
                <a:cs typeface="Calibri" panose="020F0502020204030204" pitchFamily="34" charset="0"/>
              </a:rPr>
              <a:t> Bah, Kane El Hadj </a:t>
            </a:r>
            <a:r>
              <a:rPr lang="en-US" altLang="en-US" sz="1800" kern="0" dirty="0" err="1">
                <a:solidFill>
                  <a:schemeClr val="tx1"/>
                </a:solidFill>
                <a:latin typeface="Calibri" panose="020F0502020204030204" pitchFamily="34" charset="0"/>
                <a:cs typeface="Calibri" panose="020F0502020204030204" pitchFamily="34" charset="0"/>
              </a:rPr>
              <a:t>Malick</a:t>
            </a:r>
            <a:r>
              <a:rPr lang="en-US" altLang="en-US" sz="1800" kern="0" dirty="0">
                <a:solidFill>
                  <a:schemeClr val="tx1"/>
                </a:solidFill>
                <a:latin typeface="Calibri" panose="020F0502020204030204" pitchFamily="34" charset="0"/>
                <a:cs typeface="Calibri" panose="020F0502020204030204" pitchFamily="34" charset="0"/>
              </a:rPr>
              <a:t>, Aw </a:t>
            </a:r>
            <a:r>
              <a:rPr lang="en-US" altLang="en-US" sz="1800" kern="0" dirty="0" err="1">
                <a:solidFill>
                  <a:schemeClr val="tx1"/>
                </a:solidFill>
                <a:latin typeface="Calibri" panose="020F0502020204030204" pitchFamily="34" charset="0"/>
                <a:cs typeface="Calibri" panose="020F0502020204030204" pitchFamily="34" charset="0"/>
              </a:rPr>
              <a:t>Idriss</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Mamoudou</a:t>
            </a:r>
            <a:r>
              <a:rPr lang="en-US" altLang="en-US" sz="1800" kern="0" dirty="0">
                <a:solidFill>
                  <a:schemeClr val="tx1"/>
                </a:solidFill>
                <a:latin typeface="Calibri" panose="020F0502020204030204" pitchFamily="34" charset="0"/>
                <a:cs typeface="Calibri" panose="020F0502020204030204" pitchFamily="34" charset="0"/>
              </a:rPr>
              <a:t> Hama </a:t>
            </a:r>
            <a:r>
              <a:rPr lang="en-US" altLang="en-US" sz="1800" kern="0" dirty="0" err="1">
                <a:solidFill>
                  <a:schemeClr val="tx1"/>
                </a:solidFill>
                <a:latin typeface="Calibri" panose="020F0502020204030204" pitchFamily="34" charset="0"/>
                <a:cs typeface="Calibri" panose="020F0502020204030204" pitchFamily="34" charset="0"/>
              </a:rPr>
              <a:t>Rachida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Gagara</a:t>
            </a:r>
            <a:r>
              <a:rPr lang="en-US" altLang="en-US" sz="1800" kern="0" dirty="0">
                <a:solidFill>
                  <a:schemeClr val="tx1"/>
                </a:solidFill>
                <a:latin typeface="Calibri" panose="020F0502020204030204" pitchFamily="34" charset="0"/>
                <a:cs typeface="Calibri" panose="020F0502020204030204" pitchFamily="34" charset="0"/>
              </a:rPr>
              <a:t> I. M. </a:t>
            </a:r>
            <a:r>
              <a:rPr lang="en-US" altLang="en-US" sz="1800" kern="0" dirty="0" err="1">
                <a:solidFill>
                  <a:schemeClr val="tx1"/>
                </a:solidFill>
                <a:latin typeface="Calibri" panose="020F0502020204030204" pitchFamily="34" charset="0"/>
                <a:cs typeface="Calibri" panose="020F0502020204030204" pitchFamily="34" charset="0"/>
              </a:rPr>
              <a:t>Assiatou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Katambé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Balkissa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Seiyabatou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Elh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Saidou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Liombo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Anastasie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Lunganyu</a:t>
            </a:r>
            <a:r>
              <a:rPr lang="en-US" altLang="en-US" sz="1800" kern="0" dirty="0">
                <a:solidFill>
                  <a:schemeClr val="tx1"/>
                </a:solidFill>
                <a:latin typeface="Calibri" panose="020F0502020204030204" pitchFamily="34" charset="0"/>
                <a:cs typeface="Calibri" panose="020F0502020204030204" pitchFamily="34" charset="0"/>
              </a:rPr>
              <a:t> Junior, </a:t>
            </a:r>
            <a:r>
              <a:rPr lang="en-US" altLang="en-US" sz="1800" kern="0" dirty="0" err="1">
                <a:solidFill>
                  <a:schemeClr val="tx1"/>
                </a:solidFill>
                <a:latin typeface="Calibri" panose="020F0502020204030204" pitchFamily="34" charset="0"/>
                <a:cs typeface="Calibri" panose="020F0502020204030204" pitchFamily="34" charset="0"/>
              </a:rPr>
              <a:t>Kitambala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Sentime</a:t>
            </a:r>
            <a:r>
              <a:rPr lang="en-US" altLang="en-US" sz="1800" kern="0" dirty="0">
                <a:solidFill>
                  <a:schemeClr val="tx1"/>
                </a:solidFill>
                <a:latin typeface="Calibri" panose="020F0502020204030204" pitchFamily="34" charset="0"/>
                <a:cs typeface="Calibri" panose="020F0502020204030204" pitchFamily="34" charset="0"/>
              </a:rPr>
              <a:t>, Lula Yves , </a:t>
            </a:r>
            <a:r>
              <a:rPr lang="en-US" altLang="en-US" sz="1800" kern="0" dirty="0" err="1">
                <a:solidFill>
                  <a:schemeClr val="tx1"/>
                </a:solidFill>
                <a:latin typeface="Calibri" panose="020F0502020204030204" pitchFamily="34" charset="0"/>
                <a:cs typeface="Calibri" panose="020F0502020204030204" pitchFamily="34" charset="0"/>
              </a:rPr>
              <a:t>Habimana-Mucyo</a:t>
            </a:r>
            <a:r>
              <a:rPr lang="en-US" altLang="en-US" sz="1800" kern="0" dirty="0">
                <a:solidFill>
                  <a:schemeClr val="tx1"/>
                </a:solidFill>
                <a:latin typeface="Calibri" panose="020F0502020204030204" pitchFamily="34" charset="0"/>
                <a:cs typeface="Calibri" panose="020F0502020204030204" pitchFamily="34" charset="0"/>
              </a:rPr>
              <a:t> Yves, </a:t>
            </a:r>
            <a:r>
              <a:rPr lang="en-US" altLang="en-US" sz="1800" kern="0" dirty="0" err="1">
                <a:solidFill>
                  <a:schemeClr val="tx1"/>
                </a:solidFill>
                <a:latin typeface="Calibri" panose="020F0502020204030204" pitchFamily="34" charset="0"/>
                <a:cs typeface="Calibri" panose="020F0502020204030204" pitchFamily="34" charset="0"/>
              </a:rPr>
              <a:t>Migambi</a:t>
            </a:r>
            <a:r>
              <a:rPr lang="en-US" altLang="en-US" sz="1800" kern="0" dirty="0">
                <a:solidFill>
                  <a:schemeClr val="tx1"/>
                </a:solidFill>
                <a:latin typeface="Calibri" panose="020F0502020204030204" pitchFamily="34" charset="0"/>
                <a:cs typeface="Calibri" panose="020F0502020204030204" pitchFamily="34" charset="0"/>
              </a:rPr>
              <a:t> Patrick, dos Santos </a:t>
            </a:r>
            <a:r>
              <a:rPr lang="en-US" altLang="en-US" sz="1800" kern="0" dirty="0" err="1">
                <a:solidFill>
                  <a:schemeClr val="tx1"/>
                </a:solidFill>
                <a:latin typeface="Calibri" panose="020F0502020204030204" pitchFamily="34" charset="0"/>
                <a:cs typeface="Calibri" panose="020F0502020204030204" pitchFamily="34" charset="0"/>
              </a:rPr>
              <a:t>Brigite</a:t>
            </a:r>
            <a:r>
              <a:rPr lang="en-US" altLang="en-US" sz="1800" kern="0" dirty="0">
                <a:solidFill>
                  <a:schemeClr val="tx1"/>
                </a:solidFill>
                <a:latin typeface="Calibri" panose="020F0502020204030204" pitchFamily="34" charset="0"/>
                <a:cs typeface="Calibri" panose="020F0502020204030204" pitchFamily="34" charset="0"/>
              </a:rPr>
              <a:t>, Castro </a:t>
            </a:r>
            <a:r>
              <a:rPr lang="en-US" altLang="en-US" sz="1800" kern="0" dirty="0" err="1">
                <a:solidFill>
                  <a:schemeClr val="tx1"/>
                </a:solidFill>
                <a:latin typeface="Calibri" panose="020F0502020204030204" pitchFamily="34" charset="0"/>
                <a:cs typeface="Calibri" panose="020F0502020204030204" pitchFamily="34" charset="0"/>
              </a:rPr>
              <a:t>Vânia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Wadson</a:t>
            </a:r>
            <a:r>
              <a:rPr lang="en-US" altLang="en-US" sz="1800" kern="0" dirty="0">
                <a:solidFill>
                  <a:schemeClr val="tx1"/>
                </a:solidFill>
                <a:latin typeface="Calibri" panose="020F0502020204030204" pitchFamily="34" charset="0"/>
                <a:cs typeface="Calibri" panose="020F0502020204030204" pitchFamily="34" charset="0"/>
              </a:rPr>
              <a:t> Cruz, </a:t>
            </a:r>
            <a:r>
              <a:rPr lang="en-US" altLang="en-US" sz="1800" kern="0" dirty="0" err="1">
                <a:solidFill>
                  <a:schemeClr val="tx1"/>
                </a:solidFill>
                <a:latin typeface="Calibri" panose="020F0502020204030204" pitchFamily="34" charset="0"/>
                <a:cs typeface="Calibri" panose="020F0502020204030204" pitchFamily="34" charset="0"/>
              </a:rPr>
              <a:t>Gueye</a:t>
            </a:r>
            <a:r>
              <a:rPr lang="en-US" altLang="en-US" sz="1800" kern="0" dirty="0">
                <a:solidFill>
                  <a:schemeClr val="tx1"/>
                </a:solidFill>
                <a:latin typeface="Calibri" panose="020F0502020204030204" pitchFamily="34" charset="0"/>
                <a:cs typeface="Calibri" panose="020F0502020204030204" pitchFamily="34" charset="0"/>
              </a:rPr>
              <a:t> Aminata, </a:t>
            </a:r>
            <a:r>
              <a:rPr lang="en-US" altLang="en-US" sz="1800" kern="0" dirty="0" err="1">
                <a:solidFill>
                  <a:schemeClr val="tx1"/>
                </a:solidFill>
                <a:latin typeface="Calibri" panose="020F0502020204030204" pitchFamily="34" charset="0"/>
                <a:cs typeface="Calibri" panose="020F0502020204030204" pitchFamily="34" charset="0"/>
              </a:rPr>
              <a:t>Mukeh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Fahnbulleh</a:t>
            </a:r>
            <a:r>
              <a:rPr lang="en-US" altLang="en-US" sz="1800" kern="0" dirty="0">
                <a:solidFill>
                  <a:schemeClr val="tx1"/>
                </a:solidFill>
                <a:latin typeface="Calibri" panose="020F0502020204030204" pitchFamily="34" charset="0"/>
                <a:cs typeface="Calibri" panose="020F0502020204030204" pitchFamily="34" charset="0"/>
              </a:rPr>
              <a:t>, Bailor Samuel, </a:t>
            </a:r>
            <a:r>
              <a:rPr lang="en-US" altLang="en-US" sz="1800" kern="0" dirty="0" err="1">
                <a:solidFill>
                  <a:schemeClr val="tx1"/>
                </a:solidFill>
                <a:latin typeface="Calibri" panose="020F0502020204030204" pitchFamily="34" charset="0"/>
                <a:cs typeface="Calibri" panose="020F0502020204030204" pitchFamily="34" charset="0"/>
              </a:rPr>
              <a:t>Manjo</a:t>
            </a:r>
            <a:r>
              <a:rPr lang="en-US" altLang="en-US" sz="1800" kern="0" dirty="0">
                <a:solidFill>
                  <a:schemeClr val="tx1"/>
                </a:solidFill>
                <a:latin typeface="Calibri" panose="020F0502020204030204" pitchFamily="34" charset="0"/>
                <a:cs typeface="Calibri" panose="020F0502020204030204" pitchFamily="34" charset="0"/>
              </a:rPr>
              <a:t> Lamin, Saleh </a:t>
            </a:r>
            <a:r>
              <a:rPr lang="en-US" altLang="en-US" sz="1800" kern="0" dirty="0" err="1">
                <a:solidFill>
                  <a:schemeClr val="tx1"/>
                </a:solidFill>
                <a:latin typeface="Calibri" panose="020F0502020204030204" pitchFamily="34" charset="0"/>
                <a:cs typeface="Calibri" panose="020F0502020204030204" pitchFamily="34" charset="0"/>
              </a:rPr>
              <a:t>Mahareb</a:t>
            </a:r>
            <a:r>
              <a:rPr lang="en-US" altLang="en-US" sz="1800" kern="0" dirty="0">
                <a:solidFill>
                  <a:schemeClr val="tx1"/>
                </a:solidFill>
                <a:latin typeface="Calibri" panose="020F0502020204030204" pitchFamily="34" charset="0"/>
                <a:cs typeface="Calibri" panose="020F0502020204030204" pitchFamily="34" charset="0"/>
              </a:rPr>
              <a:t> Abdoulaye, Haroun Saleh Naima, </a:t>
            </a:r>
            <a:r>
              <a:rPr lang="en-US" altLang="en-US" sz="1800" kern="0" dirty="0" err="1">
                <a:solidFill>
                  <a:schemeClr val="tx1"/>
                </a:solidFill>
                <a:latin typeface="Calibri" panose="020F0502020204030204" pitchFamily="34" charset="0"/>
                <a:cs typeface="Calibri" panose="020F0502020204030204" pitchFamily="34" charset="0"/>
              </a:rPr>
              <a:t>Mouhoudine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Yerima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Kpelafia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Silifa</a:t>
            </a:r>
            <a:endParaRPr lang="en-US" altLang="en-US" sz="1800" kern="0" dirty="0">
              <a:solidFill>
                <a:schemeClr val="tx1"/>
              </a:solidFill>
              <a:latin typeface="Calibri" panose="020F0502020204030204" pitchFamily="34" charset="0"/>
              <a:cs typeface="Calibri" panose="020F0502020204030204" pitchFamily="34" charset="0"/>
            </a:endParaRPr>
          </a:p>
          <a:p>
            <a:pPr algn="l"/>
            <a:endParaRPr lang="en-US" altLang="en-US" sz="1800" b="1" kern="0" dirty="0">
              <a:solidFill>
                <a:schemeClr val="tx1"/>
              </a:solidFill>
              <a:latin typeface="Calibri" panose="020F0502020204030204" pitchFamily="34" charset="0"/>
              <a:cs typeface="Calibri" panose="020F0502020204030204" pitchFamily="34" charset="0"/>
            </a:endParaRPr>
          </a:p>
        </p:txBody>
      </p:sp>
      <p:pic>
        <p:nvPicPr>
          <p:cNvPr id="3" name="Picture 10">
            <a:extLst>
              <a:ext uri="{FF2B5EF4-FFF2-40B4-BE49-F238E27FC236}">
                <a16:creationId xmlns:a16="http://schemas.microsoft.com/office/drawing/2014/main" id="{F91E6EA7-C713-B313-684D-A502CB9EB5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95600" y="5517232"/>
            <a:ext cx="3408726" cy="1112169"/>
          </a:xfrm>
          <a:prstGeom prst="rect">
            <a:avLst/>
          </a:prstGeom>
          <a:solidFill>
            <a:schemeClr val="bg1"/>
          </a:solidFill>
          <a:ln>
            <a:noFill/>
          </a:ln>
        </p:spPr>
      </p:pic>
      <p:pic>
        <p:nvPicPr>
          <p:cNvPr id="5" name="Picture 4">
            <a:extLst>
              <a:ext uri="{FF2B5EF4-FFF2-40B4-BE49-F238E27FC236}">
                <a16:creationId xmlns:a16="http://schemas.microsoft.com/office/drawing/2014/main" id="{9460DFB3-E82B-D312-3214-02702FC0CF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4326" y="5499665"/>
            <a:ext cx="3070616" cy="1112169"/>
          </a:xfrm>
          <a:prstGeom prst="rect">
            <a:avLst/>
          </a:prstGeom>
          <a:ln>
            <a:noFill/>
          </a:ln>
        </p:spPr>
      </p:pic>
    </p:spTree>
    <p:extLst>
      <p:ext uri="{BB962C8B-B14F-4D97-AF65-F5344CB8AC3E}">
        <p14:creationId xmlns:p14="http://schemas.microsoft.com/office/powerpoint/2010/main" val="1194673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CF395206-DB32-1322-B991-89E2BE0A8673}"/>
              </a:ext>
            </a:extLst>
          </p:cNvPr>
          <p:cNvSpPr>
            <a:spLocks noGrp="1"/>
          </p:cNvSpPr>
          <p:nvPr>
            <p:ph type="title" idx="4294967295"/>
          </p:nvPr>
        </p:nvSpPr>
        <p:spPr>
          <a:xfrm>
            <a:off x="1703387" y="260648"/>
            <a:ext cx="9217149" cy="1066800"/>
          </a:xfrm>
          <a:prstGeom prst="rect">
            <a:avLst/>
          </a:prstGeom>
        </p:spPr>
        <p:txBody>
          <a:bodyPr rtlCol="0">
            <a:normAutofit fontScale="90000"/>
          </a:bodyPr>
          <a:lstStyle/>
          <a:p>
            <a:pPr eaLnBrk="1" fontAlgn="auto" hangingPunct="1">
              <a:spcAft>
                <a:spcPts val="0"/>
              </a:spcAft>
              <a:defRPr/>
            </a:pPr>
            <a:r>
              <a:rPr lang="en-GB" altLang="fr-FR" sz="4900" b="1" dirty="0" err="1">
                <a:latin typeface="Calibri" panose="020F0502020204030204" pitchFamily="34" charset="0"/>
                <a:cs typeface="Calibri" panose="020F0502020204030204" pitchFamily="34" charset="0"/>
              </a:rPr>
              <a:t>Objectifs</a:t>
            </a:r>
            <a:r>
              <a:rPr lang="en-GB" altLang="fr-FR" sz="4900" b="1" dirty="0">
                <a:latin typeface="Calibri" panose="020F0502020204030204" pitchFamily="34" charset="0"/>
                <a:cs typeface="Calibri" panose="020F0502020204030204" pitchFamily="34" charset="0"/>
              </a:rPr>
              <a:t> </a:t>
            </a:r>
            <a:r>
              <a:rPr lang="en-GB" altLang="fr-FR" sz="4900" b="1" dirty="0" err="1">
                <a:latin typeface="Calibri" panose="020F0502020204030204" pitchFamily="34" charset="0"/>
                <a:cs typeface="Calibri" panose="020F0502020204030204" pitchFamily="34" charset="0"/>
              </a:rPr>
              <a:t>d'apprentissage</a:t>
            </a:r>
            <a:br>
              <a:rPr lang="en-GB" altLang="fr-FR" b="1" dirty="0">
                <a:latin typeface="Calibri" panose="020F0502020204030204" pitchFamily="34" charset="0"/>
                <a:cs typeface="Calibri" panose="020F0502020204030204" pitchFamily="34" charset="0"/>
              </a:rPr>
            </a:br>
            <a:r>
              <a:rPr lang="fr-FR" altLang="fr-FR" sz="2700" i="1" dirty="0">
                <a:solidFill>
                  <a:srgbClr val="FF0000"/>
                </a:solidFill>
                <a:latin typeface="Calibri" panose="020F0502020204030204" pitchFamily="34" charset="0"/>
                <a:cs typeface="Calibri" panose="020F0502020204030204" pitchFamily="34" charset="0"/>
              </a:rPr>
              <a:t>À l'issue de cette présentation, le participant devrait être en mesure de </a:t>
            </a:r>
            <a:r>
              <a:rPr lang="en-GB" altLang="fr-FR" sz="2700" i="1" dirty="0">
                <a:solidFill>
                  <a:srgbClr val="FF0000"/>
                </a:solidFill>
                <a:latin typeface="Calibri" panose="020F0502020204030204" pitchFamily="34" charset="0"/>
                <a:cs typeface="Calibri" panose="020F0502020204030204" pitchFamily="34" charset="0"/>
              </a:rPr>
              <a:t>:</a:t>
            </a:r>
            <a:endParaRPr lang="en-GB" altLang="fr-FR" sz="2200" b="1" i="1" dirty="0">
              <a:solidFill>
                <a:srgbClr val="FF0000"/>
              </a:solidFill>
              <a:latin typeface="Calibri" panose="020F0502020204030204" pitchFamily="34" charset="0"/>
              <a:cs typeface="Calibri" panose="020F0502020204030204" pitchFamily="34" charset="0"/>
            </a:endParaRPr>
          </a:p>
        </p:txBody>
      </p:sp>
      <p:sp>
        <p:nvSpPr>
          <p:cNvPr id="15363" name="Content Placeholder 2">
            <a:extLst>
              <a:ext uri="{FF2B5EF4-FFF2-40B4-BE49-F238E27FC236}">
                <a16:creationId xmlns:a16="http://schemas.microsoft.com/office/drawing/2014/main" id="{4A62FA67-348F-C6D0-2668-146CA0600595}"/>
              </a:ext>
            </a:extLst>
          </p:cNvPr>
          <p:cNvSpPr>
            <a:spLocks noGrp="1"/>
          </p:cNvSpPr>
          <p:nvPr>
            <p:ph idx="4294967295"/>
          </p:nvPr>
        </p:nvSpPr>
        <p:spPr>
          <a:xfrm>
            <a:off x="911424" y="1916832"/>
            <a:ext cx="10117708" cy="4032250"/>
          </a:xfrm>
          <a:prstGeom prst="rect">
            <a:avLst/>
          </a:prstGeom>
        </p:spPr>
        <p:txBody>
          <a:bodyPr/>
          <a:lstStyle/>
          <a:p>
            <a:pPr marL="971550" lvl="1" indent="-514350" eaLnBrk="1" hangingPunct="1">
              <a:buFont typeface="Calibri" panose="020F0502020204030204" pitchFamily="34" charset="0"/>
              <a:buAutoNum type="arabicPeriod"/>
            </a:pPr>
            <a:r>
              <a:rPr lang="fr-FR" altLang="fr-FR" dirty="0">
                <a:latin typeface="Calibri" panose="020F0502020204030204" pitchFamily="34" charset="0"/>
                <a:cs typeface="Calibri" panose="020F0502020204030204" pitchFamily="34" charset="0"/>
              </a:rPr>
              <a:t>Décrire les mécanismes de notification des événements indésirables dans le pays</a:t>
            </a:r>
          </a:p>
          <a:p>
            <a:pPr marL="971550" lvl="1" indent="-514350" eaLnBrk="1" hangingPunct="1">
              <a:buFont typeface="Calibri" panose="020F0502020204030204" pitchFamily="34" charset="0"/>
              <a:buAutoNum type="arabicPeriod"/>
            </a:pPr>
            <a:r>
              <a:rPr lang="fr-FR" altLang="fr-FR" dirty="0">
                <a:latin typeface="Calibri" panose="020F0502020204030204" pitchFamily="34" charset="0"/>
                <a:cs typeface="Calibri" panose="020F0502020204030204" pitchFamily="34" charset="0"/>
              </a:rPr>
              <a:t>Décrire le mécanisme de notification des événements indésirables dans les bases de pharmacovigilance (</a:t>
            </a:r>
            <a:r>
              <a:rPr lang="fr-FR" altLang="fr-FR" dirty="0" err="1">
                <a:latin typeface="Calibri" panose="020F0502020204030204" pitchFamily="34" charset="0"/>
                <a:cs typeface="Calibri" panose="020F0502020204030204" pitchFamily="34" charset="0"/>
              </a:rPr>
              <a:t>Vigiflow</a:t>
            </a:r>
            <a:r>
              <a:rPr lang="fr-FR" altLang="fr-FR" dirty="0">
                <a:latin typeface="Calibri" panose="020F0502020204030204" pitchFamily="34" charset="0"/>
                <a:cs typeface="Calibri" panose="020F0502020204030204" pitchFamily="34" charset="0"/>
              </a:rPr>
              <a:t>)</a:t>
            </a:r>
          </a:p>
          <a:p>
            <a:pPr marL="971550" lvl="1" indent="-514350" eaLnBrk="1" hangingPunct="1">
              <a:buFont typeface="Calibri" panose="020F0502020204030204" pitchFamily="34" charset="0"/>
              <a:buAutoNum type="arabicPeriod"/>
            </a:pPr>
            <a:r>
              <a:rPr lang="fr-FR" altLang="fr-FR" dirty="0">
                <a:latin typeface="Calibri" panose="020F0502020204030204" pitchFamily="34" charset="0"/>
                <a:cs typeface="Calibri" panose="020F0502020204030204" pitchFamily="34" charset="0"/>
              </a:rPr>
              <a:t>Identifier les ressources nécessaires pour assurer le bon fonctionnement de l'ensemble du système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156B9C7-C80D-E747-D4A3-71DF9A6548A3}"/>
              </a:ext>
            </a:extLst>
          </p:cNvPr>
          <p:cNvSpPr txBox="1">
            <a:spLocks noChangeArrowheads="1"/>
          </p:cNvSpPr>
          <p:nvPr/>
        </p:nvSpPr>
        <p:spPr bwMode="auto">
          <a:xfrm>
            <a:off x="1703388" y="44450"/>
            <a:ext cx="8748712" cy="838200"/>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err="1">
                <a:solidFill>
                  <a:schemeClr val="tx1"/>
                </a:solidFill>
                <a:latin typeface="Calibri" panose="020F0502020204030204" pitchFamily="34" charset="0"/>
                <a:cs typeface="Calibri" panose="020F0502020204030204" pitchFamily="34" charset="0"/>
              </a:rPr>
              <a:t>Niveau</a:t>
            </a:r>
            <a:r>
              <a:rPr lang="en-US" altLang="en-US" b="1" kern="0" dirty="0">
                <a:solidFill>
                  <a:schemeClr val="tx1"/>
                </a:solidFill>
                <a:latin typeface="Calibri" panose="020F0502020204030204" pitchFamily="34" charset="0"/>
                <a:cs typeface="Calibri" panose="020F0502020204030204" pitchFamily="34" charset="0"/>
              </a:rPr>
              <a:t>/Paquet de base </a:t>
            </a:r>
            <a:r>
              <a:rPr lang="en-US" altLang="en-US" b="1" kern="0" dirty="0" err="1">
                <a:solidFill>
                  <a:schemeClr val="tx1"/>
                </a:solidFill>
                <a:latin typeface="Calibri" panose="020F0502020204030204" pitchFamily="34" charset="0"/>
                <a:cs typeface="Calibri" panose="020F0502020204030204" pitchFamily="34" charset="0"/>
              </a:rPr>
              <a:t>d'aDSM</a:t>
            </a:r>
            <a:endParaRPr lang="en-US" altLang="en-US" b="1" kern="0" dirty="0">
              <a:solidFill>
                <a:schemeClr val="tx1"/>
              </a:solidFill>
              <a:latin typeface="Calibri" panose="020F0502020204030204" pitchFamily="34" charset="0"/>
              <a:cs typeface="Calibri" panose="020F0502020204030204" pitchFamily="34" charset="0"/>
            </a:endParaRPr>
          </a:p>
          <a:p>
            <a:pPr eaLnBrk="1" hangingPunct="1">
              <a:defRPr/>
            </a:pPr>
            <a:r>
              <a:rPr lang="en-US" sz="2800" i="1" dirty="0" err="1">
                <a:solidFill>
                  <a:srgbClr val="FF0000"/>
                </a:solidFill>
                <a:latin typeface="Calibri" panose="020F0502020204030204" pitchFamily="34" charset="0"/>
                <a:cs typeface="Calibri" panose="020F0502020204030204" pitchFamily="34" charset="0"/>
              </a:rPr>
              <a:t>Principes</a:t>
            </a:r>
            <a:r>
              <a:rPr lang="en-US" sz="2800" i="1" dirty="0">
                <a:solidFill>
                  <a:srgbClr val="FF0000"/>
                </a:solidFill>
                <a:latin typeface="Calibri" panose="020F0502020204030204" pitchFamily="34" charset="0"/>
                <a:cs typeface="Calibri" panose="020F0502020204030204" pitchFamily="34" charset="0"/>
              </a:rPr>
              <a:t> de base</a:t>
            </a:r>
          </a:p>
        </p:txBody>
      </p:sp>
      <p:sp>
        <p:nvSpPr>
          <p:cNvPr id="2" name="Rectangle 1">
            <a:extLst>
              <a:ext uri="{FF2B5EF4-FFF2-40B4-BE49-F238E27FC236}">
                <a16:creationId xmlns:a16="http://schemas.microsoft.com/office/drawing/2014/main" id="{42690EB1-184A-805F-ABC6-60991A65E1FB}"/>
              </a:ext>
            </a:extLst>
          </p:cNvPr>
          <p:cNvSpPr/>
          <p:nvPr/>
        </p:nvSpPr>
        <p:spPr>
          <a:xfrm>
            <a:off x="1199455" y="1556793"/>
            <a:ext cx="10684569" cy="3970318"/>
          </a:xfrm>
          <a:prstGeom prst="rect">
            <a:avLst/>
          </a:prstGeom>
        </p:spPr>
        <p:txBody>
          <a:bodyPr wrap="square">
            <a:spAutoFit/>
          </a:bodyPr>
          <a:lstStyle/>
          <a:p>
            <a:pPr lvl="1" indent="-457200" eaLnBrk="1" hangingPunct="1">
              <a:buFont typeface="Arial" panose="020B0604020202020204" pitchFamily="34" charset="0"/>
              <a:buChar char="•"/>
              <a:defRPr/>
            </a:pPr>
            <a:r>
              <a:rPr lang="fr-FR" sz="2800" dirty="0">
                <a:solidFill>
                  <a:schemeClr val="tx1">
                    <a:lumMod val="95000"/>
                    <a:lumOff val="5000"/>
                  </a:schemeClr>
                </a:solidFill>
                <a:latin typeface="Calibri" panose="020F0502020204030204" pitchFamily="34" charset="0"/>
                <a:cs typeface="Calibri" panose="020F0502020204030204" pitchFamily="34" charset="0"/>
              </a:rPr>
              <a:t>Tous les événements indésirables graves (EIG) détectés doivent faire l'objet d'un </a:t>
            </a:r>
            <a:r>
              <a:rPr lang="fr-FR" sz="2800" b="1" dirty="0">
                <a:solidFill>
                  <a:schemeClr val="tx1">
                    <a:lumMod val="95000"/>
                    <a:lumOff val="5000"/>
                  </a:schemeClr>
                </a:solidFill>
                <a:latin typeface="Calibri" panose="020F0502020204030204" pitchFamily="34" charset="0"/>
                <a:cs typeface="Calibri" panose="020F0502020204030204" pitchFamily="34" charset="0"/>
              </a:rPr>
              <a:t>suivi.</a:t>
            </a:r>
          </a:p>
          <a:p>
            <a:pPr lvl="1" indent="-457200" eaLnBrk="1" hangingPunct="1">
              <a:buFont typeface="Arial" panose="020B0604020202020204" pitchFamily="34" charset="0"/>
              <a:buChar char="•"/>
              <a:defRPr/>
            </a:pPr>
            <a:endParaRPr lang="en-US" sz="2800" b="1" i="1" dirty="0">
              <a:solidFill>
                <a:schemeClr val="tx1">
                  <a:lumMod val="95000"/>
                  <a:lumOff val="5000"/>
                </a:schemeClr>
              </a:solidFill>
              <a:latin typeface="Calibri" panose="020F0502020204030204" pitchFamily="34" charset="0"/>
              <a:cs typeface="Calibri" panose="020F0502020204030204" pitchFamily="34" charset="0"/>
            </a:endParaRPr>
          </a:p>
          <a:p>
            <a:pPr lvl="1" indent="-457200" eaLnBrk="1" hangingPunct="1">
              <a:buFont typeface="Arial" panose="020B0604020202020204" pitchFamily="34" charset="0"/>
              <a:buChar char="•"/>
              <a:defRPr/>
            </a:pPr>
            <a:r>
              <a:rPr lang="fr-FR" sz="2800" dirty="0">
                <a:solidFill>
                  <a:schemeClr val="tx1">
                    <a:lumMod val="95000"/>
                    <a:lumOff val="5000"/>
                  </a:schemeClr>
                </a:solidFill>
                <a:latin typeface="Calibri" panose="020F0502020204030204" pitchFamily="34" charset="0"/>
                <a:cs typeface="Calibri" panose="020F0502020204030204" pitchFamily="34" charset="0"/>
              </a:rPr>
              <a:t>Cependant, tous les événements indésirables (EI) détectés doivent être </a:t>
            </a:r>
            <a:r>
              <a:rPr lang="fr-FR" sz="2800" b="1" dirty="0">
                <a:solidFill>
                  <a:schemeClr val="tx1">
                    <a:lumMod val="95000"/>
                    <a:lumOff val="5000"/>
                  </a:schemeClr>
                </a:solidFill>
                <a:latin typeface="Calibri" panose="020F0502020204030204" pitchFamily="34" charset="0"/>
                <a:cs typeface="Calibri" panose="020F0502020204030204" pitchFamily="34" charset="0"/>
              </a:rPr>
              <a:t>pris en charge cliniquement</a:t>
            </a:r>
            <a:r>
              <a:rPr lang="fr-FR" sz="2800" dirty="0">
                <a:solidFill>
                  <a:schemeClr val="tx1">
                    <a:lumMod val="95000"/>
                    <a:lumOff val="5000"/>
                  </a:schemeClr>
                </a:solidFill>
                <a:latin typeface="Calibri" panose="020F0502020204030204" pitchFamily="34" charset="0"/>
                <a:cs typeface="Calibri" panose="020F0502020204030204" pitchFamily="34" charset="0"/>
              </a:rPr>
              <a:t>, quelle que soit leur sévérité</a:t>
            </a:r>
          </a:p>
          <a:p>
            <a:pPr lvl="1" indent="-457200" eaLnBrk="1" hangingPunct="1">
              <a:buFont typeface="Arial" panose="020B0604020202020204" pitchFamily="34" charset="0"/>
              <a:buChar char="•"/>
              <a:defRPr/>
            </a:pPr>
            <a:endParaRPr lang="en-US" sz="2800" dirty="0">
              <a:solidFill>
                <a:schemeClr val="tx1">
                  <a:lumMod val="95000"/>
                  <a:lumOff val="5000"/>
                </a:schemeClr>
              </a:solidFill>
              <a:latin typeface="Calibri" panose="020F0502020204030204" pitchFamily="34" charset="0"/>
              <a:cs typeface="Calibri" panose="020F0502020204030204" pitchFamily="34" charset="0"/>
            </a:endParaRPr>
          </a:p>
          <a:p>
            <a:pPr marL="457200" indent="-457200" eaLnBrk="1" hangingPunct="1">
              <a:buFont typeface="Arial" panose="020B0604020202020204" pitchFamily="34" charset="0"/>
              <a:buChar char="•"/>
              <a:defRPr/>
            </a:pPr>
            <a:r>
              <a:rPr lang="fr-FR" sz="2800" dirty="0">
                <a:solidFill>
                  <a:schemeClr val="tx1">
                    <a:lumMod val="95000"/>
                    <a:lumOff val="5000"/>
                  </a:schemeClr>
                </a:solidFill>
                <a:latin typeface="Calibri" panose="020F0502020204030204" pitchFamily="34" charset="0"/>
                <a:cs typeface="Calibri" panose="020F0502020204030204" pitchFamily="34" charset="0"/>
              </a:rPr>
              <a:t>Les centres de traitement disposant de ressources supplémentaires peuvent également surveiller d'autres EI présentant une importance clinique ou un intérêt particulier pour le programme.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
            <a:extLst>
              <a:ext uri="{FF2B5EF4-FFF2-40B4-BE49-F238E27FC236}">
                <a16:creationId xmlns:a16="http://schemas.microsoft.com/office/drawing/2014/main" id="{45794D95-D8B9-917A-6565-877C45F2CB97}"/>
              </a:ext>
            </a:extLst>
          </p:cNvPr>
          <p:cNvSpPr txBox="1">
            <a:spLocks noChangeArrowheads="1"/>
          </p:cNvSpPr>
          <p:nvPr/>
        </p:nvSpPr>
        <p:spPr bwMode="auto">
          <a:xfrm>
            <a:off x="7499" y="6561609"/>
            <a:ext cx="64492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CH" altLang="en-US" sz="900" dirty="0">
                <a:cs typeface="Calibri" panose="020F0502020204030204" pitchFamily="34" charset="0"/>
              </a:rPr>
              <a:t>Adapté de  WHO 2012 (https://apps.who.int/iris/bitstream/handle/10665/336227/9789242503494-fre.pdf?sequence=1&amp;isAllowed=y</a:t>
            </a:r>
            <a:endParaRPr lang="en-GB" altLang="en-US" sz="900" dirty="0">
              <a:cs typeface="Calibri" panose="020F0502020204030204" pitchFamily="34" charset="0"/>
            </a:endParaRPr>
          </a:p>
        </p:txBody>
      </p:sp>
      <p:sp>
        <p:nvSpPr>
          <p:cNvPr id="8" name="Rectangle 2">
            <a:extLst>
              <a:ext uri="{FF2B5EF4-FFF2-40B4-BE49-F238E27FC236}">
                <a16:creationId xmlns:a16="http://schemas.microsoft.com/office/drawing/2014/main" id="{01751DE7-CCEE-E926-7EC2-FD70FD657E07}"/>
              </a:ext>
            </a:extLst>
          </p:cNvPr>
          <p:cNvSpPr txBox="1">
            <a:spLocks noChangeArrowheads="1"/>
          </p:cNvSpPr>
          <p:nvPr/>
        </p:nvSpPr>
        <p:spPr bwMode="auto">
          <a:xfrm>
            <a:off x="6456363" y="180975"/>
            <a:ext cx="5472112" cy="6524625"/>
          </a:xfrm>
          <a:prstGeom prst="rect">
            <a:avLst/>
          </a:prstGeom>
          <a:noFill/>
        </p:spPr>
        <p:txBody>
          <a:bodyPr lIns="92075" tIns="46038" rIns="92075" bIns="46038"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lnSpc>
                <a:spcPct val="150000"/>
              </a:lnSpc>
              <a:defRPr/>
            </a:pPr>
            <a:r>
              <a:rPr lang="fr-FR" altLang="en-US" sz="3200" b="1" kern="0" dirty="0">
                <a:solidFill>
                  <a:schemeClr val="tx1">
                    <a:lumMod val="95000"/>
                    <a:lumOff val="5000"/>
                  </a:schemeClr>
                </a:solidFill>
                <a:latin typeface="Calibri" panose="020F0502020204030204" pitchFamily="34" charset="0"/>
                <a:cs typeface="Calibri" panose="020F0502020204030204" pitchFamily="34" charset="0"/>
              </a:rPr>
              <a:t>Flux de données pour </a:t>
            </a:r>
            <a:r>
              <a:rPr lang="fr-FR" altLang="en-US" sz="3200" b="1" kern="0" dirty="0" err="1">
                <a:solidFill>
                  <a:schemeClr val="tx1">
                    <a:lumMod val="95000"/>
                    <a:lumOff val="5000"/>
                  </a:schemeClr>
                </a:solidFill>
                <a:latin typeface="Calibri" panose="020F0502020204030204" pitchFamily="34" charset="0"/>
                <a:cs typeface="Calibri" panose="020F0502020204030204" pitchFamily="34" charset="0"/>
              </a:rPr>
              <a:t>aDSM</a:t>
            </a:r>
            <a:r>
              <a:rPr lang="fr-FR" altLang="en-US" sz="3200" b="1" kern="0" dirty="0">
                <a:solidFill>
                  <a:schemeClr val="tx1">
                    <a:lumMod val="95000"/>
                    <a:lumOff val="5000"/>
                  </a:schemeClr>
                </a:solidFill>
                <a:latin typeface="Calibri" panose="020F0502020204030204" pitchFamily="34" charset="0"/>
                <a:cs typeface="Calibri" panose="020F0502020204030204" pitchFamily="34" charset="0"/>
              </a:rPr>
              <a:t> </a:t>
            </a:r>
          </a:p>
          <a:p>
            <a:pPr algn="l" eaLnBrk="1" hangingPunct="1">
              <a:lnSpc>
                <a:spcPct val="150000"/>
              </a:lnSpc>
              <a:defRPr/>
            </a:pPr>
            <a:r>
              <a:rPr lang="fr-FR" altLang="en-US" sz="3200" kern="0" dirty="0">
                <a:solidFill>
                  <a:schemeClr val="tx1">
                    <a:lumMod val="95000"/>
                    <a:lumOff val="5000"/>
                  </a:schemeClr>
                </a:solidFill>
                <a:latin typeface="Calibri" panose="020F0502020204030204" pitchFamily="34" charset="0"/>
                <a:cs typeface="Calibri" panose="020F0502020204030204" pitchFamily="34" charset="0"/>
              </a:rPr>
              <a:t>collection, </a:t>
            </a:r>
          </a:p>
          <a:p>
            <a:pPr algn="l" eaLnBrk="1" hangingPunct="1">
              <a:lnSpc>
                <a:spcPct val="150000"/>
              </a:lnSpc>
              <a:defRPr/>
            </a:pPr>
            <a:r>
              <a:rPr lang="fr-FR" altLang="en-US" sz="3200" kern="0" dirty="0">
                <a:solidFill>
                  <a:schemeClr val="tx1">
                    <a:lumMod val="95000"/>
                    <a:lumOff val="5000"/>
                  </a:schemeClr>
                </a:solidFill>
                <a:latin typeface="Calibri" panose="020F0502020204030204" pitchFamily="34" charset="0"/>
                <a:cs typeface="Calibri" panose="020F0502020204030204" pitchFamily="34" charset="0"/>
              </a:rPr>
              <a:t>enregistrement, </a:t>
            </a:r>
          </a:p>
          <a:p>
            <a:pPr algn="l" eaLnBrk="1" hangingPunct="1">
              <a:lnSpc>
                <a:spcPct val="150000"/>
              </a:lnSpc>
              <a:defRPr/>
            </a:pPr>
            <a:r>
              <a:rPr lang="fr-FR" altLang="en-US" sz="3200" kern="0" dirty="0">
                <a:solidFill>
                  <a:schemeClr val="tx1">
                    <a:lumMod val="95000"/>
                    <a:lumOff val="5000"/>
                  </a:schemeClr>
                </a:solidFill>
                <a:latin typeface="Calibri" panose="020F0502020204030204" pitchFamily="34" charset="0"/>
                <a:cs typeface="Calibri" panose="020F0502020204030204" pitchFamily="34" charset="0"/>
              </a:rPr>
              <a:t>évaluation,</a:t>
            </a:r>
          </a:p>
          <a:p>
            <a:pPr algn="l" eaLnBrk="1" hangingPunct="1">
              <a:lnSpc>
                <a:spcPct val="150000"/>
              </a:lnSpc>
              <a:defRPr/>
            </a:pPr>
            <a:r>
              <a:rPr lang="fr-FR" altLang="en-US" sz="3200" kern="0" dirty="0">
                <a:solidFill>
                  <a:schemeClr val="tx1">
                    <a:lumMod val="95000"/>
                    <a:lumOff val="5000"/>
                  </a:schemeClr>
                </a:solidFill>
                <a:latin typeface="Calibri" panose="020F0502020204030204" pitchFamily="34" charset="0"/>
                <a:cs typeface="Calibri" panose="020F0502020204030204" pitchFamily="34" charset="0"/>
              </a:rPr>
              <a:t>stockage, </a:t>
            </a:r>
          </a:p>
          <a:p>
            <a:pPr algn="l" eaLnBrk="1" hangingPunct="1">
              <a:lnSpc>
                <a:spcPct val="150000"/>
              </a:lnSpc>
              <a:defRPr/>
            </a:pPr>
            <a:r>
              <a:rPr lang="fr-FR" altLang="en-US" sz="3200" kern="0" dirty="0">
                <a:solidFill>
                  <a:schemeClr val="tx1">
                    <a:lumMod val="95000"/>
                    <a:lumOff val="5000"/>
                  </a:schemeClr>
                </a:solidFill>
                <a:latin typeface="Calibri" panose="020F0502020204030204" pitchFamily="34" charset="0"/>
                <a:cs typeface="Calibri" panose="020F0502020204030204" pitchFamily="34" charset="0"/>
              </a:rPr>
              <a:t>transmission, </a:t>
            </a:r>
          </a:p>
          <a:p>
            <a:pPr algn="l" eaLnBrk="1" hangingPunct="1">
              <a:lnSpc>
                <a:spcPct val="150000"/>
              </a:lnSpc>
              <a:defRPr/>
            </a:pPr>
            <a:r>
              <a:rPr lang="fr-FR" altLang="en-US" sz="3200" kern="0" dirty="0">
                <a:solidFill>
                  <a:schemeClr val="tx1">
                    <a:lumMod val="95000"/>
                    <a:lumOff val="5000"/>
                  </a:schemeClr>
                </a:solidFill>
                <a:latin typeface="Calibri" panose="020F0502020204030204" pitchFamily="34" charset="0"/>
                <a:cs typeface="Calibri" panose="020F0502020204030204" pitchFamily="34" charset="0"/>
              </a:rPr>
              <a:t>communication, </a:t>
            </a:r>
          </a:p>
          <a:p>
            <a:pPr algn="l" eaLnBrk="1" hangingPunct="1">
              <a:lnSpc>
                <a:spcPct val="150000"/>
              </a:lnSpc>
              <a:defRPr/>
            </a:pPr>
            <a:r>
              <a:rPr lang="fr-FR" altLang="en-US" sz="3200" kern="0" dirty="0">
                <a:solidFill>
                  <a:schemeClr val="tx1">
                    <a:lumMod val="95000"/>
                    <a:lumOff val="5000"/>
                  </a:schemeClr>
                </a:solidFill>
                <a:latin typeface="Calibri" panose="020F0502020204030204" pitchFamily="34" charset="0"/>
                <a:cs typeface="Calibri" panose="020F0502020204030204" pitchFamily="34" charset="0"/>
              </a:rPr>
              <a:t>connaissance</a:t>
            </a:r>
          </a:p>
        </p:txBody>
      </p:sp>
      <p:pic>
        <p:nvPicPr>
          <p:cNvPr id="4" name="Picture 3">
            <a:extLst>
              <a:ext uri="{FF2B5EF4-FFF2-40B4-BE49-F238E27FC236}">
                <a16:creationId xmlns:a16="http://schemas.microsoft.com/office/drawing/2014/main" id="{8C1D2BC5-E3F6-8566-51CC-DA9BB783BEA3}"/>
              </a:ext>
            </a:extLst>
          </p:cNvPr>
          <p:cNvPicPr>
            <a:picLocks noChangeAspect="1"/>
          </p:cNvPicPr>
          <p:nvPr/>
        </p:nvPicPr>
        <p:blipFill>
          <a:blip r:embed="rId2"/>
          <a:stretch>
            <a:fillRect/>
          </a:stretch>
        </p:blipFill>
        <p:spPr>
          <a:xfrm>
            <a:off x="252909" y="0"/>
            <a:ext cx="4965377" cy="6524625"/>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Program Files (x86)\Microsoft Office\MEDIA\CAGCAT10\j0240719.wmf">
            <a:extLst>
              <a:ext uri="{FF2B5EF4-FFF2-40B4-BE49-F238E27FC236}">
                <a16:creationId xmlns:a16="http://schemas.microsoft.com/office/drawing/2014/main" id="{C0EA393D-8F34-EF27-6B51-AE4CB76593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5962" y="801090"/>
            <a:ext cx="1219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C:\Program Files (x86)\Microsoft Office\MEDIA\CAGCAT10\j0305257.wmf">
            <a:extLst>
              <a:ext uri="{FF2B5EF4-FFF2-40B4-BE49-F238E27FC236}">
                <a16:creationId xmlns:a16="http://schemas.microsoft.com/office/drawing/2014/main" id="{D391D14F-C5CF-9798-096B-FCFB8C06DA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350" y="4654424"/>
            <a:ext cx="11382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3">
            <a:extLst>
              <a:ext uri="{FF2B5EF4-FFF2-40B4-BE49-F238E27FC236}">
                <a16:creationId xmlns:a16="http://schemas.microsoft.com/office/drawing/2014/main" id="{FE2A2464-2FA9-56E2-91FB-A0AE48000293}"/>
              </a:ext>
            </a:extLst>
          </p:cNvPr>
          <p:cNvSpPr>
            <a:spLocks noChangeArrowheads="1"/>
          </p:cNvSpPr>
          <p:nvPr/>
        </p:nvSpPr>
        <p:spPr bwMode="auto">
          <a:xfrm>
            <a:off x="1119387" y="2745306"/>
            <a:ext cx="2317750" cy="1015663"/>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en-US" sz="2000" dirty="0">
                <a:latin typeface="Calibri" pitchFamily="34" charset="0"/>
              </a:rPr>
              <a:t>ANTÉCEDENTS MÉDICAUX DU PATIENT </a:t>
            </a:r>
          </a:p>
        </p:txBody>
      </p:sp>
      <p:sp>
        <p:nvSpPr>
          <p:cNvPr id="5" name="Rectangle 13">
            <a:extLst>
              <a:ext uri="{FF2B5EF4-FFF2-40B4-BE49-F238E27FC236}">
                <a16:creationId xmlns:a16="http://schemas.microsoft.com/office/drawing/2014/main" id="{1BA487C7-B80E-048C-AA83-56F834422C02}"/>
              </a:ext>
            </a:extLst>
          </p:cNvPr>
          <p:cNvSpPr>
            <a:spLocks noChangeArrowheads="1"/>
          </p:cNvSpPr>
          <p:nvPr/>
        </p:nvSpPr>
        <p:spPr bwMode="auto">
          <a:xfrm>
            <a:off x="1119387" y="3969442"/>
            <a:ext cx="2317750" cy="707886"/>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en-US" sz="2000" dirty="0">
                <a:latin typeface="Calibri" pitchFamily="34" charset="0"/>
              </a:rPr>
              <a:t>EXAMENS CLINIQUES</a:t>
            </a:r>
          </a:p>
        </p:txBody>
      </p:sp>
      <p:sp>
        <p:nvSpPr>
          <p:cNvPr id="6" name="Rectangle 5">
            <a:extLst>
              <a:ext uri="{FF2B5EF4-FFF2-40B4-BE49-F238E27FC236}">
                <a16:creationId xmlns:a16="http://schemas.microsoft.com/office/drawing/2014/main" id="{78DF0F1D-0E5E-D4B9-D769-0730AF97FCCB}"/>
              </a:ext>
            </a:extLst>
          </p:cNvPr>
          <p:cNvSpPr/>
          <p:nvPr/>
        </p:nvSpPr>
        <p:spPr bwMode="auto">
          <a:xfrm>
            <a:off x="1119387" y="753936"/>
            <a:ext cx="2317750" cy="2952750"/>
          </a:xfrm>
          <a:prstGeom prst="rect">
            <a:avLst/>
          </a:prstGeom>
          <a:no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 name="Rectangle 6">
            <a:extLst>
              <a:ext uri="{FF2B5EF4-FFF2-40B4-BE49-F238E27FC236}">
                <a16:creationId xmlns:a16="http://schemas.microsoft.com/office/drawing/2014/main" id="{6AAE4720-EDD1-1506-44DD-6305C320D5F2}"/>
              </a:ext>
            </a:extLst>
          </p:cNvPr>
          <p:cNvSpPr/>
          <p:nvPr/>
        </p:nvSpPr>
        <p:spPr bwMode="auto">
          <a:xfrm>
            <a:off x="1119387" y="3747961"/>
            <a:ext cx="2317750" cy="2951163"/>
          </a:xfrm>
          <a:prstGeom prst="rect">
            <a:avLst/>
          </a:prstGeom>
          <a:no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nvGrpSpPr>
          <p:cNvPr id="8" name="Group 7">
            <a:extLst>
              <a:ext uri="{FF2B5EF4-FFF2-40B4-BE49-F238E27FC236}">
                <a16:creationId xmlns:a16="http://schemas.microsoft.com/office/drawing/2014/main" id="{AC625B51-A75E-B980-AA84-385ED889B096}"/>
              </a:ext>
            </a:extLst>
          </p:cNvPr>
          <p:cNvGrpSpPr/>
          <p:nvPr/>
        </p:nvGrpSpPr>
        <p:grpSpPr>
          <a:xfrm>
            <a:off x="3383162" y="1719136"/>
            <a:ext cx="2305050" cy="3551238"/>
            <a:chOff x="2471738" y="1682750"/>
            <a:chExt cx="2305050" cy="3551238"/>
          </a:xfrm>
        </p:grpSpPr>
        <p:sp>
          <p:nvSpPr>
            <p:cNvPr id="9" name="Right Arrow 2">
              <a:extLst>
                <a:ext uri="{FF2B5EF4-FFF2-40B4-BE49-F238E27FC236}">
                  <a16:creationId xmlns:a16="http://schemas.microsoft.com/office/drawing/2014/main" id="{378E8EED-B10F-A64C-C8AC-FE98D47AE6B2}"/>
                </a:ext>
              </a:extLst>
            </p:cNvPr>
            <p:cNvSpPr/>
            <p:nvPr/>
          </p:nvSpPr>
          <p:spPr>
            <a:xfrm rot="2705739">
              <a:off x="2479675" y="2198688"/>
              <a:ext cx="2303463" cy="1271587"/>
            </a:xfrm>
            <a:prstGeom prst="rightArrow">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 name="Right Arrow 25">
              <a:extLst>
                <a:ext uri="{FF2B5EF4-FFF2-40B4-BE49-F238E27FC236}">
                  <a16:creationId xmlns:a16="http://schemas.microsoft.com/office/drawing/2014/main" id="{339AC0BE-B071-48A0-F65E-612BE7035E72}"/>
                </a:ext>
              </a:extLst>
            </p:cNvPr>
            <p:cNvSpPr/>
            <p:nvPr/>
          </p:nvSpPr>
          <p:spPr>
            <a:xfrm rot="18966568">
              <a:off x="2471738" y="3962400"/>
              <a:ext cx="2305050" cy="1271588"/>
            </a:xfrm>
            <a:prstGeom prst="rightArrow">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grpSp>
        <p:nvGrpSpPr>
          <p:cNvPr id="11" name="Group 10">
            <a:extLst>
              <a:ext uri="{FF2B5EF4-FFF2-40B4-BE49-F238E27FC236}">
                <a16:creationId xmlns:a16="http://schemas.microsoft.com/office/drawing/2014/main" id="{D1368342-D31D-9C22-4D18-C74A32DBCF52}"/>
              </a:ext>
            </a:extLst>
          </p:cNvPr>
          <p:cNvGrpSpPr/>
          <p:nvPr/>
        </p:nvGrpSpPr>
        <p:grpSpPr>
          <a:xfrm>
            <a:off x="7296349" y="2313258"/>
            <a:ext cx="2312988" cy="2076053"/>
            <a:chOff x="6384925" y="2276872"/>
            <a:chExt cx="2312988" cy="2076053"/>
          </a:xfrm>
        </p:grpSpPr>
        <p:pic>
          <p:nvPicPr>
            <p:cNvPr id="12" name="Picture 7" descr="j0195384">
              <a:extLst>
                <a:ext uri="{FF2B5EF4-FFF2-40B4-BE49-F238E27FC236}">
                  <a16:creationId xmlns:a16="http://schemas.microsoft.com/office/drawing/2014/main" id="{FC88882D-1D69-5BBB-7221-50E50535DDDF}"/>
                </a:ext>
              </a:extLst>
            </p:cNvPr>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7275" y="3081338"/>
              <a:ext cx="9874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a:extLst>
                <a:ext uri="{FF2B5EF4-FFF2-40B4-BE49-F238E27FC236}">
                  <a16:creationId xmlns:a16="http://schemas.microsoft.com/office/drawing/2014/main" id="{05A36A22-0857-3FDE-B60B-3414E5F386E3}"/>
                </a:ext>
              </a:extLst>
            </p:cNvPr>
            <p:cNvSpPr>
              <a:spLocks noChangeArrowheads="1"/>
            </p:cNvSpPr>
            <p:nvPr/>
          </p:nvSpPr>
          <p:spPr bwMode="auto">
            <a:xfrm>
              <a:off x="7100888" y="2276872"/>
              <a:ext cx="1597025" cy="707886"/>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en-US" sz="2000" dirty="0">
                  <a:latin typeface="Calibri" pitchFamily="34" charset="0"/>
                </a:rPr>
                <a:t>SAISIES DES DONNÉES</a:t>
              </a:r>
            </a:p>
          </p:txBody>
        </p:sp>
        <p:sp>
          <p:nvSpPr>
            <p:cNvPr id="14" name="Right Arrow 26">
              <a:extLst>
                <a:ext uri="{FF2B5EF4-FFF2-40B4-BE49-F238E27FC236}">
                  <a16:creationId xmlns:a16="http://schemas.microsoft.com/office/drawing/2014/main" id="{959E7AE3-6D58-9F64-14AD-51393DDCE3CE}"/>
                </a:ext>
              </a:extLst>
            </p:cNvPr>
            <p:cNvSpPr/>
            <p:nvPr/>
          </p:nvSpPr>
          <p:spPr>
            <a:xfrm>
              <a:off x="6384925" y="3081338"/>
              <a:ext cx="779463" cy="1271587"/>
            </a:xfrm>
            <a:prstGeom prst="rightArrow">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grpSp>
        <p:nvGrpSpPr>
          <p:cNvPr id="15" name="Group 14">
            <a:extLst>
              <a:ext uri="{FF2B5EF4-FFF2-40B4-BE49-F238E27FC236}">
                <a16:creationId xmlns:a16="http://schemas.microsoft.com/office/drawing/2014/main" id="{A3DF174E-D752-2D4F-7586-87FB4866B1CE}"/>
              </a:ext>
            </a:extLst>
          </p:cNvPr>
          <p:cNvGrpSpPr/>
          <p:nvPr/>
        </p:nvGrpSpPr>
        <p:grpSpPr>
          <a:xfrm>
            <a:off x="5424687" y="3019299"/>
            <a:ext cx="2176462" cy="2884487"/>
            <a:chOff x="4513263" y="2982913"/>
            <a:chExt cx="2176462" cy="2884487"/>
          </a:xfrm>
        </p:grpSpPr>
        <p:sp>
          <p:nvSpPr>
            <p:cNvPr id="16" name="TextBox 3">
              <a:extLst>
                <a:ext uri="{FF2B5EF4-FFF2-40B4-BE49-F238E27FC236}">
                  <a16:creationId xmlns:a16="http://schemas.microsoft.com/office/drawing/2014/main" id="{D027DEF9-86AF-7ECD-E741-693357359587}"/>
                </a:ext>
              </a:extLst>
            </p:cNvPr>
            <p:cNvSpPr txBox="1">
              <a:spLocks noChangeArrowheads="1"/>
            </p:cNvSpPr>
            <p:nvPr/>
          </p:nvSpPr>
          <p:spPr bwMode="auto">
            <a:xfrm>
              <a:off x="4513263" y="2982913"/>
              <a:ext cx="173156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en-US" sz="8800" dirty="0">
                  <a:latin typeface="Calibri" pitchFamily="34" charset="0"/>
                  <a:ea typeface="Calibri" pitchFamily="34" charset="0"/>
                  <a:cs typeface="Calibri" pitchFamily="34" charset="0"/>
                </a:rPr>
                <a:t>EIG</a:t>
              </a:r>
            </a:p>
          </p:txBody>
        </p:sp>
        <p:pic>
          <p:nvPicPr>
            <p:cNvPr id="17" name="Picture 2">
              <a:extLst>
                <a:ext uri="{FF2B5EF4-FFF2-40B4-BE49-F238E27FC236}">
                  <a16:creationId xmlns:a16="http://schemas.microsoft.com/office/drawing/2014/main" id="{168BBD1A-8757-7FB1-2B2B-D21A205A05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3263" y="4328481"/>
              <a:ext cx="2176462" cy="1538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1245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228567AE-D906-3907-0C50-CF5C666B9EA4}"/>
              </a:ext>
            </a:extLst>
          </p:cNvPr>
          <p:cNvSpPr>
            <a:spLocks noChangeArrowheads="1"/>
          </p:cNvSpPr>
          <p:nvPr/>
        </p:nvSpPr>
        <p:spPr bwMode="auto">
          <a:xfrm>
            <a:off x="191344" y="1302978"/>
            <a:ext cx="11449272" cy="5570756"/>
          </a:xfrm>
          <a:prstGeom prst="rect">
            <a:avLst/>
          </a:prstGeom>
          <a:noFill/>
          <a:ln>
            <a:noFill/>
          </a:ln>
        </p:spPr>
        <p:txBody>
          <a:bodyPr wrap="square" lIns="91440" tIns="45720" rIns="91440" bIns="45720" anchor="t">
            <a:spAutoFit/>
          </a:bodyPr>
          <a:lstStyle>
            <a:lvl1pPr marL="457200" indent="-4572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defRPr/>
            </a:pPr>
            <a:r>
              <a:rPr lang="fr-FR" altLang="en-US" sz="2800" dirty="0">
                <a:cs typeface="Calibri" pitchFamily="34" charset="0"/>
              </a:rPr>
              <a:t>Les formulaires présentés dans les diapositives suivantes sont des Ex: les PNT peuvent développer et adapter leurs propres formulaires (électroniques/papier)</a:t>
            </a:r>
          </a:p>
          <a:p>
            <a:pPr eaLnBrk="1" hangingPunct="1">
              <a:spcBef>
                <a:spcPct val="0"/>
              </a:spcBef>
              <a:defRPr/>
            </a:pPr>
            <a:r>
              <a:rPr lang="fr-FR" altLang="en-US" sz="2800" dirty="0">
                <a:cs typeface="Calibri" pitchFamily="34" charset="0"/>
              </a:rPr>
              <a:t>Lors de la révision des outils/systèmes de collecte de données, les programmes doivent : </a:t>
            </a:r>
          </a:p>
          <a:p>
            <a:pPr lvl="1" eaLnBrk="1" hangingPunct="1">
              <a:spcBef>
                <a:spcPct val="0"/>
              </a:spcBef>
              <a:defRPr/>
            </a:pPr>
            <a:r>
              <a:rPr lang="fr-FR" altLang="en-US" sz="2400" dirty="0">
                <a:solidFill>
                  <a:schemeClr val="tx1">
                    <a:lumMod val="95000"/>
                    <a:lumOff val="5000"/>
                  </a:schemeClr>
                </a:solidFill>
                <a:cs typeface="Calibri" panose="020F0502020204030204" pitchFamily="34" charset="0"/>
              </a:rPr>
              <a:t>Veiller, dans la mesure du possible, à ce que les nouveaux éléments de données nécessaires à l'</a:t>
            </a:r>
            <a:r>
              <a:rPr lang="fr-FR" altLang="en-US" sz="2400" dirty="0" err="1">
                <a:solidFill>
                  <a:schemeClr val="tx1">
                    <a:lumMod val="95000"/>
                    <a:lumOff val="5000"/>
                  </a:schemeClr>
                </a:solidFill>
                <a:cs typeface="Calibri" panose="020F0502020204030204" pitchFamily="34" charset="0"/>
              </a:rPr>
              <a:t>aDSM</a:t>
            </a:r>
            <a:r>
              <a:rPr lang="fr-FR" altLang="en-US" sz="2400" dirty="0">
                <a:solidFill>
                  <a:schemeClr val="tx1">
                    <a:lumMod val="95000"/>
                    <a:lumOff val="5000"/>
                  </a:schemeClr>
                </a:solidFill>
                <a:cs typeface="Calibri" panose="020F0502020204030204" pitchFamily="34" charset="0"/>
              </a:rPr>
              <a:t> soient intégrés dans le système existant plutôt que de créer de nouvelles bases de données, </a:t>
            </a:r>
            <a:r>
              <a:rPr lang="fr-FR" altLang="en-US" sz="2400" dirty="0">
                <a:solidFill>
                  <a:srgbClr val="FF0000"/>
                </a:solidFill>
                <a:cs typeface="Calibri" panose="020F0502020204030204" pitchFamily="34" charset="0"/>
              </a:rPr>
              <a:t>en évitant les systèmes parallèles </a:t>
            </a:r>
            <a:r>
              <a:rPr lang="fr-FR" altLang="en-US" sz="2400" dirty="0">
                <a:solidFill>
                  <a:schemeClr val="tx1">
                    <a:lumMod val="95000"/>
                    <a:lumOff val="5000"/>
                  </a:schemeClr>
                </a:solidFill>
                <a:cs typeface="Calibri" panose="020F0502020204030204" pitchFamily="34" charset="0"/>
              </a:rPr>
              <a:t>et en simplifiant autant que possible.</a:t>
            </a:r>
          </a:p>
          <a:p>
            <a:pPr lvl="1" eaLnBrk="1" hangingPunct="1">
              <a:spcBef>
                <a:spcPct val="0"/>
              </a:spcBef>
              <a:defRPr/>
            </a:pPr>
            <a:r>
              <a:rPr lang="fr-FR" altLang="en-US" sz="2400" dirty="0">
                <a:solidFill>
                  <a:schemeClr val="tx1">
                    <a:lumMod val="95000"/>
                    <a:lumOff val="5000"/>
                  </a:schemeClr>
                </a:solidFill>
                <a:cs typeface="Calibri" panose="020F0502020204030204" pitchFamily="34" charset="0"/>
              </a:rPr>
              <a:t>S'efforcer d'assurer l'interopérabilité avec d'autres registres (Ex: la base de données des patients TB, le système d'information des laboratoires) pour tout nouveau système créé. </a:t>
            </a:r>
          </a:p>
          <a:p>
            <a:pPr lvl="1" eaLnBrk="1" hangingPunct="1">
              <a:spcBef>
                <a:spcPct val="0"/>
              </a:spcBef>
              <a:defRPr/>
            </a:pPr>
            <a:r>
              <a:rPr lang="fr-FR" altLang="en-US" sz="2400" dirty="0">
                <a:solidFill>
                  <a:schemeClr val="tx1">
                    <a:lumMod val="95000"/>
                    <a:lumOff val="5000"/>
                  </a:schemeClr>
                </a:solidFill>
                <a:cs typeface="Calibri" panose="020F0502020204030204" pitchFamily="34" charset="0"/>
              </a:rPr>
              <a:t>Appliquer les "bonnes pratiques" habituelles en matière de saisie et de transfert de données</a:t>
            </a:r>
            <a:endParaRPr lang="en-US" altLang="en-US" sz="2400" dirty="0">
              <a:solidFill>
                <a:schemeClr val="tx1">
                  <a:lumMod val="95000"/>
                  <a:lumOff val="5000"/>
                </a:schemeClr>
              </a:solidFill>
              <a:cs typeface="Calibri" pitchFamily="34" charset="0"/>
            </a:endParaRPr>
          </a:p>
        </p:txBody>
      </p:sp>
      <p:sp>
        <p:nvSpPr>
          <p:cNvPr id="4" name="Rectangle 2">
            <a:extLst>
              <a:ext uri="{FF2B5EF4-FFF2-40B4-BE49-F238E27FC236}">
                <a16:creationId xmlns:a16="http://schemas.microsoft.com/office/drawing/2014/main" id="{FFCBEB68-E1AD-B144-3AC0-46D36DEC4B5C}"/>
              </a:ext>
            </a:extLst>
          </p:cNvPr>
          <p:cNvSpPr txBox="1">
            <a:spLocks noChangeArrowheads="1"/>
          </p:cNvSpPr>
          <p:nvPr/>
        </p:nvSpPr>
        <p:spPr bwMode="auto">
          <a:xfrm>
            <a:off x="1091444" y="-47985"/>
            <a:ext cx="10009112" cy="1350963"/>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5400" b="1" kern="0" dirty="0" err="1">
                <a:solidFill>
                  <a:schemeClr val="tx1">
                    <a:lumMod val="95000"/>
                    <a:lumOff val="5000"/>
                  </a:schemeClr>
                </a:solidFill>
                <a:latin typeface="Calibri" panose="020F0502020204030204" pitchFamily="34" charset="0"/>
                <a:cs typeface="Calibri" panose="020F0502020204030204" pitchFamily="34" charset="0"/>
              </a:rPr>
              <a:t>Collecte</a:t>
            </a:r>
            <a:r>
              <a:rPr lang="en-US" altLang="en-US" sz="5400" b="1" kern="0" dirty="0">
                <a:solidFill>
                  <a:schemeClr val="tx1">
                    <a:lumMod val="95000"/>
                    <a:lumOff val="5000"/>
                  </a:schemeClr>
                </a:solidFill>
                <a:latin typeface="Calibri" panose="020F0502020204030204" pitchFamily="34" charset="0"/>
                <a:cs typeface="Calibri" panose="020F0502020204030204" pitchFamily="34" charset="0"/>
              </a:rPr>
              <a:t> de </a:t>
            </a:r>
            <a:r>
              <a:rPr lang="en-US" altLang="en-US" sz="5400" b="1" kern="0" dirty="0" err="1">
                <a:solidFill>
                  <a:schemeClr val="tx1">
                    <a:lumMod val="95000"/>
                    <a:lumOff val="5000"/>
                  </a:schemeClr>
                </a:solidFill>
                <a:latin typeface="Calibri" panose="020F0502020204030204" pitchFamily="34" charset="0"/>
                <a:cs typeface="Calibri" panose="020F0502020204030204" pitchFamily="34" charset="0"/>
              </a:rPr>
              <a:t>données</a:t>
            </a:r>
            <a:endParaRPr lang="en-US" altLang="en-US" sz="5400" b="1" kern="0" dirty="0">
              <a:solidFill>
                <a:schemeClr val="tx1">
                  <a:lumMod val="95000"/>
                  <a:lumOff val="5000"/>
                </a:schemeClr>
              </a:solidFill>
              <a:latin typeface="Calibri" panose="020F0502020204030204" pitchFamily="34" charset="0"/>
              <a:cs typeface="Calibri" panose="020F0502020204030204" pitchFamily="34" charset="0"/>
            </a:endParaRPr>
          </a:p>
          <a:p>
            <a:pPr eaLnBrk="1" hangingPunct="1">
              <a:defRPr/>
            </a:pPr>
            <a:r>
              <a:rPr lang="fr-FR" altLang="en-US" sz="2800" i="1" kern="0" dirty="0">
                <a:solidFill>
                  <a:srgbClr val="FF0000"/>
                </a:solidFill>
                <a:latin typeface="Calibri" panose="020F0502020204030204" pitchFamily="34" charset="0"/>
                <a:cs typeface="Calibri" panose="020F0502020204030204" pitchFamily="34" charset="0"/>
              </a:rPr>
              <a:t>Créer des outils de collecte de données et une base de données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052E6B2-89C5-F49A-B726-C29410F21B22}"/>
              </a:ext>
            </a:extLst>
          </p:cNvPr>
          <p:cNvGrpSpPr>
            <a:grpSpLocks/>
          </p:cNvGrpSpPr>
          <p:nvPr/>
        </p:nvGrpSpPr>
        <p:grpSpPr bwMode="auto">
          <a:xfrm>
            <a:off x="179388" y="350838"/>
            <a:ext cx="11533236" cy="5886474"/>
            <a:chOff x="500063" y="223838"/>
            <a:chExt cx="8137525" cy="5854312"/>
          </a:xfrm>
        </p:grpSpPr>
        <p:pic>
          <p:nvPicPr>
            <p:cNvPr id="3" name="Picture 3">
              <a:extLst>
                <a:ext uri="{FF2B5EF4-FFF2-40B4-BE49-F238E27FC236}">
                  <a16:creationId xmlns:a16="http://schemas.microsoft.com/office/drawing/2014/main" id="{4AEF0135-D694-0642-8E37-E63D1A5B0F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726" b="1476"/>
            <a:stretch>
              <a:fillRect/>
            </a:stretch>
          </p:blipFill>
          <p:spPr bwMode="auto">
            <a:xfrm>
              <a:off x="500063" y="326399"/>
              <a:ext cx="8137525" cy="5751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D1EE53F3-2D30-60EA-D5DD-1C48C3834AE1}"/>
                </a:ext>
              </a:extLst>
            </p:cNvPr>
            <p:cNvSpPr/>
            <p:nvPr/>
          </p:nvSpPr>
          <p:spPr>
            <a:xfrm>
              <a:off x="611251" y="223838"/>
              <a:ext cx="1295718" cy="397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5" name="Group 4">
            <a:extLst>
              <a:ext uri="{FF2B5EF4-FFF2-40B4-BE49-F238E27FC236}">
                <a16:creationId xmlns:a16="http://schemas.microsoft.com/office/drawing/2014/main" id="{55E66092-9DA9-2A10-7233-44A954262138}"/>
              </a:ext>
            </a:extLst>
          </p:cNvPr>
          <p:cNvGrpSpPr/>
          <p:nvPr/>
        </p:nvGrpSpPr>
        <p:grpSpPr>
          <a:xfrm>
            <a:off x="2415020" y="2387429"/>
            <a:ext cx="5242764" cy="782946"/>
            <a:chOff x="4762500" y="-33971"/>
            <a:chExt cx="5245100" cy="513394"/>
          </a:xfrm>
          <a:solidFill>
            <a:schemeClr val="accent5">
              <a:lumMod val="60000"/>
              <a:lumOff val="40000"/>
            </a:schemeClr>
          </a:solidFill>
        </p:grpSpPr>
        <p:sp>
          <p:nvSpPr>
            <p:cNvPr id="6" name="Rectangle 5">
              <a:extLst>
                <a:ext uri="{FF2B5EF4-FFF2-40B4-BE49-F238E27FC236}">
                  <a16:creationId xmlns:a16="http://schemas.microsoft.com/office/drawing/2014/main" id="{72DF4E08-AE0B-1BAB-1C5F-DC2C91E499D3}"/>
                </a:ext>
              </a:extLst>
            </p:cNvPr>
            <p:cNvSpPr/>
            <p:nvPr/>
          </p:nvSpPr>
          <p:spPr bwMode="auto">
            <a:xfrm>
              <a:off x="4762500" y="-33971"/>
              <a:ext cx="5245100" cy="513394"/>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rtl="0">
                <a:defRPr lang="fr-FR"/>
              </a:defPPr>
              <a:lvl1pPr algn="l" rtl="0" fontAlgn="base">
                <a:spcBef>
                  <a:spcPct val="0"/>
                </a:spcBef>
                <a:spcAft>
                  <a:spcPct val="0"/>
                </a:spcAft>
                <a:defRPr kern="1200">
                  <a:solidFill>
                    <a:schemeClr val="tx1"/>
                  </a:solidFill>
                  <a:latin typeface="Arial" charset="0"/>
                  <a:ea typeface="黑体" charset="0"/>
                  <a:cs typeface="黑体" charset="0"/>
                </a:defRPr>
              </a:lvl1pPr>
              <a:lvl2pPr marL="520888" algn="l" rtl="0" fontAlgn="base">
                <a:spcBef>
                  <a:spcPct val="0"/>
                </a:spcBef>
                <a:spcAft>
                  <a:spcPct val="0"/>
                </a:spcAft>
                <a:defRPr kern="1200">
                  <a:solidFill>
                    <a:schemeClr val="tx1"/>
                  </a:solidFill>
                  <a:latin typeface="Arial" charset="0"/>
                  <a:ea typeface="黑体" charset="0"/>
                  <a:cs typeface="黑体" charset="0"/>
                </a:defRPr>
              </a:lvl2pPr>
              <a:lvl3pPr marL="1041776" algn="l" rtl="0" fontAlgn="base">
                <a:spcBef>
                  <a:spcPct val="0"/>
                </a:spcBef>
                <a:spcAft>
                  <a:spcPct val="0"/>
                </a:spcAft>
                <a:defRPr kern="1200">
                  <a:solidFill>
                    <a:schemeClr val="tx1"/>
                  </a:solidFill>
                  <a:latin typeface="Arial" charset="0"/>
                  <a:ea typeface="黑体" charset="0"/>
                  <a:cs typeface="黑体" charset="0"/>
                </a:defRPr>
              </a:lvl3pPr>
              <a:lvl4pPr marL="1562664" algn="l" rtl="0" fontAlgn="base">
                <a:spcBef>
                  <a:spcPct val="0"/>
                </a:spcBef>
                <a:spcAft>
                  <a:spcPct val="0"/>
                </a:spcAft>
                <a:defRPr kern="1200">
                  <a:solidFill>
                    <a:schemeClr val="tx1"/>
                  </a:solidFill>
                  <a:latin typeface="Arial" charset="0"/>
                  <a:ea typeface="黑体" charset="0"/>
                  <a:cs typeface="黑体" charset="0"/>
                </a:defRPr>
              </a:lvl4pPr>
              <a:lvl5pPr marL="2083552" algn="l" rtl="0" fontAlgn="base">
                <a:spcBef>
                  <a:spcPct val="0"/>
                </a:spcBef>
                <a:spcAft>
                  <a:spcPct val="0"/>
                </a:spcAft>
                <a:defRPr kern="1200">
                  <a:solidFill>
                    <a:schemeClr val="tx1"/>
                  </a:solidFill>
                  <a:latin typeface="Arial" charset="0"/>
                  <a:ea typeface="黑体" charset="0"/>
                  <a:cs typeface="黑体" charset="0"/>
                </a:defRPr>
              </a:lvl5pPr>
              <a:lvl6pPr marL="2604440" algn="l" defTabSz="520888" rtl="0" eaLnBrk="1" latinLnBrk="0" hangingPunct="1">
                <a:defRPr kern="1200">
                  <a:solidFill>
                    <a:schemeClr val="tx1"/>
                  </a:solidFill>
                  <a:latin typeface="Arial" charset="0"/>
                  <a:ea typeface="黑体" charset="0"/>
                  <a:cs typeface="黑体" charset="0"/>
                </a:defRPr>
              </a:lvl6pPr>
              <a:lvl7pPr marL="3125328" algn="l" defTabSz="520888" rtl="0" eaLnBrk="1" latinLnBrk="0" hangingPunct="1">
                <a:defRPr kern="1200">
                  <a:solidFill>
                    <a:schemeClr val="tx1"/>
                  </a:solidFill>
                  <a:latin typeface="Arial" charset="0"/>
                  <a:ea typeface="黑体" charset="0"/>
                  <a:cs typeface="黑体" charset="0"/>
                </a:defRPr>
              </a:lvl7pPr>
              <a:lvl8pPr marL="3646216" algn="l" defTabSz="520888" rtl="0" eaLnBrk="1" latinLnBrk="0" hangingPunct="1">
                <a:defRPr kern="1200">
                  <a:solidFill>
                    <a:schemeClr val="tx1"/>
                  </a:solidFill>
                  <a:latin typeface="Arial" charset="0"/>
                  <a:ea typeface="黑体" charset="0"/>
                  <a:cs typeface="黑体" charset="0"/>
                </a:defRPr>
              </a:lvl8pPr>
              <a:lvl9pPr marL="4167104" algn="l" defTabSz="520888" rtl="0" eaLnBrk="1" latinLnBrk="0" hangingPunct="1">
                <a:defRPr kern="1200">
                  <a:solidFill>
                    <a:schemeClr val="tx1"/>
                  </a:solidFill>
                  <a:latin typeface="Arial" charset="0"/>
                  <a:ea typeface="黑体" charset="0"/>
                  <a:cs typeface="黑体" charset="0"/>
                </a:defRPr>
              </a:lvl9pPr>
            </a:lstStyle>
            <a:p>
              <a:pPr defTabSz="1041524" rtl="0"/>
              <a:endParaRPr lang="en-US" sz="3900" b="1" dirty="0">
                <a:solidFill>
                  <a:srgbClr val="000066"/>
                </a:solidFill>
                <a:cs typeface="Arial" charset="0"/>
              </a:endParaRPr>
            </a:p>
          </p:txBody>
        </p:sp>
        <p:pic>
          <p:nvPicPr>
            <p:cNvPr id="7" name="Picture 6" descr="MCj02390130000[1]">
              <a:extLst>
                <a:ext uri="{FF2B5EF4-FFF2-40B4-BE49-F238E27FC236}">
                  <a16:creationId xmlns:a16="http://schemas.microsoft.com/office/drawing/2014/main" id="{342F2E95-F828-72FC-2DD4-5AEB38161DB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70833" y="-33971"/>
              <a:ext cx="740312" cy="5133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extBox 5">
              <a:extLst>
                <a:ext uri="{FF2B5EF4-FFF2-40B4-BE49-F238E27FC236}">
                  <a16:creationId xmlns:a16="http://schemas.microsoft.com/office/drawing/2014/main" id="{B5F4E2EC-305D-416C-42B7-A87A2BBC8B1C}"/>
                </a:ext>
              </a:extLst>
            </p:cNvPr>
            <p:cNvSpPr txBox="1"/>
            <p:nvPr/>
          </p:nvSpPr>
          <p:spPr>
            <a:xfrm>
              <a:off x="5631466" y="50824"/>
              <a:ext cx="4326909" cy="322905"/>
            </a:xfrm>
            <a:prstGeom prst="rect">
              <a:avLst/>
            </a:prstGeom>
            <a:grpFill/>
          </p:spPr>
          <p:txBody>
            <a:bodyPr wrap="square" rtlCol="0">
              <a:spAutoFit/>
            </a:bodyPr>
            <a:lstStyle>
              <a:defPPr rtl="0">
                <a:defRPr lang="fr-FR"/>
              </a:defPPr>
              <a:lvl1pPr algn="l" rtl="0" fontAlgn="base">
                <a:spcBef>
                  <a:spcPct val="0"/>
                </a:spcBef>
                <a:spcAft>
                  <a:spcPct val="0"/>
                </a:spcAft>
                <a:defRPr kern="1200">
                  <a:solidFill>
                    <a:schemeClr val="tx1"/>
                  </a:solidFill>
                  <a:latin typeface="Arial" charset="0"/>
                  <a:ea typeface="黑体" charset="0"/>
                  <a:cs typeface="黑体" charset="0"/>
                </a:defRPr>
              </a:lvl1pPr>
              <a:lvl2pPr marL="520888" algn="l" rtl="0" fontAlgn="base">
                <a:spcBef>
                  <a:spcPct val="0"/>
                </a:spcBef>
                <a:spcAft>
                  <a:spcPct val="0"/>
                </a:spcAft>
                <a:defRPr kern="1200">
                  <a:solidFill>
                    <a:schemeClr val="tx1"/>
                  </a:solidFill>
                  <a:latin typeface="Arial" charset="0"/>
                  <a:ea typeface="黑体" charset="0"/>
                  <a:cs typeface="黑体" charset="0"/>
                </a:defRPr>
              </a:lvl2pPr>
              <a:lvl3pPr marL="1041776" algn="l" rtl="0" fontAlgn="base">
                <a:spcBef>
                  <a:spcPct val="0"/>
                </a:spcBef>
                <a:spcAft>
                  <a:spcPct val="0"/>
                </a:spcAft>
                <a:defRPr kern="1200">
                  <a:solidFill>
                    <a:schemeClr val="tx1"/>
                  </a:solidFill>
                  <a:latin typeface="Arial" charset="0"/>
                  <a:ea typeface="黑体" charset="0"/>
                  <a:cs typeface="黑体" charset="0"/>
                </a:defRPr>
              </a:lvl3pPr>
              <a:lvl4pPr marL="1562664" algn="l" rtl="0" fontAlgn="base">
                <a:spcBef>
                  <a:spcPct val="0"/>
                </a:spcBef>
                <a:spcAft>
                  <a:spcPct val="0"/>
                </a:spcAft>
                <a:defRPr kern="1200">
                  <a:solidFill>
                    <a:schemeClr val="tx1"/>
                  </a:solidFill>
                  <a:latin typeface="Arial" charset="0"/>
                  <a:ea typeface="黑体" charset="0"/>
                  <a:cs typeface="黑体" charset="0"/>
                </a:defRPr>
              </a:lvl4pPr>
              <a:lvl5pPr marL="2083552" algn="l" rtl="0" fontAlgn="base">
                <a:spcBef>
                  <a:spcPct val="0"/>
                </a:spcBef>
                <a:spcAft>
                  <a:spcPct val="0"/>
                </a:spcAft>
                <a:defRPr kern="1200">
                  <a:solidFill>
                    <a:schemeClr val="tx1"/>
                  </a:solidFill>
                  <a:latin typeface="Arial" charset="0"/>
                  <a:ea typeface="黑体" charset="0"/>
                  <a:cs typeface="黑体" charset="0"/>
                </a:defRPr>
              </a:lvl5pPr>
              <a:lvl6pPr marL="2604440" algn="l" defTabSz="520888" rtl="0" eaLnBrk="1" latinLnBrk="0" hangingPunct="1">
                <a:defRPr kern="1200">
                  <a:solidFill>
                    <a:schemeClr val="tx1"/>
                  </a:solidFill>
                  <a:latin typeface="Arial" charset="0"/>
                  <a:ea typeface="黑体" charset="0"/>
                  <a:cs typeface="黑体" charset="0"/>
                </a:defRPr>
              </a:lvl6pPr>
              <a:lvl7pPr marL="3125328" algn="l" defTabSz="520888" rtl="0" eaLnBrk="1" latinLnBrk="0" hangingPunct="1">
                <a:defRPr kern="1200">
                  <a:solidFill>
                    <a:schemeClr val="tx1"/>
                  </a:solidFill>
                  <a:latin typeface="Arial" charset="0"/>
                  <a:ea typeface="黑体" charset="0"/>
                  <a:cs typeface="黑体" charset="0"/>
                </a:defRPr>
              </a:lvl7pPr>
              <a:lvl8pPr marL="3646216" algn="l" defTabSz="520888" rtl="0" eaLnBrk="1" latinLnBrk="0" hangingPunct="1">
                <a:defRPr kern="1200">
                  <a:solidFill>
                    <a:schemeClr val="tx1"/>
                  </a:solidFill>
                  <a:latin typeface="Arial" charset="0"/>
                  <a:ea typeface="黑体" charset="0"/>
                  <a:cs typeface="黑体" charset="0"/>
                </a:defRPr>
              </a:lvl8pPr>
              <a:lvl9pPr marL="4167104" algn="l" defTabSz="520888" rtl="0" eaLnBrk="1" latinLnBrk="0" hangingPunct="1">
                <a:defRPr kern="1200">
                  <a:solidFill>
                    <a:schemeClr val="tx1"/>
                  </a:solidFill>
                  <a:latin typeface="Arial" charset="0"/>
                  <a:ea typeface="黑体" charset="0"/>
                  <a:cs typeface="黑体" charset="0"/>
                </a:defRPr>
              </a:lvl9pPr>
            </a:lstStyle>
            <a:p>
              <a:r>
                <a:rPr lang="fr" sz="1300" dirty="0"/>
                <a:t>Mettez à jour cette diapositive en utilisant le chronogramme de suivi du guide TB-MR du PNT</a:t>
              </a:r>
              <a:endParaRPr lang="en-US" sz="1300" dirty="0"/>
            </a:p>
          </p:txBody>
        </p:sp>
      </p:grpSp>
    </p:spTree>
    <p:extLst>
      <p:ext uri="{BB962C8B-B14F-4D97-AF65-F5344CB8AC3E}">
        <p14:creationId xmlns:p14="http://schemas.microsoft.com/office/powerpoint/2010/main" val="904575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D338ECFC-61EF-8907-5F9B-2CD63CE8F98C}"/>
              </a:ext>
            </a:extLst>
          </p:cNvPr>
          <p:cNvPicPr>
            <a:picLocks noChangeAspect="1" noChangeArrowheads="1"/>
          </p:cNvPicPr>
          <p:nvPr/>
        </p:nvPicPr>
        <p:blipFill>
          <a:blip r:embed="rId2"/>
          <a:srcRect/>
          <a:stretch>
            <a:fillRect/>
          </a:stretch>
        </p:blipFill>
        <p:spPr bwMode="auto">
          <a:xfrm>
            <a:off x="1743075" y="782638"/>
            <a:ext cx="4424363" cy="4310062"/>
          </a:xfrm>
          <a:prstGeom prst="rect">
            <a:avLst/>
          </a:prstGeom>
          <a:noFill/>
          <a:ln w="9525">
            <a:solidFill>
              <a:schemeClr val="accent3">
                <a:lumMod val="75000"/>
              </a:schemeClr>
            </a:solidFill>
            <a:miter lim="800000"/>
            <a:headEnd/>
            <a:tailEnd/>
          </a:ln>
          <a:effectLst/>
        </p:spPr>
      </p:pic>
      <p:sp>
        <p:nvSpPr>
          <p:cNvPr id="22531" name="TextBox 3">
            <a:extLst>
              <a:ext uri="{FF2B5EF4-FFF2-40B4-BE49-F238E27FC236}">
                <a16:creationId xmlns:a16="http://schemas.microsoft.com/office/drawing/2014/main" id="{409A4A86-1FA9-C151-7C7B-F6ADAB4963AD}"/>
              </a:ext>
            </a:extLst>
          </p:cNvPr>
          <p:cNvSpPr txBox="1">
            <a:spLocks noChangeArrowheads="1"/>
          </p:cNvSpPr>
          <p:nvPr/>
        </p:nvSpPr>
        <p:spPr bwMode="auto">
          <a:xfrm>
            <a:off x="1836738" y="311150"/>
            <a:ext cx="4298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CH" altLang="en-US" sz="2800" b="1">
                <a:cs typeface="Calibri" panose="020F0502020204030204" pitchFamily="34" charset="0"/>
              </a:rPr>
              <a:t>UNION multi-centre project</a:t>
            </a:r>
            <a:endParaRPr lang="en-GB" altLang="en-US" sz="2800" b="1">
              <a:cs typeface="Calibri" panose="020F0502020204030204" pitchFamily="34" charset="0"/>
            </a:endParaRPr>
          </a:p>
        </p:txBody>
      </p:sp>
      <p:pic>
        <p:nvPicPr>
          <p:cNvPr id="32771" name="Picture 3">
            <a:extLst>
              <a:ext uri="{FF2B5EF4-FFF2-40B4-BE49-F238E27FC236}">
                <a16:creationId xmlns:a16="http://schemas.microsoft.com/office/drawing/2014/main" id="{020E6E7F-804E-0EDA-2E07-5D87DF07B213}"/>
              </a:ext>
            </a:extLst>
          </p:cNvPr>
          <p:cNvPicPr>
            <a:picLocks noChangeAspect="1" noChangeArrowheads="1"/>
          </p:cNvPicPr>
          <p:nvPr/>
        </p:nvPicPr>
        <p:blipFill>
          <a:blip r:embed="rId3"/>
          <a:srcRect/>
          <a:stretch>
            <a:fillRect/>
          </a:stretch>
        </p:blipFill>
        <p:spPr bwMode="auto">
          <a:xfrm>
            <a:off x="5664200" y="3032125"/>
            <a:ext cx="4895850" cy="3276600"/>
          </a:xfrm>
          <a:prstGeom prst="rect">
            <a:avLst/>
          </a:prstGeom>
          <a:noFill/>
          <a:ln w="9525">
            <a:solidFill>
              <a:schemeClr val="accent3">
                <a:lumMod val="75000"/>
              </a:schemeClr>
            </a:solidFill>
            <a:miter lim="800000"/>
            <a:headEnd/>
            <a:tailEnd/>
          </a:ln>
          <a:effectLst/>
        </p:spPr>
      </p:pic>
      <p:sp>
        <p:nvSpPr>
          <p:cNvPr id="22533" name="TextBox 9">
            <a:extLst>
              <a:ext uri="{FF2B5EF4-FFF2-40B4-BE49-F238E27FC236}">
                <a16:creationId xmlns:a16="http://schemas.microsoft.com/office/drawing/2014/main" id="{352C0E2D-E0B1-95A0-3E52-F8A5F15DAD13}"/>
              </a:ext>
            </a:extLst>
          </p:cNvPr>
          <p:cNvSpPr txBox="1">
            <a:spLocks noChangeArrowheads="1"/>
          </p:cNvSpPr>
          <p:nvPr/>
        </p:nvSpPr>
        <p:spPr bwMode="auto">
          <a:xfrm>
            <a:off x="5664200" y="2657475"/>
            <a:ext cx="484187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CH" altLang="en-US" sz="2400" b="1">
                <a:cs typeface="Calibri" panose="020F0502020204030204" pitchFamily="34" charset="0"/>
              </a:rPr>
              <a:t>MSF centres (Uzbekistan, Swaziland)</a:t>
            </a:r>
            <a:endParaRPr lang="en-GB" altLang="en-US" sz="2400" b="1">
              <a:cs typeface="Calibri" panose="020F0502020204030204" pitchFamily="34" charset="0"/>
            </a:endParaRPr>
          </a:p>
        </p:txBody>
      </p:sp>
    </p:spTree>
  </p:cSld>
  <p:clrMapOvr>
    <a:masterClrMapping/>
  </p:clrMapOvr>
  <p:transition spd="slow"/>
</p:sld>
</file>

<file path=ppt/theme/theme1.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1716</Words>
  <Application>Microsoft Office PowerPoint</Application>
  <PresentationFormat>Widescreen</PresentationFormat>
  <Paragraphs>127</Paragraphs>
  <Slides>21</Slides>
  <Notes>1</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1_Modèle par défaut</vt:lpstr>
      <vt:lpstr>PowerPoint Presentation</vt:lpstr>
      <vt:lpstr>PowerPoint Presentation</vt:lpstr>
      <vt:lpstr>Objectifs d'apprentissage À l'issue de cette présentation, le participant devrait être en mesure 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Formulaires de notification aDSM</vt:lpstr>
      <vt:lpstr>Attribution de la séverité (1)</vt:lpstr>
      <vt:lpstr>Attribution de la séverité (2)</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ME</dc:creator>
  <cp:lastModifiedBy>MERLE, Corinne Simone Collette</cp:lastModifiedBy>
  <cp:revision>945</cp:revision>
  <cp:lastPrinted>2015-08-06T08:53:30Z</cp:lastPrinted>
  <dcterms:created xsi:type="dcterms:W3CDTF">2009-05-24T17:19:01Z</dcterms:created>
  <dcterms:modified xsi:type="dcterms:W3CDTF">2023-12-13T14:53:42Z</dcterms:modified>
</cp:coreProperties>
</file>