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562" r:id="rId2"/>
    <p:sldId id="564" r:id="rId3"/>
    <p:sldId id="536" r:id="rId4"/>
    <p:sldId id="280" r:id="rId5"/>
    <p:sldId id="556" r:id="rId6"/>
    <p:sldId id="532" r:id="rId7"/>
    <p:sldId id="533" r:id="rId8"/>
    <p:sldId id="530" r:id="rId9"/>
    <p:sldId id="534" r:id="rId10"/>
    <p:sldId id="540" r:id="rId11"/>
    <p:sldId id="535" r:id="rId12"/>
    <p:sldId id="538" r:id="rId13"/>
    <p:sldId id="539" r:id="rId14"/>
    <p:sldId id="565" r:id="rId15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sirou sou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9" autoAdjust="0"/>
    <p:restoredTop sz="62104" autoAdjust="0"/>
  </p:normalViewPr>
  <p:slideViewPr>
    <p:cSldViewPr>
      <p:cViewPr varScale="1">
        <p:scale>
          <a:sx n="38" d="100"/>
          <a:sy n="38" d="100"/>
        </p:scale>
        <p:origin x="76" y="6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2A6691-C949-F0E9-F0E0-22BCFBA5E9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0E777-904F-9483-D58D-C1F9A495FF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15A342C-AF1D-024B-9094-0D150EBE8BEC}" type="datetimeFigureOut">
              <a:rPr lang="en-GB"/>
              <a:pPr>
                <a:defRPr/>
              </a:pPr>
              <a:t>16/05/2023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C77A2-C262-2500-6BF0-38D8718C65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CDF49-2CA3-94B9-9FEE-36EEEF750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15454D-B4F9-3840-9707-32773FCCE0EC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3B6120F-D748-8F81-3EE6-757CA9AA03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4240B32-397C-9340-81B3-0B91A25C578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C83A617-05E2-2EE7-93D5-733BDEA477B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CBF7726A-ED51-B2F9-D4F9-F61739D954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5B559A6B-0DE1-CA70-8FA4-8C1EE19108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92E6DCA7-3E5C-4D99-EA52-F21AF87185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DF92D0-FD19-E04A-BD62-7982D5BA9822}" type="slidenum">
              <a:rPr lang="fr-CH" altLang="en-CM"/>
              <a:pPr>
                <a:defRPr/>
              </a:pPr>
              <a:t>‹#›</a:t>
            </a:fld>
            <a:endParaRPr lang="fr-CH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1B0EB6-1295-4E16-7D86-D7EA1E8C8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F8F6E260-B3B6-14AB-1D19-C34C069017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4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E6FB9D-CA4D-F94A-B095-01AC5831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2991-DAFF-C846-9BE4-9F02C860E38C}" type="datetime1">
              <a:rPr lang="fr-FR"/>
              <a:pPr>
                <a:defRPr/>
              </a:pPr>
              <a:t>16/05/2023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7E81C-A4AC-7D9C-F4B5-BF250240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E1AB49-4C15-C28C-D950-7AC1BB6C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745B-1C63-FE4D-933A-F4555FB74A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11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89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10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who.int/iris/bitstream/handle/10665/79199/9789241505345_eng.pdf?sequence=1&amp;isAllowed=y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761655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Supports de formation sur la surveillance active et la gestion des évènements indésirables des médicaments antituberculeux (</a:t>
            </a:r>
            <a:r>
              <a:rPr lang="fr-FR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E5DC2-734B-A756-A9BF-ACA62997D569}"/>
              </a:ext>
            </a:extLst>
          </p:cNvPr>
          <p:cNvSpPr/>
          <p:nvPr/>
        </p:nvSpPr>
        <p:spPr>
          <a:xfrm>
            <a:off x="250825" y="987564"/>
            <a:ext cx="111601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Signal: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information sur </a:t>
            </a:r>
            <a:r>
              <a:rPr lang="fr-FR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relation causale possible entre un événement indésirable et un médicament antituberculeux, la relation étant inconnue ou incomplètement documentée auparavant ou représentant un nouvel aspect d'une association connue</a:t>
            </a:r>
          </a:p>
          <a:p>
            <a:pPr eaLnBrk="1" hangingPunct="1">
              <a:defRPr/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d’innocuité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médicaments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3000" dirty="0">
                <a:latin typeface="Calibri" panose="020F0502020204030204" pitchFamily="34" charset="0"/>
                <a:cs typeface="Calibri" panose="020F0502020204030204" pitchFamily="34" charset="0"/>
              </a:rPr>
              <a:t>description des avantages, des risques et de la toxicité d'un médicament ou d'un traitement antituberculeux donné, précisant les problèmes de sécurité connus ou probables, les contre-indications, les mises en garde, les mesures préventives et les autres caractéristiques que l'utilisateur doit connaître pour protéger la santé d'un patient tuberculeux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CEEE79AA-BD42-780E-B21D-90DCA4562DC8}"/>
              </a:ext>
            </a:extLst>
          </p:cNvPr>
          <p:cNvSpPr txBox="1">
            <a:spLocks/>
          </p:cNvSpPr>
          <p:nvPr/>
        </p:nvSpPr>
        <p:spPr>
          <a:xfrm>
            <a:off x="573088" y="174625"/>
            <a:ext cx="10515600" cy="930275"/>
          </a:xfrm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Autres définitions 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0CF6D61-91AD-3FB3-1E93-CC88823D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988"/>
            <a:ext cx="91440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360000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7B66A3-3362-2FD7-77BF-2CFC077AD7C4}"/>
              </a:ext>
            </a:extLst>
          </p:cNvPr>
          <p:cNvSpPr/>
          <p:nvPr/>
        </p:nvSpPr>
        <p:spPr>
          <a:xfrm>
            <a:off x="371475" y="1104900"/>
            <a:ext cx="11449050" cy="50906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de cause à effet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entre une exposition (A) et un événement (B) dans laquelle A précède et provoque B. Ceci peut se référer à la relation causale entre une exposition à un médicament antituberculeux et la survenue d'une réaction indésirable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Évaluation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causalité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évaluation de la probabilité qu'un médicament antituberculeux était l'agent causal d’un évènement indésirable observée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Réadministration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administration renouvelée, volontaire ou accidentelle, d'un médicament suspecté de provoquer une réaction indésirable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Cessation du medicament: 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retrait d'un médicament chez un patient ; le point à partir duquel la poursuite, la réduction ou la disparition de la réaction indésirable peut être observée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3EAC457-8257-2A15-F26F-EBE533928880}"/>
              </a:ext>
            </a:extLst>
          </p:cNvPr>
          <p:cNvSpPr txBox="1">
            <a:spLocks/>
          </p:cNvSpPr>
          <p:nvPr/>
        </p:nvSpPr>
        <p:spPr>
          <a:xfrm>
            <a:off x="573088" y="174625"/>
            <a:ext cx="10515600" cy="930275"/>
          </a:xfrm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Autres définitions 5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A456A82-40B9-B488-2AED-C9C35E9820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45421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en-US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EIG, décès et résultats thérapeutiques</a:t>
            </a:r>
            <a:endParaRPr lang="en-GB" altLang="en-US" sz="2400" i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38A955-B59F-E86B-E6CE-D24BBAC91E4D}"/>
              </a:ext>
            </a:extLst>
          </p:cNvPr>
          <p:cNvSpPr>
            <a:spLocks/>
          </p:cNvSpPr>
          <p:nvPr/>
        </p:nvSpPr>
        <p:spPr bwMode="auto">
          <a:xfrm>
            <a:off x="413218" y="915358"/>
            <a:ext cx="11160125" cy="4714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Dans l’</a:t>
            </a:r>
            <a:r>
              <a:rPr lang="fr-FR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fr-FR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le décès est un résultat thérapeutique et n’est pas automatiquement défini comme un EIG </a:t>
            </a:r>
            <a:r>
              <a:rPr lang="en-GB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Le décès et les autres résultats défavorables (interruption de traitement, perdu de vue lors du traitement, invalidité permanente, changement de médicament ou échec de traitement)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fr-FR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– doivent déclencher la recherche d'un EI qui l’a précédé</a:t>
            </a:r>
            <a:endParaRPr lang="en-GB" sz="27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Si un EI est confirmé ou présumé avoir précédé le résultat thérapeutique alors une </a:t>
            </a:r>
            <a:r>
              <a:rPr lang="fr-FR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évaluation de la causalité </a:t>
            </a:r>
            <a:r>
              <a:rPr lang="fr-FR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doit suivre pour vérifier toute association plausible et sa certitude</a:t>
            </a:r>
            <a:endParaRPr lang="en-GB" sz="27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S'il est confirmé qu'un EI était lié de façon causale à un décès, une invalidité ou une issue engageant le pronostic vital alors l'événement peut être qualifié de grave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A39D10-6DC2-4602-DEC2-F0CAF5950CC5}"/>
              </a:ext>
            </a:extLst>
          </p:cNvPr>
          <p:cNvSpPr/>
          <p:nvPr/>
        </p:nvSpPr>
        <p:spPr>
          <a:xfrm>
            <a:off x="207073" y="6168618"/>
            <a:ext cx="9633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* </a:t>
            </a:r>
            <a:r>
              <a:rPr lang="en-GB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Ceci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diffère d'un essai clinique de traitement dans lequel la mort est généralement définie comme un EIG. Les études d'intervention sont conçues à des fins différentes et ont une dynamique différente de l’</a:t>
            </a:r>
            <a:r>
              <a:rPr lang="fr-F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endParaRPr lang="en-GB" sz="16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C41F51A-3282-89B5-40ED-64BC334CA6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09538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Résultats</a:t>
            </a:r>
            <a:r>
              <a:rPr lang="en-GB" altLang="en-US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altLang="en-US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thérapeutiques</a:t>
            </a:r>
            <a:endParaRPr lang="en-GB" altLang="en-US" sz="2400" i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29CD87-95FD-A9D6-D103-E5C03130C7D0}"/>
              </a:ext>
            </a:extLst>
          </p:cNvPr>
          <p:cNvSpPr>
            <a:spLocks/>
          </p:cNvSpPr>
          <p:nvPr/>
        </p:nvSpPr>
        <p:spPr bwMode="auto">
          <a:xfrm>
            <a:off x="731837" y="902485"/>
            <a:ext cx="10728325" cy="45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defRPr/>
            </a:pPr>
            <a:r>
              <a:rPr lang="fr-FR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Les résultats thérapeutiques pour les cohortes de patients tuberculeux sont bien standardisés 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fr-FR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Il peut être utile d'enregistrer des détails supplémentaires lorsque le traitement est arrêté prématurément 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898525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Événement indésirable</a:t>
            </a:r>
          </a:p>
          <a:p>
            <a:pPr marL="898525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Décision du patient</a:t>
            </a:r>
          </a:p>
          <a:p>
            <a:pPr marL="898525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Décision du clinicien (grossesse, changement de médicament)</a:t>
            </a:r>
          </a:p>
          <a:p>
            <a:pPr marL="898525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Traitement n’étant plus nécessaire</a:t>
            </a:r>
          </a:p>
          <a:p>
            <a:pPr marL="898525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Médicament(s) en rupture de stock</a:t>
            </a:r>
          </a:p>
          <a:p>
            <a:pPr marL="898525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Autre</a:t>
            </a: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2C89159B-90CB-8B66-C8CF-28F0CD1B9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5872146"/>
            <a:ext cx="1094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GB" dirty="0">
                <a:latin typeface="CenturyGothic"/>
              </a:rPr>
              <a:t>*Definitions and reporting framework for tuberculosis – 2013 revision (updated December 2014 and January 2020)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B474F829-ABA1-7410-13BD-C425CF525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6375400"/>
            <a:ext cx="861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hlinkClick r:id="rId2"/>
              </a:rPr>
              <a:t>https://apps.who.int/iris/bitstream/handle/10665/79199/9789241505345_eng.pdf?sequence=1&amp;isAllowed=y</a:t>
            </a:r>
            <a:r>
              <a:rPr lang="en-US" altLang="en-US" sz="1400"/>
              <a:t> </a:t>
            </a:r>
            <a:endParaRPr lang="en-GB" alt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4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93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Remerciements</a:t>
            </a:r>
            <a:endParaRPr lang="en-US" altLang="en-US" sz="93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endParaRPr lang="fr-FR" sz="43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développement du matériel de formation 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été financé par TDR dans le cadre du Partenariat </a:t>
            </a:r>
            <a:r>
              <a:rPr lang="fr-FR" sz="4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ADP ( Access 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fr-FR" sz="4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Partnership= accès et la prestation de services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avec un financement du gouvernement japonais.</a:t>
            </a:r>
          </a:p>
          <a:p>
            <a:pPr algn="l">
              <a:spcAft>
                <a:spcPts val="600"/>
              </a:spcAft>
            </a:pP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matériel de formation a été élaboré en 2016 par le groupe de travail de l'OMS sur l'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les partenaires techniques KNCV 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Foundation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Management Sciences for 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(SIAPS), MSF, WHO GTB, et TDR. </a:t>
            </a:r>
          </a:p>
          <a:p>
            <a:pPr algn="l">
              <a:spcAft>
                <a:spcPts val="600"/>
              </a:spcAft>
            </a:pP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matériel a été mis à jour en 2022-23 par Mahamadou Bassirou Souleymane (consultant TDR) avec Marie-Eve 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Raguenaud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(TDR), 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Branwen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Hennig (TDR), et Corinne Merle (TDR), et revu par Linh 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Nhat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Nguyen (OMS/GTB), 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Medea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Gegia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(OMS/GTB), et 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Fuad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Mirzayev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(OMS/GTB).</a:t>
            </a:r>
          </a:p>
          <a:p>
            <a:pPr algn="l">
              <a:spcAft>
                <a:spcPts val="600"/>
              </a:spcAft>
            </a:pP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remercions tous les membres du groupe de travail WARN/CARN-TB sur l'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ont contribué à l'élaboration des directives génériques sur l'</a:t>
            </a:r>
            <a:r>
              <a:rPr lang="fr-FR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ainsi que le secrétariat, en particulier</a:t>
            </a:r>
            <a:r>
              <a:rPr lang="en-US" sz="4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 Christ </a:t>
            </a:r>
            <a:r>
              <a:rPr lang="en-US" sz="43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4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43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3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43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99728" y="2067689"/>
            <a:ext cx="10896872" cy="20093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1.2. 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Définitions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clés</a:t>
            </a:r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1C9B45-FC13-395F-68C2-4138098FE6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b="1" kern="12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Objectifs</a:t>
            </a:r>
            <a: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altLang="en-US" b="1" kern="12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d'apprentissage</a:t>
            </a:r>
            <a: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fin du module de formation, </a:t>
            </a:r>
            <a:br>
              <a:rPr 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participant doit être capable de...</a:t>
            </a:r>
            <a:endParaRPr lang="en-GB" altLang="en-US" sz="2400" i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6119386-5613-8D97-CD0A-197C8F83C016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1225" y="2073275"/>
            <a:ext cx="10440988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indent="-742950">
              <a:buFontTx/>
              <a:buAutoNum type="arabicPeriod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Définir les termes les plus couramment utilisés dans la surveillance active et la gestion des évènements indésirables des médicaments antituberculeux (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indent="-742950">
              <a:buFontTx/>
              <a:buAutoNum type="arabicPeriod"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Faire la différence entre un </a:t>
            </a:r>
            <a:r>
              <a:rPr lang="fr-FR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événement indésirable 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et un </a:t>
            </a:r>
            <a:r>
              <a:rPr lang="fr-FR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résultat de traitement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84E5F-120B-8817-F998-B15353E0BD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338285"/>
            <a:ext cx="10515600" cy="9302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Pharmacovigilance (PV)</a:t>
            </a:r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0C284DA8-F983-48C7-CBA9-2849B707066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93712" y="1268413"/>
            <a:ext cx="11204575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fr-FR" altLang="en-GB" dirty="0">
                <a:cs typeface="Arial" panose="020B0604020202020204" pitchFamily="34" charset="0"/>
              </a:rPr>
              <a:t>OMS </a:t>
            </a:r>
          </a:p>
          <a:p>
            <a:pPr marL="457200" lvl="1" indent="0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fr-FR" altLang="en-US" dirty="0">
                <a:latin typeface="Calibri" panose="020F0502020204030204" pitchFamily="34" charset="0"/>
                <a:cs typeface="Calibri" panose="020F0502020204030204" pitchFamily="34" charset="0"/>
              </a:rPr>
              <a:t>science et activités liées à la détection, l’évaluation, la compréhension et la prévention des effets indésirables des médicaments ou d’autres problèmes éventuels liés aux médicaments</a:t>
            </a:r>
            <a:r>
              <a:rPr lang="en-GB" altLang="en-GB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fr-FR" altLang="en-GB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CE0A452-A04E-CB4E-2E65-B5EEF5C0E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815" y="1404938"/>
            <a:ext cx="7572797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360000" bIns="46038"/>
          <a:lstStyle>
            <a:lvl1pPr marL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évaluation clinique et paraclinique active et systématique des patients sous traitement par de nouveaux antituberculeux, de nouveaux schémas thérapeutiques TB-MR ou TB-XDR afin de détecter, gérer et signaler les toxicités médicamenteuses suspectées ou confirmées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8F554AB1-EF81-C9C0-3AF2-5AFBE2056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2" y="1601853"/>
            <a:ext cx="3239740" cy="459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">
            <a:extLst>
              <a:ext uri="{FF2B5EF4-FFF2-40B4-BE49-F238E27FC236}">
                <a16:creationId xmlns:a16="http://schemas.microsoft.com/office/drawing/2014/main" id="{1CB49A6E-7EC9-B898-CF8F-3635E71B7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01" y="6321425"/>
            <a:ext cx="8256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apps.who.int/iris/bitstream/10665/204465/1/WHO_HTM_TB_2015.28_eng.pdf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1B2B5-C40E-2A31-768F-1B56830FD046}"/>
              </a:ext>
            </a:extLst>
          </p:cNvPr>
          <p:cNvSpPr txBox="1"/>
          <p:nvPr/>
        </p:nvSpPr>
        <p:spPr bwMode="auto">
          <a:xfrm>
            <a:off x="393777" y="281671"/>
            <a:ext cx="11376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suivi actif et la gestion des évènements indésirables des médicaments antituberculeux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C297D62-8E28-0D17-356D-E688D8A78A0E}"/>
              </a:ext>
            </a:extLst>
          </p:cNvPr>
          <p:cNvSpPr>
            <a:spLocks/>
          </p:cNvSpPr>
          <p:nvPr/>
        </p:nvSpPr>
        <p:spPr bwMode="auto">
          <a:xfrm>
            <a:off x="573088" y="1247775"/>
            <a:ext cx="11236325" cy="34053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Événements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indésirables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(EI) 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Tout événement médical indésirable pouvant survenir au cours d'un traitement par un produit pharmaceutique, mais qui n'a pas nécessairement de relation de cause à effet avec ce traitement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Réaction indésirable au médicament (RIM) : 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une réponse* à un médicament qui est nocive et non intentionnelle, et qui se produit à des doses normalement utilisées chez l'homme pas en cas d'erreur**</a:t>
            </a:r>
          </a:p>
          <a:p>
            <a:pPr eaLnBrk="1" hangingPunct="1"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EDC9AE-5D71-8637-FFA9-2944BA6121CE}"/>
              </a:ext>
            </a:extLst>
          </p:cNvPr>
          <p:cNvSpPr txBox="1">
            <a:spLocks/>
          </p:cNvSpPr>
          <p:nvPr/>
        </p:nvSpPr>
        <p:spPr>
          <a:xfrm>
            <a:off x="573088" y="174625"/>
            <a:ext cx="10515600" cy="930275"/>
          </a:xfrm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Autres définitions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F8CFD-0D09-F86E-D766-CC93CAEA1A7B}"/>
              </a:ext>
            </a:extLst>
          </p:cNvPr>
          <p:cNvSpPr txBox="1"/>
          <p:nvPr/>
        </p:nvSpPr>
        <p:spPr>
          <a:xfrm>
            <a:off x="1055439" y="4653135"/>
            <a:ext cx="10753973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fr-F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*Réponse = une relation de cause à effet entre un médicament et un événement indésirable est au moins une possibilité raisonnable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fr-F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** une erreur qui se produit lors de la prescription, de la délivrance et/ou de l'utilisation d'un médicament est appelée erreur médicamenteuse.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50EB479-E104-D631-CC69-3741753F4756}"/>
              </a:ext>
            </a:extLst>
          </p:cNvPr>
          <p:cNvSpPr>
            <a:spLocks/>
          </p:cNvSpPr>
          <p:nvPr/>
        </p:nvSpPr>
        <p:spPr bwMode="auto">
          <a:xfrm>
            <a:off x="573358" y="1104900"/>
            <a:ext cx="10923587" cy="5184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Événement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indésirable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grave (EIG): 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un EI qui entraîne soit la</a:t>
            </a: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mort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soit une</a:t>
            </a: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expérience mettant la vie en danger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soit une </a:t>
            </a: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hospitalisation 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ou une </a:t>
            </a: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prolongation de l'hospitalisation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soit un </a:t>
            </a: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handicap persistant 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ou</a:t>
            </a: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important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soit une </a:t>
            </a: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anomalie congénitale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 Tout EI qui n'entraîne pas immédiatement l'un de ces résultats mais qui nécessite une intervention telle que l'arrêt du médicament soupçonné d'avoir causé l'événement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Événement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indésirable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sévère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: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un EI d'intensité maximale jugée par le patient et/ou le clinicien ; cette évaluation est parfois basée sur des tests cliniques ou de laboratoire. Il existe différentes échelles pour déterminer le degré de sévérité, les plus simples étant </a:t>
            </a:r>
            <a:r>
              <a:rPr lang="fr-F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"léger", "modéré" 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ou </a:t>
            </a:r>
            <a:r>
              <a:rPr lang="fr-F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"grave". 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232641-4A65-EC36-3F5D-0E8906463F47}"/>
              </a:ext>
            </a:extLst>
          </p:cNvPr>
          <p:cNvSpPr txBox="1">
            <a:spLocks/>
          </p:cNvSpPr>
          <p:nvPr/>
        </p:nvSpPr>
        <p:spPr>
          <a:xfrm>
            <a:off x="573088" y="174625"/>
            <a:ext cx="10515600" cy="930275"/>
          </a:xfrm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Autres définitions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>
            <a:extLst>
              <a:ext uri="{FF2B5EF4-FFF2-40B4-BE49-F238E27FC236}">
                <a16:creationId xmlns:a16="http://schemas.microsoft.com/office/drawing/2014/main" id="{DD84A6B7-593A-933C-A9E2-7F9A18563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1104900"/>
            <a:ext cx="10728325" cy="470898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Événement</a:t>
            </a:r>
            <a:r>
              <a:rPr lang="en-US" alt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indésirable</a:t>
            </a:r>
            <a:r>
              <a:rPr lang="en-US" alt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d'importance</a:t>
            </a:r>
            <a:r>
              <a:rPr lang="en-US" alt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clinique</a:t>
            </a:r>
            <a:r>
              <a:rPr lang="en-US" alt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Est un EI qui est soit : (i) grave, (ii) d'un intérêt particulier,  (iii) conduit à l'arrêt ou à la modification du traitement, ou  (iv) considéré comme cliniquement significatif par le clinicien.</a:t>
            </a: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Événement indésirable d'un intérêt particulier </a:t>
            </a:r>
            <a:r>
              <a:rPr lang="en-US" alt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Tout EI documenté comme étant survenu au cours d'essais cliniques et pour lequel le personnel de surveillance est formé pour le </a:t>
            </a:r>
            <a:r>
              <a:rPr lang="fr-FR" alt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signaler, indépendamment de sa gravité, de sa sévérité ou de sa relation de cause à effet avec le traitement antituberculeux</a:t>
            </a:r>
            <a:r>
              <a:rPr lang="fr-FR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C15047-916A-FCE2-8ED4-91BF392C256D}"/>
              </a:ext>
            </a:extLst>
          </p:cNvPr>
          <p:cNvSpPr txBox="1">
            <a:spLocks/>
          </p:cNvSpPr>
          <p:nvPr/>
        </p:nvSpPr>
        <p:spPr>
          <a:xfrm>
            <a:off x="573088" y="174625"/>
            <a:ext cx="10515600" cy="930275"/>
          </a:xfrm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Autres définitions 3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505088-1B5E-E04B-55C1-070F32608352}"/>
              </a:ext>
            </a:extLst>
          </p:cNvPr>
          <p:cNvSpPr txBox="1">
            <a:spLocks/>
          </p:cNvSpPr>
          <p:nvPr/>
        </p:nvSpPr>
        <p:spPr>
          <a:xfrm>
            <a:off x="623392" y="0"/>
            <a:ext cx="10945216" cy="90011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fr-FR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Ex: </a:t>
            </a:r>
            <a:r>
              <a:rPr lang="fr-FR" altLang="fr-FR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Événement indésirable d'un intérêt particulier</a:t>
            </a:r>
          </a:p>
          <a:p>
            <a:pPr>
              <a:defRPr/>
            </a:pPr>
            <a:endParaRPr lang="en-US" sz="3200" kern="0" dirty="0">
              <a:solidFill>
                <a:schemeClr val="tx1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F6BF155-ABDD-E2B9-40F4-7D4879614BEA}"/>
              </a:ext>
            </a:extLst>
          </p:cNvPr>
          <p:cNvSpPr txBox="1">
            <a:spLocks/>
          </p:cNvSpPr>
          <p:nvPr/>
        </p:nvSpPr>
        <p:spPr>
          <a:xfrm>
            <a:off x="265113" y="1340768"/>
            <a:ext cx="5618162" cy="50053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r-F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Tous les événements indésirables graves</a:t>
            </a:r>
          </a:p>
          <a:p>
            <a:pPr>
              <a:spcBef>
                <a:spcPts val="0"/>
              </a:spcBef>
              <a:defRPr/>
            </a:pPr>
            <a:r>
              <a:rPr lang="fr-F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Neuropathie périphérique (paresthésies), </a:t>
            </a:r>
          </a:p>
          <a:p>
            <a:pPr>
              <a:spcBef>
                <a:spcPts val="0"/>
              </a:spcBef>
              <a:defRPr/>
            </a:pPr>
            <a:r>
              <a:rPr lang="fr-F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Troubles psychiatriques et toxicité du système nerveux central 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psychose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dépression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crises </a:t>
            </a: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d'épilepsie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,...)</a:t>
            </a:r>
          </a:p>
          <a:p>
            <a:pPr>
              <a:spcBef>
                <a:spcPts val="0"/>
              </a:spcBef>
              <a:defRPr/>
            </a:pPr>
            <a:r>
              <a:rPr lang="fr-F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Trouble du nerf optique (névrite optique) ou la rétinopathie </a:t>
            </a:r>
          </a:p>
          <a:p>
            <a:pPr>
              <a:spcBef>
                <a:spcPts val="0"/>
              </a:spcBef>
              <a:defRPr/>
            </a:pPr>
            <a:r>
              <a:rPr lang="fr-F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Ototoxicité 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(trouble auditive, </a:t>
            </a: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perte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auditive)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Myélosuppression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anemie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thrombocytopenie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neutropenie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,…)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B5783CD-66D4-56D1-0099-9602AE4A4C2A}"/>
              </a:ext>
            </a:extLst>
          </p:cNvPr>
          <p:cNvSpPr txBox="1">
            <a:spLocks/>
          </p:cNvSpPr>
          <p:nvPr/>
        </p:nvSpPr>
        <p:spPr>
          <a:xfrm>
            <a:off x="6096000" y="1340768"/>
            <a:ext cx="5735638" cy="50053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Allongement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l’intervalle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QT (Fridericia </a:t>
            </a: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corrigé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Acidose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lactique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Hepatite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hepatotoxicité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( élévation des ASAT/ALAT &gt;= 5x UN ou &gt;=3 x avec manifestations cliniques, élévation de la bilirubine&gt;=1,5 UN)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HypothyroÏdisme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Hypokalemie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Pancréatite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Phospholipidose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fr-F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Atteinte rénale aiguë (insuffisance rénale aiguë)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1445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CenturyGothic</vt:lpstr>
      <vt:lpstr>1_Modèle par défaut</vt:lpstr>
      <vt:lpstr>PowerPoint Presentation</vt:lpstr>
      <vt:lpstr>PowerPoint Presentation</vt:lpstr>
      <vt:lpstr>Objectifs d'apprentissage   A la fin du module de formation,  le participant doit être capable de...</vt:lpstr>
      <vt:lpstr>Pharmacovigilance (PV)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EIG, décès et résultats thérapeutiques</vt:lpstr>
      <vt:lpstr>Résultats thérapeutiques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Bassirou soul</cp:lastModifiedBy>
  <cp:revision>885</cp:revision>
  <cp:lastPrinted>2015-08-06T08:53:30Z</cp:lastPrinted>
  <dcterms:created xsi:type="dcterms:W3CDTF">2009-05-24T17:19:01Z</dcterms:created>
  <dcterms:modified xsi:type="dcterms:W3CDTF">2023-05-16T18:17:08Z</dcterms:modified>
</cp:coreProperties>
</file>