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62" r:id="rId2"/>
    <p:sldId id="564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565" r:id="rId15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1FFE3D-07D3-A91B-DBC0-2F73B30E20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6864E-7802-0824-768A-58AEEE6773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847FFD6-6F61-D24F-94DA-DA6B5494F446}" type="datetimeFigureOut">
              <a:rPr lang="en-GB"/>
              <a:pPr>
                <a:defRPr/>
              </a:pPr>
              <a:t>13/04/2023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3E500E-0EB9-79C4-FEE9-87D43E62C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0DCBA4-F872-D620-7242-D46F6E7BC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A2D7E-E780-2F2E-7B54-D2F8ABF072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91AE9-23D4-9A6E-2B94-DC0ADD9E1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0F333D-2951-7748-B0E6-863EB2E301B3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7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7305C-0AE6-FB64-F0CD-19F44B61E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309320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511CC14E-5DE4-F371-1FD4-98B149DC3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404458" y="6232878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1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2824B840-D510-6276-E7C1-BDD07ECCF7B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811338" y="271463"/>
            <a:ext cx="8569325" cy="16986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1000"/>
              </a:spcAft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Define schedules and routes for data collection and reporting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658FF2B-B73D-23B2-7EF8-D5CE2A8D1BF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911225" y="2060575"/>
            <a:ext cx="103695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Facilitate discussions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Share examples and lessons learnt from other settings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/>
              <a:t>Support the collection of data and </a:t>
            </a:r>
            <a:r>
              <a:rPr lang="fr-CH" altLang="en-US" dirty="0" err="1"/>
              <a:t>reporting</a:t>
            </a:r>
            <a:r>
              <a:rPr lang="fr-CH" altLang="en-US" dirty="0"/>
              <a:t> to national and global </a:t>
            </a:r>
            <a:r>
              <a:rPr lang="fr-CH" altLang="en-US" dirty="0" err="1"/>
              <a:t>level</a:t>
            </a:r>
            <a:endParaRPr lang="fr-CH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 err="1"/>
              <a:t>Updating</a:t>
            </a:r>
            <a:r>
              <a:rPr lang="fr-CH" altLang="en-US" dirty="0"/>
              <a:t> the </a:t>
            </a:r>
            <a:r>
              <a:rPr lang="fr-CH" altLang="en-US" dirty="0" err="1"/>
              <a:t>methods</a:t>
            </a:r>
            <a:r>
              <a:rPr lang="fr-CH" altLang="en-US" dirty="0"/>
              <a:t> as </a:t>
            </a:r>
            <a:r>
              <a:rPr lang="fr-CH" altLang="en-US" dirty="0" err="1"/>
              <a:t>knowledge</a:t>
            </a:r>
            <a:r>
              <a:rPr lang="fr-CH" altLang="en-US" dirty="0"/>
              <a:t> </a:t>
            </a:r>
            <a:r>
              <a:rPr lang="fr-CH" altLang="en-US" dirty="0" err="1"/>
              <a:t>advances</a:t>
            </a:r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E5906339-1A13-4CDB-F6C4-4D5A3D4A198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711325" y="260648"/>
            <a:ext cx="8769350" cy="14128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 fontScale="9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Consolidate aDSM data electronically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D650387-A574-07D7-1FE2-33E9A470F24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883569" y="1771948"/>
            <a:ext cx="84248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Technical support in adaptation of existing system (or implementation of new system)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Help on revising systems to allow reporting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81287694-57C8-5D74-CF52-C439E390592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758156" y="188913"/>
            <a:ext cx="8675688" cy="158390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1000"/>
              </a:spcAft>
              <a:defRPr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Develop capacity for signal detection and causality assessment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4633E5B-E7D5-50A0-BA59-B6322E01A7A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523206" y="2060848"/>
            <a:ext cx="91455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/>
              <a:t>Role for partners?</a:t>
            </a:r>
          </a:p>
          <a:p>
            <a:pPr lvl="1" eaLnBrk="1" hangingPunct="1"/>
            <a:r>
              <a:rPr lang="en-GB" altLang="en-US" sz="2400" dirty="0"/>
              <a:t>Facilitate discussions</a:t>
            </a:r>
          </a:p>
          <a:p>
            <a:pPr lvl="1" eaLnBrk="1" hangingPunct="1"/>
            <a:r>
              <a:rPr lang="en-GB" altLang="en-US" sz="2400" dirty="0"/>
              <a:t>Organize dedicated training on signal detection (methods, stats) and causality assessment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8EAB1566-1520-A3A3-AD28-3A2DAF5C610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357312" y="125413"/>
            <a:ext cx="8229600" cy="6397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Conclusions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37048AC-985A-28C3-A43D-2695F5E301E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23888" y="1412776"/>
            <a:ext cx="109442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/>
              <a:t>Technical partners could play an important catalytic role to help national TB programmes implement the changes required to introduce </a:t>
            </a:r>
            <a:r>
              <a:rPr lang="en-GB" altLang="en-US" sz="2800" dirty="0" err="1"/>
              <a:t>aDSM</a:t>
            </a:r>
            <a:endParaRPr lang="en-GB" altLang="en-US" sz="2800" dirty="0"/>
          </a:p>
          <a:p>
            <a:pPr eaLnBrk="1" hangingPunct="1"/>
            <a:r>
              <a:rPr lang="fr-CH" altLang="en-US" sz="2800" dirty="0"/>
              <a:t>In addition to the </a:t>
            </a:r>
            <a:r>
              <a:rPr lang="fr-CH" altLang="en-US" sz="2800" dirty="0" err="1"/>
              <a:t>technical</a:t>
            </a:r>
            <a:r>
              <a:rPr lang="fr-CH" altLang="en-US" sz="2800" dirty="0"/>
              <a:t> expertise, </a:t>
            </a:r>
            <a:r>
              <a:rPr lang="fr-CH" altLang="en-US" sz="2800" dirty="0" err="1"/>
              <a:t>advocacy</a:t>
            </a:r>
            <a:r>
              <a:rPr lang="fr-CH" altLang="en-US" sz="2800" dirty="0"/>
              <a:t> and facilitation of discussion, </a:t>
            </a:r>
            <a:r>
              <a:rPr lang="fr-CH" altLang="en-US" sz="2800" dirty="0" err="1"/>
              <a:t>given</a:t>
            </a:r>
            <a:r>
              <a:rPr lang="fr-CH" altLang="en-US" sz="2800" dirty="0"/>
              <a:t> the relative </a:t>
            </a:r>
            <a:r>
              <a:rPr lang="fr-CH" altLang="en-US" sz="2800" dirty="0" err="1"/>
              <a:t>novelty</a:t>
            </a:r>
            <a:r>
              <a:rPr lang="fr-CH" altLang="en-US" sz="2800" dirty="0"/>
              <a:t> of </a:t>
            </a:r>
            <a:r>
              <a:rPr lang="fr-CH" altLang="en-US" sz="2800" dirty="0" err="1"/>
              <a:t>aDSM</a:t>
            </a:r>
            <a:r>
              <a:rPr lang="fr-CH" altLang="en-US" sz="2800" dirty="0"/>
              <a:t> </a:t>
            </a:r>
            <a:r>
              <a:rPr lang="fr-CH" altLang="en-US" sz="2800" dirty="0" err="1"/>
              <a:t>agencies</a:t>
            </a:r>
            <a:r>
              <a:rPr lang="fr-CH" altLang="en-US" sz="2800" dirty="0"/>
              <a:t> and </a:t>
            </a:r>
            <a:r>
              <a:rPr lang="fr-CH" altLang="en-US" sz="2800" dirty="0" err="1"/>
              <a:t>donors</a:t>
            </a:r>
            <a:r>
              <a:rPr lang="fr-CH" altLang="en-US" sz="2800" dirty="0"/>
              <a:t> </a:t>
            </a:r>
            <a:r>
              <a:rPr lang="fr-CH" altLang="en-US" sz="2800" dirty="0" err="1"/>
              <a:t>may</a:t>
            </a:r>
            <a:r>
              <a:rPr lang="fr-CH" altLang="en-US" sz="2800" dirty="0"/>
              <a:t> </a:t>
            </a:r>
            <a:r>
              <a:rPr lang="fr-CH" altLang="en-US" sz="2800" dirty="0" err="1"/>
              <a:t>need</a:t>
            </a:r>
            <a:r>
              <a:rPr lang="fr-CH" altLang="en-US" sz="2800" dirty="0"/>
              <a:t> to </a:t>
            </a:r>
            <a:r>
              <a:rPr lang="fr-CH" altLang="en-US" sz="2800" dirty="0" err="1"/>
              <a:t>provide</a:t>
            </a:r>
            <a:r>
              <a:rPr lang="fr-CH" altLang="en-US" sz="2800" dirty="0"/>
              <a:t> </a:t>
            </a:r>
            <a:r>
              <a:rPr lang="fr-CH" altLang="en-US" sz="2800" dirty="0" err="1"/>
              <a:t>funds</a:t>
            </a:r>
            <a:r>
              <a:rPr lang="fr-CH" altLang="en-US" sz="2800" dirty="0"/>
              <a:t> to enable key </a:t>
            </a:r>
            <a:r>
              <a:rPr lang="fr-CH" altLang="en-US" sz="2800" dirty="0" err="1"/>
              <a:t>activities</a:t>
            </a:r>
            <a:r>
              <a:rPr lang="fr-CH" altLang="en-US" sz="2800" dirty="0"/>
              <a:t> in the short </a:t>
            </a:r>
            <a:r>
              <a:rPr lang="fr-CH" altLang="en-US" sz="2800" dirty="0" err="1"/>
              <a:t>term</a:t>
            </a:r>
            <a:r>
              <a:rPr lang="fr-CH" altLang="en-US" sz="2800" dirty="0"/>
              <a:t> (e.g. to train, </a:t>
            </a:r>
            <a:r>
              <a:rPr lang="fr-CH" altLang="en-US" sz="2800" dirty="0" err="1"/>
              <a:t>hire</a:t>
            </a:r>
            <a:r>
              <a:rPr lang="fr-CH" altLang="en-US" sz="2800" dirty="0"/>
              <a:t> consultants, </a:t>
            </a:r>
            <a:r>
              <a:rPr lang="fr-CH" altLang="en-US" sz="2800" dirty="0" err="1"/>
              <a:t>undertake</a:t>
            </a:r>
            <a:r>
              <a:rPr lang="fr-CH" altLang="en-US" sz="2800" dirty="0"/>
              <a:t> </a:t>
            </a:r>
            <a:r>
              <a:rPr lang="fr-CH" altLang="en-US" sz="2800" dirty="0" err="1"/>
              <a:t>some</a:t>
            </a:r>
            <a:r>
              <a:rPr lang="fr-CH" altLang="en-US" sz="2800" dirty="0"/>
              <a:t> of the </a:t>
            </a:r>
            <a:r>
              <a:rPr lang="fr-CH" altLang="en-US" sz="2800" dirty="0" err="1"/>
              <a:t>clinical</a:t>
            </a:r>
            <a:r>
              <a:rPr lang="fr-CH" altLang="en-US" sz="2800" dirty="0"/>
              <a:t> tests, </a:t>
            </a:r>
            <a:r>
              <a:rPr lang="fr-CH" altLang="en-US" sz="2800" dirty="0" err="1"/>
              <a:t>modify</a:t>
            </a:r>
            <a:r>
              <a:rPr lang="fr-CH" altLang="en-US" sz="2800" dirty="0"/>
              <a:t> information </a:t>
            </a:r>
            <a:r>
              <a:rPr lang="fr-CH" altLang="en-US" sz="2800" dirty="0" err="1"/>
              <a:t>systems</a:t>
            </a:r>
            <a:r>
              <a:rPr lang="fr-CH" altLang="en-US" sz="2800" dirty="0"/>
              <a:t>)</a:t>
            </a:r>
          </a:p>
          <a:p>
            <a:pPr eaLnBrk="1" hangingPunct="1"/>
            <a:r>
              <a:rPr lang="fr-CH" altLang="en-US" sz="2800" dirty="0"/>
              <a:t>In the maintenance phase and long </a:t>
            </a:r>
            <a:r>
              <a:rPr lang="fr-CH" altLang="en-US" sz="2800" dirty="0" err="1"/>
              <a:t>term</a:t>
            </a:r>
            <a:r>
              <a:rPr lang="fr-CH" altLang="en-US" sz="2800" dirty="0"/>
              <a:t>, </a:t>
            </a:r>
            <a:r>
              <a:rPr lang="fr-CH" altLang="en-US" sz="2800" dirty="0" err="1"/>
              <a:t>partners</a:t>
            </a:r>
            <a:r>
              <a:rPr lang="fr-CH" altLang="en-US" sz="2800" dirty="0"/>
              <a:t> </a:t>
            </a:r>
            <a:r>
              <a:rPr lang="fr-CH" altLang="en-US" sz="2800" dirty="0" err="1"/>
              <a:t>could</a:t>
            </a:r>
            <a:r>
              <a:rPr lang="fr-CH" altLang="en-US" sz="2800" dirty="0"/>
              <a:t> </a:t>
            </a:r>
            <a:r>
              <a:rPr lang="fr-CH" altLang="en-US" sz="2800" dirty="0" err="1"/>
              <a:t>play</a:t>
            </a:r>
            <a:r>
              <a:rPr lang="fr-CH" altLang="en-US" sz="2800" dirty="0"/>
              <a:t> a </a:t>
            </a:r>
            <a:r>
              <a:rPr lang="fr-CH" altLang="en-US" sz="2800" dirty="0" err="1"/>
              <a:t>role</a:t>
            </a:r>
            <a:r>
              <a:rPr lang="fr-CH" altLang="en-US" sz="2800" dirty="0"/>
              <a:t> to </a:t>
            </a:r>
            <a:r>
              <a:rPr lang="fr-CH" altLang="en-US" sz="2800" dirty="0" err="1"/>
              <a:t>ensure</a:t>
            </a:r>
            <a:r>
              <a:rPr lang="fr-CH" altLang="en-US" sz="2800" dirty="0"/>
              <a:t> supervision, </a:t>
            </a:r>
            <a:r>
              <a:rPr lang="fr-CH" altLang="en-US" sz="2800" dirty="0" err="1"/>
              <a:t>completeness</a:t>
            </a:r>
            <a:r>
              <a:rPr lang="fr-CH" altLang="en-US" sz="2800" dirty="0"/>
              <a:t> of </a:t>
            </a:r>
            <a:r>
              <a:rPr lang="fr-CH" altLang="en-US" sz="2800" dirty="0" err="1"/>
              <a:t>reporting</a:t>
            </a:r>
            <a:r>
              <a:rPr lang="fr-CH" altLang="en-US" sz="2800" dirty="0"/>
              <a:t> and </a:t>
            </a:r>
            <a:r>
              <a:rPr lang="fr-CH" altLang="en-US" sz="2800" dirty="0" err="1"/>
              <a:t>updating</a:t>
            </a:r>
            <a:r>
              <a:rPr lang="fr-CH" altLang="en-US" sz="2800" dirty="0"/>
              <a:t> the </a:t>
            </a:r>
            <a:r>
              <a:rPr lang="fr-CH" altLang="en-US" sz="2800" dirty="0" err="1"/>
              <a:t>methods</a:t>
            </a:r>
            <a:r>
              <a:rPr lang="fr-CH" altLang="en-US" sz="2800" dirty="0"/>
              <a:t> and </a:t>
            </a:r>
            <a:r>
              <a:rPr lang="fr-CH" altLang="en-US" sz="2800" dirty="0" err="1"/>
              <a:t>human</a:t>
            </a:r>
            <a:r>
              <a:rPr lang="fr-CH" altLang="en-US" sz="2800" dirty="0"/>
              <a:t> </a:t>
            </a:r>
            <a:r>
              <a:rPr lang="fr-CH" altLang="en-US" sz="2800" dirty="0" err="1"/>
              <a:t>resource</a:t>
            </a:r>
            <a:r>
              <a:rPr lang="fr-CH" altLang="en-US" sz="2800" dirty="0"/>
              <a:t> </a:t>
            </a:r>
            <a:r>
              <a:rPr lang="fr-CH" altLang="en-US" sz="2800" dirty="0" err="1"/>
              <a:t>development</a:t>
            </a:r>
            <a:r>
              <a:rPr lang="fr-CH" altLang="en-US" sz="2800" dirty="0"/>
              <a:t> </a:t>
            </a:r>
            <a:endParaRPr lang="en-GB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839416" y="2132856"/>
            <a:ext cx="10009112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3.5. Role of national and international technical and funding partners in </a:t>
            </a:r>
            <a:b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the implementation of 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379EDB-BAA4-AFFF-5ADB-4D1A0F57D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3332" y="161925"/>
            <a:ext cx="9685337" cy="113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fr-FR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  <a:t>Learning objectives</a:t>
            </a:r>
            <a:br>
              <a:rPr lang="en-GB" altLang="fr-FR" b="1" dirty="0">
                <a:solidFill>
                  <a:srgbClr val="000000"/>
                </a:solidFill>
                <a:ea typeface="+mn-ea"/>
                <a:cs typeface="Calibri" panose="020F0502020204030204" pitchFamily="34" charset="0"/>
              </a:rPr>
            </a:br>
            <a:r>
              <a:rPr lang="en-GB" altLang="fr-FR" sz="2400" i="1" dirty="0">
                <a:solidFill>
                  <a:srgbClr val="FF0000"/>
                </a:solidFill>
                <a:ea typeface="+mn-ea"/>
                <a:cs typeface="Calibri" panose="020F0502020204030204" pitchFamily="34" charset="0"/>
              </a:rPr>
              <a:t>By the end of this presentation, the participant is expected to be able to:</a:t>
            </a:r>
            <a:endParaRPr lang="en-GB" altLang="fr-FR" sz="2000" i="1" dirty="0">
              <a:solidFill>
                <a:srgbClr val="FF0000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29D2D80-9DD3-04AA-AC88-D97B027B04E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487488" y="1700213"/>
            <a:ext cx="92170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4375" lvl="1" indent="-539750">
              <a:buFont typeface="Calibri" panose="020F0502020204030204" pitchFamily="34" charset="0"/>
              <a:buAutoNum type="arabicPeriod"/>
            </a:pPr>
            <a:r>
              <a:rPr lang="en-GB" altLang="fr-FR" dirty="0">
                <a:cs typeface="Calibri" panose="020F0502020204030204" pitchFamily="34" charset="0"/>
              </a:rPr>
              <a:t>Identify key areas in the implementation of </a:t>
            </a:r>
            <a:r>
              <a:rPr lang="en-GB" altLang="fr-FR" dirty="0" err="1">
                <a:cs typeface="Calibri" panose="020F0502020204030204" pitchFamily="34" charset="0"/>
              </a:rPr>
              <a:t>aDSM</a:t>
            </a:r>
            <a:r>
              <a:rPr lang="en-GB" altLang="fr-FR" dirty="0">
                <a:cs typeface="Calibri" panose="020F0502020204030204" pitchFamily="34" charset="0"/>
              </a:rPr>
              <a:t> in which partner support would be of help</a:t>
            </a:r>
          </a:p>
          <a:p>
            <a:pPr marL="714375" lvl="1" indent="-539750">
              <a:buFont typeface="Calibri" panose="020F0502020204030204" pitchFamily="34" charset="0"/>
              <a:buAutoNum type="arabicPeriod"/>
            </a:pPr>
            <a:endParaRPr lang="en-GB" altLang="fr-FR" dirty="0">
              <a:cs typeface="Calibri" panose="020F0502020204030204" pitchFamily="34" charset="0"/>
            </a:endParaRPr>
          </a:p>
          <a:p>
            <a:pPr marL="714375" lvl="1" indent="-539750">
              <a:buFont typeface="Calibri" panose="020F0502020204030204" pitchFamily="34" charset="0"/>
              <a:buAutoNum type="arabicPeriod"/>
            </a:pPr>
            <a:r>
              <a:rPr lang="fr-CH" altLang="fr-FR" dirty="0">
                <a:cs typeface="Calibri" panose="020F0502020204030204" pitchFamily="34" charset="0"/>
              </a:rPr>
              <a:t>Match the </a:t>
            </a:r>
            <a:r>
              <a:rPr lang="fr-CH" altLang="fr-FR" dirty="0" err="1">
                <a:cs typeface="Calibri" panose="020F0502020204030204" pitchFamily="34" charset="0"/>
              </a:rPr>
              <a:t>strengths</a:t>
            </a:r>
            <a:r>
              <a:rPr lang="fr-CH" altLang="fr-FR" dirty="0">
                <a:cs typeface="Calibri" panose="020F0502020204030204" pitchFamily="34" charset="0"/>
              </a:rPr>
              <a:t> of </a:t>
            </a:r>
            <a:r>
              <a:rPr lang="fr-CH" altLang="fr-FR" dirty="0" err="1">
                <a:cs typeface="Calibri" panose="020F0502020204030204" pitchFamily="34" charset="0"/>
              </a:rPr>
              <a:t>particular</a:t>
            </a:r>
            <a:r>
              <a:rPr lang="fr-CH" altLang="fr-FR" dirty="0">
                <a:cs typeface="Calibri" panose="020F0502020204030204" pitchFamily="34" charset="0"/>
              </a:rPr>
              <a:t> </a:t>
            </a:r>
            <a:r>
              <a:rPr lang="fr-CH" altLang="fr-FR" dirty="0" err="1">
                <a:cs typeface="Calibri" panose="020F0502020204030204" pitchFamily="34" charset="0"/>
              </a:rPr>
              <a:t>partners</a:t>
            </a:r>
            <a:r>
              <a:rPr lang="fr-CH" altLang="fr-FR" dirty="0">
                <a:cs typeface="Calibri" panose="020F0502020204030204" pitchFamily="34" charset="0"/>
              </a:rPr>
              <a:t> (</a:t>
            </a:r>
            <a:r>
              <a:rPr lang="fr-CH" altLang="fr-FR" dirty="0" err="1">
                <a:cs typeface="Calibri" panose="020F0502020204030204" pitchFamily="34" charset="0"/>
              </a:rPr>
              <a:t>technical</a:t>
            </a:r>
            <a:r>
              <a:rPr lang="fr-CH" altLang="fr-FR" dirty="0">
                <a:cs typeface="Calibri" panose="020F0502020204030204" pitchFamily="34" charset="0"/>
              </a:rPr>
              <a:t>, </a:t>
            </a:r>
            <a:r>
              <a:rPr lang="fr-CH" altLang="fr-FR" dirty="0" err="1">
                <a:cs typeface="Calibri" panose="020F0502020204030204" pitchFamily="34" charset="0"/>
              </a:rPr>
              <a:t>advocacy</a:t>
            </a:r>
            <a:r>
              <a:rPr lang="fr-CH" altLang="fr-FR" dirty="0">
                <a:cs typeface="Calibri" panose="020F0502020204030204" pitchFamily="34" charset="0"/>
              </a:rPr>
              <a:t> and </a:t>
            </a:r>
            <a:r>
              <a:rPr lang="fr-CH" altLang="fr-FR" dirty="0" err="1">
                <a:cs typeface="Calibri" panose="020F0502020204030204" pitchFamily="34" charset="0"/>
              </a:rPr>
              <a:t>funding</a:t>
            </a:r>
            <a:r>
              <a:rPr lang="fr-CH" altLang="fr-FR" dirty="0">
                <a:cs typeface="Calibri" panose="020F0502020204030204" pitchFamily="34" charset="0"/>
              </a:rPr>
              <a:t>) </a:t>
            </a:r>
            <a:r>
              <a:rPr lang="fr-CH" altLang="fr-FR" dirty="0" err="1">
                <a:cs typeface="Calibri" panose="020F0502020204030204" pitchFamily="34" charset="0"/>
              </a:rPr>
              <a:t>with</a:t>
            </a:r>
            <a:r>
              <a:rPr lang="fr-CH" altLang="fr-FR" dirty="0">
                <a:cs typeface="Calibri" panose="020F0502020204030204" pitchFamily="34" charset="0"/>
              </a:rPr>
              <a:t> </a:t>
            </a:r>
            <a:r>
              <a:rPr lang="fr-CH" altLang="fr-FR" dirty="0" err="1">
                <a:cs typeface="Calibri" panose="020F0502020204030204" pitchFamily="34" charset="0"/>
              </a:rPr>
              <a:t>specific</a:t>
            </a:r>
            <a:r>
              <a:rPr lang="fr-CH" altLang="fr-FR" dirty="0">
                <a:cs typeface="Calibri" panose="020F0502020204030204" pitchFamily="34" charset="0"/>
              </a:rPr>
              <a:t> gaps</a:t>
            </a:r>
            <a:endParaRPr lang="en-GB" altLang="fr-FR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D320B3-04C5-3712-715A-B7B7F902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88913"/>
            <a:ext cx="83534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cs typeface="Calibri" panose="020F0502020204030204" pitchFamily="34" charset="0"/>
              </a:rPr>
              <a:t>Key steps in </a:t>
            </a:r>
            <a:r>
              <a:rPr lang="en-US" altLang="en-US" sz="4400" b="1" dirty="0" err="1">
                <a:cs typeface="Calibri" panose="020F0502020204030204" pitchFamily="34" charset="0"/>
              </a:rPr>
              <a:t>aDSM</a:t>
            </a:r>
            <a:r>
              <a:rPr lang="en-US" altLang="en-US" sz="4400" b="1" dirty="0">
                <a:cs typeface="Calibri" panose="020F0502020204030204" pitchFamily="34" charset="0"/>
              </a:rPr>
              <a:t> implementation</a:t>
            </a:r>
          </a:p>
        </p:txBody>
      </p:sp>
      <p:sp>
        <p:nvSpPr>
          <p:cNvPr id="5123" name="Rectangle 32">
            <a:extLst>
              <a:ext uri="{FF2B5EF4-FFF2-40B4-BE49-F238E27FC236}">
                <a16:creationId xmlns:a16="http://schemas.microsoft.com/office/drawing/2014/main" id="{574EC2CE-6327-119C-78CF-B4F9ADEC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00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2696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grpSp>
        <p:nvGrpSpPr>
          <p:cNvPr id="5124" name="Groupe 8">
            <a:extLst>
              <a:ext uri="{FF2B5EF4-FFF2-40B4-BE49-F238E27FC236}">
                <a16:creationId xmlns:a16="http://schemas.microsoft.com/office/drawing/2014/main" id="{D7E32536-3B73-9D13-0888-78E2E92A9FDC}"/>
              </a:ext>
            </a:extLst>
          </p:cNvPr>
          <p:cNvGrpSpPr>
            <a:grpSpLocks/>
          </p:cNvGrpSpPr>
          <p:nvPr/>
        </p:nvGrpSpPr>
        <p:grpSpPr bwMode="auto">
          <a:xfrm>
            <a:off x="2139950" y="1262063"/>
            <a:ext cx="7051675" cy="5046662"/>
            <a:chOff x="0" y="0"/>
            <a:chExt cx="5074920" cy="3375660"/>
          </a:xfrm>
        </p:grpSpPr>
        <p:sp>
          <p:nvSpPr>
            <p:cNvPr id="5126" name="Zone de texte 2">
              <a:extLst>
                <a:ext uri="{FF2B5EF4-FFF2-40B4-BE49-F238E27FC236}">
                  <a16:creationId xmlns:a16="http://schemas.microsoft.com/office/drawing/2014/main" id="{BFF17949-27F7-2DC6-1ECF-F5E34D015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4920" cy="3429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en-US" sz="2000">
                  <a:ea typeface="SimSun" panose="02010600030101010101" pitchFamily="2" charset="-122"/>
                  <a:cs typeface="Times New Roman" panose="02020603050405020304" pitchFamily="18" charset="0"/>
                </a:rPr>
                <a:t>Create a national coordinating mechanism for aDSM</a:t>
              </a:r>
              <a:endParaRPr lang="en-GB" altLang="en-US" sz="1600"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4" name="Zone de texte 2">
              <a:extLst>
                <a:ext uri="{FF2B5EF4-FFF2-40B4-BE49-F238E27FC236}">
                  <a16:creationId xmlns:a16="http://schemas.microsoft.com/office/drawing/2014/main" id="{F7306588-7793-C3D0-BD19-EDA4853BE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435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a plan for aDSM</a:t>
              </a:r>
              <a:endParaRPr lang="en-GB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5" name="Zone de texte 2">
              <a:extLst>
                <a:ext uri="{FF2B5EF4-FFF2-40B4-BE49-F238E27FC236}">
                  <a16:creationId xmlns:a16="http://schemas.microsoft.com/office/drawing/2014/main" id="{AB95A6DB-EA62-4979-57BC-A945CD4A8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1170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management and supervision roles and responsibilities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6" name="Zone de texte 2">
              <a:extLst>
                <a:ext uri="{FF2B5EF4-FFF2-40B4-BE49-F238E27FC236}">
                  <a16:creationId xmlns:a16="http://schemas.microsoft.com/office/drawing/2014/main" id="{727D1C40-7E57-060A-65AC-E90EE12FA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302905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Create standard data collection materials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7" name="Zone de texte 2">
              <a:extLst>
                <a:ext uri="{FF2B5EF4-FFF2-40B4-BE49-F238E27FC236}">
                  <a16:creationId xmlns:a16="http://schemas.microsoft.com/office/drawing/2014/main" id="{7D9F1359-B41B-A879-1D6A-60D4CD48F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9773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staff on the collection of data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8" name="Zone de texte 2">
              <a:extLst>
                <a:ext uri="{FF2B5EF4-FFF2-40B4-BE49-F238E27FC236}">
                  <a16:creationId xmlns:a16="http://schemas.microsoft.com/office/drawing/2014/main" id="{E8A9A59E-0665-5F9F-4766-660818978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71508"/>
              <a:ext cx="5074920" cy="3429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Define schedules and routes for data collection and reporting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19" name="Zone de texte 6">
              <a:extLst>
                <a:ext uri="{FF2B5EF4-FFF2-40B4-BE49-F238E27FC236}">
                  <a16:creationId xmlns:a16="http://schemas.microsoft.com/office/drawing/2014/main" id="{2204E734-A888-E3C1-1C03-151FEC302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90944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Consolidate aDSM data electronically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  <p:sp>
          <p:nvSpPr>
            <p:cNvPr id="17420" name="Zone de texte 2">
              <a:extLst>
                <a:ext uri="{FF2B5EF4-FFF2-40B4-BE49-F238E27FC236}">
                  <a16:creationId xmlns:a16="http://schemas.microsoft.com/office/drawing/2014/main" id="{ED1F9CC0-2686-7A02-CD4B-126F5219C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32679"/>
              <a:ext cx="5074920" cy="342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Develop capacity for signal detection and causality assessment</a:t>
              </a:r>
              <a:endPara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endParaRPr>
            </a:p>
          </p:txBody>
        </p:sp>
      </p:grpSp>
      <p:sp>
        <p:nvSpPr>
          <p:cNvPr id="5125" name="TextBox 1">
            <a:extLst>
              <a:ext uri="{FF2B5EF4-FFF2-40B4-BE49-F238E27FC236}">
                <a16:creationId xmlns:a16="http://schemas.microsoft.com/office/drawing/2014/main" id="{DA7B979D-FDE3-A63E-C70F-7764DD77F6FB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261226" y="3370262"/>
            <a:ext cx="5046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en-US" sz="4800">
                <a:solidFill>
                  <a:srgbClr val="FF0000"/>
                </a:solidFill>
              </a:rPr>
              <a:t>PARTNER SUPPORT</a:t>
            </a:r>
            <a:endParaRPr lang="en-GB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5ECFD534-E798-0262-6D8C-AD115E99166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59532" y="1916832"/>
            <a:ext cx="10007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H" altLang="en-US" dirty="0" err="1"/>
              <a:t>Provide</a:t>
            </a:r>
            <a:r>
              <a:rPr lang="fr-CH" altLang="en-US" dirty="0"/>
              <a:t> </a:t>
            </a:r>
            <a:r>
              <a:rPr lang="fr-CH" altLang="en-US" dirty="0" err="1"/>
              <a:t>technical</a:t>
            </a:r>
            <a:r>
              <a:rPr lang="fr-CH" altLang="en-US" dirty="0"/>
              <a:t> </a:t>
            </a:r>
            <a:r>
              <a:rPr lang="fr-CH" altLang="en-US" dirty="0" err="1"/>
              <a:t>advice</a:t>
            </a:r>
            <a:r>
              <a:rPr lang="fr-CH" altLang="en-US" dirty="0"/>
              <a:t> (</a:t>
            </a:r>
            <a:r>
              <a:rPr lang="fr-CH" altLang="en-US" dirty="0" err="1"/>
              <a:t>could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members</a:t>
            </a:r>
            <a:r>
              <a:rPr lang="fr-CH" altLang="en-US" dirty="0"/>
              <a:t> on the </a:t>
            </a:r>
            <a:r>
              <a:rPr lang="fr-CH" altLang="en-US" dirty="0" err="1"/>
              <a:t>coordinating</a:t>
            </a:r>
            <a:r>
              <a:rPr lang="fr-CH" altLang="en-US" dirty="0"/>
              <a:t> </a:t>
            </a:r>
            <a:r>
              <a:rPr lang="fr-CH" altLang="en-US" dirty="0" err="1"/>
              <a:t>mechanism</a:t>
            </a:r>
            <a:r>
              <a:rPr lang="fr-CH" altLang="en-US" dirty="0"/>
              <a:t>, </a:t>
            </a:r>
            <a:r>
              <a:rPr lang="fr-CH" altLang="en-US" dirty="0" err="1"/>
              <a:t>depending</a:t>
            </a:r>
            <a:r>
              <a:rPr lang="fr-CH" altLang="en-US" dirty="0"/>
              <a:t> on setting)</a:t>
            </a:r>
            <a:endParaRPr lang="en-GB" altLang="en-US" dirty="0"/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Facilitate discussions and advocate for appropriate visibility of the national coordinating mechanism in the public sector hierarchy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Invite </a:t>
            </a:r>
            <a:r>
              <a:rPr lang="en-GB" altLang="en-US" dirty="0" err="1"/>
              <a:t>aDSM</a:t>
            </a:r>
            <a:r>
              <a:rPr lang="en-GB" altLang="en-US" dirty="0"/>
              <a:t> experts from other countries to share experiences</a:t>
            </a:r>
          </a:p>
        </p:txBody>
      </p:sp>
      <p:sp>
        <p:nvSpPr>
          <p:cNvPr id="6147" name="Zone de texte 2">
            <a:extLst>
              <a:ext uri="{FF2B5EF4-FFF2-40B4-BE49-F238E27FC236}">
                <a16:creationId xmlns:a16="http://schemas.microsoft.com/office/drawing/2014/main" id="{23AF5578-5D42-267C-EB51-B24105CF5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6924" y="25400"/>
            <a:ext cx="9792816" cy="18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b="1" dirty="0">
                <a:ea typeface="SimSun" panose="02010600030101010101" pitchFamily="2" charset="-122"/>
                <a:cs typeface="Times New Roman" panose="02020603050405020304" pitchFamily="18" charset="0"/>
              </a:rPr>
              <a:t>Create a national coordinating mechanism for </a:t>
            </a:r>
            <a:r>
              <a:rPr lang="en-US" altLang="en-US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aDSM</a:t>
            </a:r>
            <a:endParaRPr lang="en-GB" altLang="en-US" sz="3200" i="1" dirty="0">
              <a:solidFill>
                <a:srgbClr val="FF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BBABB32A-14DA-DC2B-412C-7EC34D47F46F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981200" y="188913"/>
            <a:ext cx="82296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>
                <a:latin typeface="+mn-lt"/>
                <a:ea typeface="SimSun" pitchFamily="2" charset="-122"/>
                <a:cs typeface="Times New Roman" pitchFamily="18" charset="0"/>
              </a:rPr>
              <a:t>Develop a plan for </a:t>
            </a:r>
            <a:r>
              <a:rPr lang="en-GB" altLang="en-US" b="1" dirty="0" err="1">
                <a:latin typeface="+mn-lt"/>
                <a:ea typeface="SimSun" pitchFamily="2" charset="-122"/>
                <a:cs typeface="Times New Roman" pitchFamily="18" charset="0"/>
              </a:rPr>
              <a:t>aDSM</a:t>
            </a:r>
            <a:endParaRPr lang="en-GB" altLang="en-US" sz="3200" b="1" dirty="0"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9E46DAF-FF70-1100-778D-89FA784213C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31044" y="1700213"/>
            <a:ext cx="1072991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Facilitate discussions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Share technical expertise in terms of project management (e.g. development of the plan and budget, strategy, indicators, etc.)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Share templates or examples from other settings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/>
              <a:t>Support the writing of the plan (technical, funding)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AC6CD6C0-D9FD-0F01-1ACF-C7DAB23E911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983432" y="260648"/>
            <a:ext cx="10004425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Define management and supervision roles and responsibilities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B80218F-8E79-C618-B49A-0B78EB94A202}"/>
              </a:ext>
            </a:extLst>
          </p:cNvPr>
          <p:cNvSpPr txBox="1">
            <a:spLocks/>
          </p:cNvSpPr>
          <p:nvPr/>
        </p:nvSpPr>
        <p:spPr bwMode="auto">
          <a:xfrm>
            <a:off x="1071030" y="2465512"/>
            <a:ext cx="982922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Share templates or examples from other settings</a:t>
            </a:r>
          </a:p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en-US" sz="2800" dirty="0"/>
          </a:p>
          <a:p>
            <a:pPr marL="914400" lvl="1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Act in some of the roles and take on some responsibilities (e.g. if a partner is supporting a treatment intervention in an administrative area then they can support </a:t>
            </a:r>
            <a:r>
              <a:rPr lang="en-GB" altLang="en-US" sz="2800" dirty="0" err="1"/>
              <a:t>aDSM</a:t>
            </a:r>
            <a:r>
              <a:rPr lang="en-GB" altLang="en-US" sz="2800" dirty="0"/>
              <a:t> in that setting)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6453579E-6018-0869-89A0-38DCF49B03A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127448" y="116632"/>
            <a:ext cx="97917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Create standard data collection materials</a:t>
            </a:r>
            <a:endParaRPr lang="en-GB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B910883-56F6-C2FB-781C-1CC584589E4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307629" y="1714252"/>
            <a:ext cx="943133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Share technical expertise (e.g. expert review of the paper or electronic forms used in the country)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Share templates, examples from other countries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/>
              <a:t>Help draft standard </a:t>
            </a:r>
            <a:r>
              <a:rPr lang="fr-CH" altLang="en-US" dirty="0" err="1"/>
              <a:t>operation</a:t>
            </a:r>
            <a:r>
              <a:rPr lang="fr-CH" altLang="en-US" dirty="0"/>
              <a:t> </a:t>
            </a:r>
            <a:r>
              <a:rPr lang="fr-CH" altLang="en-US" dirty="0" err="1"/>
              <a:t>procedures</a:t>
            </a:r>
            <a:r>
              <a:rPr lang="fr-CH" altLang="en-US" dirty="0"/>
              <a:t>, </a:t>
            </a:r>
            <a:r>
              <a:rPr lang="fr-CH" altLang="en-US" dirty="0" err="1"/>
              <a:t>adapt</a:t>
            </a:r>
            <a:r>
              <a:rPr lang="fr-CH" altLang="en-US" dirty="0"/>
              <a:t> data collection </a:t>
            </a:r>
            <a:r>
              <a:rPr lang="fr-CH" altLang="en-US" dirty="0" err="1"/>
              <a:t>tools</a:t>
            </a:r>
            <a:endParaRPr lang="fr-CH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 err="1"/>
              <a:t>Ensure</a:t>
            </a:r>
            <a:r>
              <a:rPr lang="fr-CH" altLang="en-US" dirty="0"/>
              <a:t> </a:t>
            </a:r>
            <a:r>
              <a:rPr lang="fr-CH" altLang="en-US" dirty="0" err="1"/>
              <a:t>that</a:t>
            </a:r>
            <a:r>
              <a:rPr lang="fr-CH" altLang="en-US" dirty="0"/>
              <a:t> </a:t>
            </a:r>
            <a:r>
              <a:rPr lang="fr-CH" altLang="en-US" dirty="0" err="1"/>
              <a:t>any</a:t>
            </a:r>
            <a:r>
              <a:rPr lang="fr-CH" altLang="en-US" dirty="0"/>
              <a:t> </a:t>
            </a:r>
            <a:r>
              <a:rPr lang="fr-CH" altLang="en-US" dirty="0" err="1"/>
              <a:t>tools</a:t>
            </a:r>
            <a:r>
              <a:rPr lang="fr-CH" altLang="en-US" dirty="0"/>
              <a:t> </a:t>
            </a:r>
            <a:r>
              <a:rPr lang="fr-CH" altLang="en-US" dirty="0" err="1"/>
              <a:t>developed</a:t>
            </a:r>
            <a:r>
              <a:rPr lang="fr-CH" altLang="en-US" dirty="0"/>
              <a:t> by a </a:t>
            </a:r>
            <a:r>
              <a:rPr lang="fr-CH" altLang="en-US" dirty="0" err="1"/>
              <a:t>partner</a:t>
            </a:r>
            <a:r>
              <a:rPr lang="fr-CH" altLang="en-US" dirty="0"/>
              <a:t> in a country are in </a:t>
            </a:r>
            <a:r>
              <a:rPr lang="fr-CH" altLang="en-US" dirty="0" err="1"/>
              <a:t>conformity</a:t>
            </a:r>
            <a:r>
              <a:rPr lang="fr-CH" altLang="en-US" dirty="0"/>
              <a:t> </a:t>
            </a:r>
            <a:r>
              <a:rPr lang="fr-CH" altLang="en-US" dirty="0" err="1"/>
              <a:t>with</a:t>
            </a:r>
            <a:r>
              <a:rPr lang="fr-CH" altLang="en-US" dirty="0"/>
              <a:t> the </a:t>
            </a:r>
            <a:r>
              <a:rPr lang="fr-CH" altLang="en-US" dirty="0" err="1"/>
              <a:t>requirements</a:t>
            </a:r>
            <a:r>
              <a:rPr lang="fr-CH" altLang="en-US" dirty="0"/>
              <a:t> for local and international </a:t>
            </a:r>
            <a:r>
              <a:rPr lang="fr-CH" altLang="en-US" dirty="0" err="1"/>
              <a:t>reporting</a:t>
            </a: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EC631D1A-21B1-0BD7-7CB6-B54E8A5EF8C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451769" y="36513"/>
            <a:ext cx="9288462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Train staff on the collection of data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02ABD23-8180-E3D2-7B50-0BB4DC7AA1B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5325" y="1700213"/>
            <a:ext cx="1080135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Facilitate the organisation of training at different levels (e.g. national, regional, district, health facility, private sector)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Share technical expertise (e.g. pedagogical advisor support)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Share curriculum, case studies and other materials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Train the “national trainers”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 err="1"/>
              <a:t>Provide</a:t>
            </a:r>
            <a:r>
              <a:rPr lang="fr-CH" altLang="en-US" dirty="0"/>
              <a:t> </a:t>
            </a:r>
            <a:r>
              <a:rPr lang="fr-CH" altLang="en-US" dirty="0" err="1"/>
              <a:t>funding</a:t>
            </a:r>
            <a:r>
              <a:rPr lang="fr-CH" altLang="en-US" dirty="0"/>
              <a:t> &amp; venues for training </a:t>
            </a:r>
            <a:r>
              <a:rPr lang="fr-CH" altLang="en-US" dirty="0" err="1"/>
              <a:t>activities</a:t>
            </a:r>
            <a:endParaRPr lang="fr-CH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CH" altLang="en-US" dirty="0" err="1"/>
              <a:t>Develop</a:t>
            </a:r>
            <a:r>
              <a:rPr lang="fr-CH" altLang="en-US" dirty="0"/>
              <a:t> training </a:t>
            </a:r>
            <a:r>
              <a:rPr lang="fr-CH" altLang="en-US" dirty="0" err="1"/>
              <a:t>materials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921</Words>
  <Application>Microsoft Macintosh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Learning objectives By the end of this presentation, the participant is expected to be able to:</vt:lpstr>
      <vt:lpstr>PowerPoint Presentation</vt:lpstr>
      <vt:lpstr>Create a national coordinating mechanism for aDSM</vt:lpstr>
      <vt:lpstr>Develop a plan for aDSM</vt:lpstr>
      <vt:lpstr>Define management and supervision roles and responsibilities</vt:lpstr>
      <vt:lpstr>Create standard data collection materials</vt:lpstr>
      <vt:lpstr>Train staff on the collection of data</vt:lpstr>
      <vt:lpstr>Define schedules and routes for data collection and reporting</vt:lpstr>
      <vt:lpstr>Consolidate aDSM data electronically</vt:lpstr>
      <vt:lpstr>Develop capacity for signal detection and causality assessment</vt:lpstr>
      <vt:lpstr>Conclusions</vt:lpstr>
      <vt:lpstr>PowerPoint Presentation</vt:lpstr>
    </vt:vector>
  </TitlesOfParts>
  <Company>Médecins Sans Frontières 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Role of national and international technical and funding partners in  the implementation of aDSM</dc:title>
  <dc:creator>Nathalie LACHENAL</dc:creator>
  <cp:lastModifiedBy>Branwen Hennig</cp:lastModifiedBy>
  <cp:revision>30</cp:revision>
  <dcterms:created xsi:type="dcterms:W3CDTF">2016-06-29T14:16:47Z</dcterms:created>
  <dcterms:modified xsi:type="dcterms:W3CDTF">2023-04-13T10:50:06Z</dcterms:modified>
</cp:coreProperties>
</file>