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62" r:id="rId2"/>
    <p:sldId id="564" r:id="rId3"/>
    <p:sldId id="266" r:id="rId4"/>
    <p:sldId id="270" r:id="rId5"/>
    <p:sldId id="290" r:id="rId6"/>
    <p:sldId id="269" r:id="rId7"/>
    <p:sldId id="299" r:id="rId8"/>
    <p:sldId id="291" r:id="rId9"/>
    <p:sldId id="292" r:id="rId10"/>
    <p:sldId id="293" r:id="rId11"/>
    <p:sldId id="296" r:id="rId12"/>
    <p:sldId id="297" r:id="rId13"/>
    <p:sldId id="280" r:id="rId14"/>
    <p:sldId id="294" r:id="rId15"/>
    <p:sldId id="285" r:id="rId16"/>
    <p:sldId id="286" r:id="rId17"/>
    <p:sldId id="295" r:id="rId18"/>
    <p:sldId id="298" r:id="rId19"/>
    <p:sldId id="565" r:id="rId2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800" autoAdjust="0"/>
  </p:normalViewPr>
  <p:slideViewPr>
    <p:cSldViewPr>
      <p:cViewPr varScale="1">
        <p:scale>
          <a:sx n="133" d="100"/>
          <a:sy n="133" d="100"/>
        </p:scale>
        <p:origin x="21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34463-2F48-18A4-8289-07E9DA3D4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1B0DB-F03F-F535-8A74-CEC542D622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9A41D5E-F1E0-654D-9EFD-1F4514B02D83}" type="datetimeFigureOut">
              <a:rPr lang="en-GB"/>
              <a:pPr>
                <a:defRPr/>
              </a:pPr>
              <a:t>13/04/2023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F40B113-3A91-08A5-A825-6CD5492A15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ABDD29-2891-BDE6-0C14-A6C57DB64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AAF55-F7E9-96C2-CBF2-97AB96E91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AA681-7F09-AB12-D3B8-2D4CC93C7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7CA571-0BDC-704B-8FB0-5C7C88404BCE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D8818-BF4A-EA62-3C7C-9A0B76F63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309320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26196089-52FA-6F40-EC25-6A5254A90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404458" y="6232878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8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0" y="1916832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Training package on active tuberculosis drug safety monitoring and management (</a:t>
            </a:r>
            <a:r>
              <a:rPr lang="en-US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44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11B07D1-8285-BDE0-1737-0CBD8F81099B}"/>
              </a:ext>
            </a:extLst>
          </p:cNvPr>
          <p:cNvSpPr txBox="1">
            <a:spLocks/>
          </p:cNvSpPr>
          <p:nvPr/>
        </p:nvSpPr>
        <p:spPr bwMode="auto">
          <a:xfrm>
            <a:off x="1382315" y="44450"/>
            <a:ext cx="993157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techniques &amp; media (2)</a:t>
            </a: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4ACA2779-4B0A-8421-BBBF-0E1580DCC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658" y="1539492"/>
            <a:ext cx="106568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2800" dirty="0"/>
              <a:t>The most common means of dissemination of new information include: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Health care provider letters or e-mails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Safety alerts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Press releases (e.g. via Internet, TV,…)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Oral presentations at technical meetings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Fact sheets, posters, flyers 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Peer-reviewed publications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Revised product inserts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AF58E8C-386C-24E8-0574-346388B3A7E1}"/>
              </a:ext>
            </a:extLst>
          </p:cNvPr>
          <p:cNvSpPr txBox="1">
            <a:spLocks/>
          </p:cNvSpPr>
          <p:nvPr/>
        </p:nvSpPr>
        <p:spPr bwMode="auto">
          <a:xfrm>
            <a:off x="1827275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Integrating new knowledge (1)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1B62BCB-8A34-8E07-8E08-461A3149E22D}"/>
              </a:ext>
            </a:extLst>
          </p:cNvPr>
          <p:cNvSpPr txBox="1">
            <a:spLocks/>
          </p:cNvSpPr>
          <p:nvPr/>
        </p:nvSpPr>
        <p:spPr bwMode="auto">
          <a:xfrm>
            <a:off x="963613" y="1700808"/>
            <a:ext cx="99569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One important result of the communication of risk is to incorporate the new knowledge into different material used to guide practice.  These include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National TB guidelines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Essential medicines lists, national formularies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Product inserts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Textbooks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Training materials</a:t>
            </a:r>
            <a:endParaRPr lang="en-US" alt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5F551C-4A36-F1C0-9FF7-FBD5D93A33AC}"/>
              </a:ext>
            </a:extLst>
          </p:cNvPr>
          <p:cNvSpPr txBox="1">
            <a:spLocks/>
          </p:cNvSpPr>
          <p:nvPr/>
        </p:nvSpPr>
        <p:spPr bwMode="auto">
          <a:xfrm>
            <a:off x="2233489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Integrating new knowledge (2)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91364F1-982C-B7B7-84D2-B515479599F2}"/>
              </a:ext>
            </a:extLst>
          </p:cNvPr>
          <p:cNvSpPr txBox="1">
            <a:spLocks/>
          </p:cNvSpPr>
          <p:nvPr/>
        </p:nvSpPr>
        <p:spPr bwMode="auto">
          <a:xfrm>
            <a:off x="1271464" y="1340768"/>
            <a:ext cx="101536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Updated training materials would be oriented to different audiences, including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formal health care providers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community health workers  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informal </a:t>
            </a:r>
            <a:r>
              <a:rPr lang="en-US" altLang="en-US" sz="2400" dirty="0" err="1"/>
              <a:t>carers</a:t>
            </a:r>
            <a:endParaRPr lang="en-US" altLang="en-US" sz="2400" dirty="0"/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peer support groups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expert patients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400" dirty="0"/>
              <a:t>community champions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They can be supplemented by information-sharing sessions to educate patients, their families and communities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16ED6D63-2E64-255F-ADB2-24E1DDC2538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200150" y="1412776"/>
            <a:ext cx="9791700" cy="525621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dirty="0"/>
              <a:t>Accept and involve the public as a legitimate partner 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Involve the community early, before important decisions are made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en-US" altLang="en-US" sz="2800" dirty="0"/>
              <a:t>Plan carefully and evaluate performance 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Different goals, audiences and media require different risk communication strategies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Risk communication will be successful only if carefully planned 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Carefully evaluate your efforts and learn from your mistakes</a:t>
            </a: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0B888D30-FB5B-7DAF-D752-413422A1F92C}"/>
              </a:ext>
            </a:extLst>
          </p:cNvPr>
          <p:cNvSpPr txBox="1">
            <a:spLocks/>
          </p:cNvSpPr>
          <p:nvPr/>
        </p:nvSpPr>
        <p:spPr bwMode="auto">
          <a:xfrm>
            <a:off x="1981200" y="444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approaches (1)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D22C443B-A56F-5472-C8AF-9B4E5657B15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127448" y="1268413"/>
            <a:ext cx="10512425" cy="479583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2800" dirty="0"/>
              <a:t>Listen to your audience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If you do not listen to people, you cannot expect them to listen to you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Communication is a two-way activity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Do not make assumptions about what people know, think, or want, done about risks</a:t>
            </a:r>
          </a:p>
          <a:p>
            <a:pPr marL="514350" indent="-514350" fontAlgn="ctr">
              <a:buFont typeface="Calibri" panose="020F0502020204030204" pitchFamily="34" charset="0"/>
              <a:buAutoNum type="arabicPeriod" startAt="4"/>
              <a:defRPr/>
            </a:pPr>
            <a:r>
              <a:rPr lang="en-US" altLang="en-US" sz="2800" dirty="0"/>
              <a:t>Be honest, frank and open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State your credentials; but do not ask or expect to be trusted by the public  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If you do not know an answer or are uncertain, say so 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Get back to people with answers. 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Admit mistakes 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Disclose risk information as soon as possible</a:t>
            </a:r>
          </a:p>
          <a:p>
            <a:pPr lvl="1">
              <a:defRPr/>
            </a:pPr>
            <a:endParaRPr lang="en-US" altLang="en-US" sz="2700" dirty="0"/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E05CAF9C-8E6C-E37F-C875-A05915485730}"/>
              </a:ext>
            </a:extLst>
          </p:cNvPr>
          <p:cNvSpPr txBox="1">
            <a:spLocks/>
          </p:cNvSpPr>
          <p:nvPr/>
        </p:nvSpPr>
        <p:spPr bwMode="auto">
          <a:xfrm>
            <a:off x="2268860" y="44450"/>
            <a:ext cx="8229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approaches (2)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688DACDA-6875-7BD9-9A75-EFF877DA6D6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66763" y="1520825"/>
            <a:ext cx="106584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fontAlgn="ctr">
              <a:buFont typeface="Calibri" panose="020F0502020204030204" pitchFamily="34" charset="0"/>
              <a:buAutoNum type="arabicPeriod" startAt="5"/>
            </a:pPr>
            <a:r>
              <a:rPr lang="en-US" altLang="en-US" sz="2800" dirty="0"/>
              <a:t>Coordinate and collaborate with other credible sources and try to issue communications jointly with other trustworthy sources such as</a:t>
            </a:r>
            <a:endParaRPr lang="en-US" altLang="en-US" sz="2400" dirty="0"/>
          </a:p>
          <a:p>
            <a:pPr lvl="2" fontAlgn="ctr"/>
            <a:r>
              <a:rPr lang="en-US" altLang="en-US" dirty="0"/>
              <a:t>regulatory bodies</a:t>
            </a:r>
          </a:p>
          <a:p>
            <a:pPr lvl="2" fontAlgn="ctr"/>
            <a:r>
              <a:rPr lang="en-US" altLang="en-US" dirty="0"/>
              <a:t>authoritative university scientists</a:t>
            </a:r>
          </a:p>
          <a:p>
            <a:pPr lvl="2" fontAlgn="ctr"/>
            <a:r>
              <a:rPr lang="en-US" altLang="en-US" dirty="0"/>
              <a:t>physicians  </a:t>
            </a:r>
          </a:p>
          <a:p>
            <a:pPr lvl="2" fontAlgn="ctr"/>
            <a:r>
              <a:rPr lang="en-US" altLang="en-US" dirty="0"/>
              <a:t>trusted local officials</a:t>
            </a:r>
          </a:p>
          <a:p>
            <a:pPr lvl="2" fontAlgn="ctr"/>
            <a:r>
              <a:rPr lang="en-US" altLang="en-US" dirty="0"/>
              <a:t>opinion leaders</a:t>
            </a: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96893610-04CC-B968-AF1B-5EEA16BA70DD}"/>
              </a:ext>
            </a:extLst>
          </p:cNvPr>
          <p:cNvSpPr txBox="1">
            <a:spLocks/>
          </p:cNvSpPr>
          <p:nvPr/>
        </p:nvSpPr>
        <p:spPr bwMode="auto">
          <a:xfrm>
            <a:off x="1997075" y="44450"/>
            <a:ext cx="82296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approaches (3)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F9A18C5C-CA16-CAC3-B52D-AD96E612EA9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75506" y="1412875"/>
            <a:ext cx="10440988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fontAlgn="ctr">
              <a:buFont typeface="Calibri" panose="020F0502020204030204" pitchFamily="34" charset="0"/>
              <a:buAutoNum type="arabicPeriod" startAt="6"/>
            </a:pPr>
            <a:r>
              <a:rPr lang="en-US" altLang="en-GB" sz="2800" dirty="0"/>
              <a:t>Meet the needs of the media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en-US" altLang="en-GB" sz="2400" dirty="0"/>
              <a:t>Be open with and accessible to reporters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en-US" altLang="en-GB" sz="2400" dirty="0"/>
              <a:t>Respect their deadlines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en-US" altLang="en-GB" sz="2400" dirty="0"/>
              <a:t>Provide information tailored to the needs of each type of media, such as graphics and other visual aids for TV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en-US" altLang="en-GB" sz="2400" dirty="0"/>
              <a:t>Provide background material for the media on complex risk issues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en-US" altLang="en-GB" sz="2400" dirty="0"/>
              <a:t>Follow up on stories with praise or criticism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en-US" altLang="en-GB" sz="2400" dirty="0"/>
              <a:t>Try to establish long-term relationships of trust with editors and reporters </a:t>
            </a: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4C43AEFD-776C-73E9-2FB3-821F1A481B40}"/>
              </a:ext>
            </a:extLst>
          </p:cNvPr>
          <p:cNvSpPr txBox="1">
            <a:spLocks/>
          </p:cNvSpPr>
          <p:nvPr/>
        </p:nvSpPr>
        <p:spPr bwMode="auto">
          <a:xfrm>
            <a:off x="1997075" y="44450"/>
            <a:ext cx="8229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approaches (4)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149B698-4E00-1486-EB86-46417F3E870F}"/>
              </a:ext>
            </a:extLst>
          </p:cNvPr>
          <p:cNvSpPr txBox="1">
            <a:spLocks/>
          </p:cNvSpPr>
          <p:nvPr/>
        </p:nvSpPr>
        <p:spPr bwMode="auto">
          <a:xfrm>
            <a:off x="1489870" y="44450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approaches (5)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79983A-519D-CF08-87CE-96A7CAD8A6DA}"/>
              </a:ext>
            </a:extLst>
          </p:cNvPr>
          <p:cNvSpPr txBox="1">
            <a:spLocks/>
          </p:cNvSpPr>
          <p:nvPr/>
        </p:nvSpPr>
        <p:spPr>
          <a:xfrm>
            <a:off x="982664" y="1412875"/>
            <a:ext cx="924401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ctr">
              <a:buFont typeface="Calibri" panose="020F0502020204030204" pitchFamily="34" charset="0"/>
              <a:buAutoNum type="arabicPeriod" startAt="7"/>
              <a:defRPr/>
            </a:pPr>
            <a:r>
              <a:rPr lang="en-US" altLang="en-US" sz="2800" dirty="0"/>
              <a:t>Speak clearly and with compassion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Use simple, non-technical language 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Always try to include a discussion of actions that are under way or can be taken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Promise only what you can do, and be sure to do what you promise</a:t>
            </a:r>
            <a:endParaRPr lang="en-US" altLang="en-US" dirty="0"/>
          </a:p>
          <a:p>
            <a:pPr marL="0" indent="0" fontAlgn="ctr"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3CB73EE-A003-FAFD-69A4-AA232C32B62B}"/>
              </a:ext>
            </a:extLst>
          </p:cNvPr>
          <p:cNvSpPr txBox="1">
            <a:spLocks/>
          </p:cNvSpPr>
          <p:nvPr/>
        </p:nvSpPr>
        <p:spPr bwMode="auto">
          <a:xfrm>
            <a:off x="1837184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0506283-3059-7843-F564-D58602FDCD69}"/>
              </a:ext>
            </a:extLst>
          </p:cNvPr>
          <p:cNvSpPr txBox="1">
            <a:spLocks/>
          </p:cNvSpPr>
          <p:nvPr/>
        </p:nvSpPr>
        <p:spPr bwMode="auto">
          <a:xfrm>
            <a:off x="767408" y="1484784"/>
            <a:ext cx="1036915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Risk communication and integration of new knowledge justify much of the efforts and resources devoted to </a:t>
            </a:r>
            <a:r>
              <a:rPr lang="en-US" altLang="en-US" sz="2800" dirty="0" err="1"/>
              <a:t>aDSM</a:t>
            </a:r>
            <a:endParaRPr lang="en-US" altLang="en-US" sz="28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Before communicating a drug-related risk, a thorough ascertainment is needed to avoid the needless blaming of a drug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Different methods and approaches can be used to communicate a message clearly, taking advantage of the diversity of means available today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training material was funded by TDR as part of the Access and Delivery Partnership (ADP) with funding from the Government of Japan.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training materials were put together in 2016 the WHO Task Force on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aDSM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technical 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partners KNCV Tuberculosis Foundation, Management Sciences for Health (SIAPS)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MSF, WHO GTB, and TDR. 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materials were updated in 2022-23 by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Mahamadou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Bassirou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Souleymane (TDR consultant) with Marie-Eve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Raguenaud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(TDR), Branwen J Hennig (TDR), and Corinne Merle (TDR), and reviewed by Linh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Nhat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Nguyen (WHO/GTB), Medea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Gegia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(WHO/GTB), and Fuad </a:t>
            </a:r>
            <a:r>
              <a:rPr lang="en-GB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Mirzayev</a:t>
            </a:r>
            <a:r>
              <a:rPr lang="en-GB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(WHO/GTB).</a:t>
            </a:r>
            <a:endParaRPr lang="en-GB" sz="900" dirty="0">
              <a:solidFill>
                <a:schemeClr val="tx1"/>
              </a:solidFill>
              <a:effectLst/>
            </a:endParaRPr>
          </a:p>
          <a:p>
            <a:pPr algn="l"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thank all members of the WARN/CARN-TB working group on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 contributed to the development of the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generic guidelines as well as the secretariat, particularly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09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1991544" y="2132856"/>
            <a:ext cx="8712968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3.4. Overview on risk communication and new knowledge integration</a:t>
            </a: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96D292B-1A48-9B39-ABE0-4C8EE99F590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59768" y="188913"/>
            <a:ext cx="102724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 b="1" dirty="0">
                <a:solidFill>
                  <a:srgbClr val="000000"/>
                </a:solidFill>
              </a:rPr>
              <a:t>Learning objectives</a:t>
            </a:r>
            <a:br>
              <a:rPr lang="en-GB" altLang="fr-FR" b="1" dirty="0">
                <a:solidFill>
                  <a:srgbClr val="000000"/>
                </a:solidFill>
              </a:rPr>
            </a:br>
            <a:r>
              <a:rPr lang="en-GB" altLang="fr-FR" sz="2400" i="1" dirty="0">
                <a:solidFill>
                  <a:srgbClr val="FF0000"/>
                </a:solidFill>
              </a:rPr>
              <a:t>By the end of this presentation, the participant is expected to be able to:</a:t>
            </a:r>
            <a:endParaRPr lang="en-US" altLang="en-US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6553CCA-219E-466B-778E-FE0DD516011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2063750" y="2143125"/>
            <a:ext cx="80645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Define TB medicine risk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Understand the </a:t>
            </a:r>
            <a:r>
              <a:rPr lang="en-US" altLang="en-US" sz="2800" dirty="0" err="1"/>
              <a:t>aDSM</a:t>
            </a:r>
            <a:r>
              <a:rPr lang="en-US" altLang="en-US" sz="2800" dirty="0"/>
              <a:t> role in risk reduction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Describe risk communication methods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sz="2800" dirty="0"/>
              <a:t>Describe new risk knowledge communication and integration for TB drugs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75CAC06-6490-FE59-06D3-C66B9EC36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82296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TB medicine</a:t>
            </a:r>
            <a:r>
              <a:rPr lang="en-US" altLang="en-US" sz="4800" dirty="0"/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risk (1)</a:t>
            </a:r>
            <a:br>
              <a:rPr lang="en-US" altLang="en-US" b="1" dirty="0">
                <a:solidFill>
                  <a:srgbClr val="000000"/>
                </a:solidFill>
              </a:rPr>
            </a:br>
            <a:endParaRPr lang="en-US" altLang="en-US" sz="3200" b="1" dirty="0">
              <a:solidFill>
                <a:srgbClr val="000000"/>
              </a:solidFill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F22755E-6F0C-1F79-687C-47DBFD298EE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42988" y="1268413"/>
            <a:ext cx="10106025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b="1" i="1" dirty="0"/>
              <a:t>Basics</a:t>
            </a:r>
            <a:endParaRPr lang="en-US" altLang="en-US" sz="2800" b="1" dirty="0"/>
          </a:p>
          <a:p>
            <a:pPr>
              <a:defRPr/>
            </a:pPr>
            <a:r>
              <a:rPr lang="en-US" altLang="en-US" sz="2800" dirty="0"/>
              <a:t>A risk is the probability that an unwanted or unexpected medical event could result from a medical procedure or the use of a medical product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r>
              <a:rPr lang="en-US" altLang="en-US" sz="2800" dirty="0"/>
              <a:t> The risk could be known or unknown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some may have already been identified from clinical studies and some may not have been identified before approval for public use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4E4A351-7B4E-6107-CD73-AFC3CA945C5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525339" y="44450"/>
            <a:ext cx="82296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>
                <a:solidFill>
                  <a:srgbClr val="000000"/>
                </a:solidFill>
              </a:rPr>
              <a:t>TB medicine</a:t>
            </a:r>
            <a:r>
              <a:rPr lang="en-US" altLang="en-US" sz="4800" dirty="0"/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risk (2)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458B1D4-1ADF-B76F-7905-7974E1F4927B}"/>
              </a:ext>
            </a:extLst>
          </p:cNvPr>
          <p:cNvSpPr txBox="1">
            <a:spLocks/>
          </p:cNvSpPr>
          <p:nvPr/>
        </p:nvSpPr>
        <p:spPr bwMode="auto">
          <a:xfrm>
            <a:off x="311696" y="1484784"/>
            <a:ext cx="10656887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All anti-TB medicines have inherent risk to the patients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some are avoidable whereas others are not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altLang="en-US" sz="24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Most clinical trials for medicines are tested only in limited populations</a:t>
            </a:r>
          </a:p>
          <a:p>
            <a:pPr marL="857250" lvl="1" indent="-4572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there are many unknowns regarding how a wider population (elderly, children, pregnant females, patients with comorbidities, ethnic variations, etc.) will react to the same medicine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6884-B663-651D-43FF-FB72125846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1484784"/>
            <a:ext cx="9864725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 Global TB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overall objectives of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aDSM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to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Reduce risks from drug-related harms in patients on second-line treatment for drug-resistant TB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Generate standardized TB drug safety data to inform future policy updates on the use of such medicines</a:t>
            </a: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33ECDFDC-CAE4-1424-AD17-7FEE69F92024}"/>
              </a:ext>
            </a:extLst>
          </p:cNvPr>
          <p:cNvSpPr txBox="1">
            <a:spLocks/>
          </p:cNvSpPr>
          <p:nvPr/>
        </p:nvSpPr>
        <p:spPr bwMode="auto">
          <a:xfrm>
            <a:off x="1800994" y="187796"/>
            <a:ext cx="82296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aDSM</a:t>
            </a:r>
            <a:r>
              <a:rPr lang="en-US" altLang="en-US" sz="4400" b="1" dirty="0">
                <a:solidFill>
                  <a:srgbClr val="000000"/>
                </a:solidFill>
              </a:rPr>
              <a:t> and medicine risk (1)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DD2B-E878-A020-4BBB-D06DE3C5B7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5075" y="1772816"/>
            <a:ext cx="972185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Tuberculosis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Programmes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257300" lvl="3" indent="0"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objectives of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aDSM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to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Data are collected, reported and analyzed; and decisions are made on the basis of new knowledge gained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E5424A31-3663-4116-2189-A181E5E06EF1}"/>
              </a:ext>
            </a:extLst>
          </p:cNvPr>
          <p:cNvSpPr txBox="1">
            <a:spLocks/>
          </p:cNvSpPr>
          <p:nvPr/>
        </p:nvSpPr>
        <p:spPr bwMode="auto">
          <a:xfrm>
            <a:off x="1981200" y="44450"/>
            <a:ext cx="82296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aDSM</a:t>
            </a:r>
            <a:r>
              <a:rPr lang="en-US" altLang="en-US" sz="4400" b="1" dirty="0">
                <a:solidFill>
                  <a:srgbClr val="000000"/>
                </a:solidFill>
              </a:rPr>
              <a:t> and medicine risk (2)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46E13EA-1377-BBED-6457-C333D3F5CAD1}"/>
              </a:ext>
            </a:extLst>
          </p:cNvPr>
          <p:cNvSpPr txBox="1">
            <a:spLocks/>
          </p:cNvSpPr>
          <p:nvPr/>
        </p:nvSpPr>
        <p:spPr bwMode="auto">
          <a:xfrm>
            <a:off x="1234952" y="188640"/>
            <a:ext cx="986497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new knowledge on risk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B51A3D0-77AF-4B74-AAFE-1859DC66A850}"/>
              </a:ext>
            </a:extLst>
          </p:cNvPr>
          <p:cNvSpPr txBox="1">
            <a:spLocks/>
          </p:cNvSpPr>
          <p:nvPr/>
        </p:nvSpPr>
        <p:spPr bwMode="auto">
          <a:xfrm>
            <a:off x="982663" y="1556792"/>
            <a:ext cx="9721849" cy="4105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Before communicating a signal (e.g. newly suspected drug-related harm), a thorough ascertainment is needed to avoid the needless blaming of a drug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The reputation of a drug or a regimen could be easily damaged if attribution of risk is not carefully conducted and communicated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This could also have repercussions on the whole treatment </a:t>
            </a:r>
            <a:r>
              <a:rPr lang="en-US" altLang="en-US" sz="2800" dirty="0" err="1"/>
              <a:t>programme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AE24440-6953-24A1-57E1-D43B38C49FB2}"/>
              </a:ext>
            </a:extLst>
          </p:cNvPr>
          <p:cNvSpPr txBox="1">
            <a:spLocks/>
          </p:cNvSpPr>
          <p:nvPr/>
        </p:nvSpPr>
        <p:spPr bwMode="auto">
          <a:xfrm>
            <a:off x="1489869" y="44450"/>
            <a:ext cx="9571038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Communicating techniques &amp; media (1)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294F69-E192-9D8A-6BE9-8587A9C420FF}"/>
              </a:ext>
            </a:extLst>
          </p:cNvPr>
          <p:cNvSpPr txBox="1">
            <a:spLocks/>
          </p:cNvSpPr>
          <p:nvPr/>
        </p:nvSpPr>
        <p:spPr>
          <a:xfrm>
            <a:off x="1489869" y="1782763"/>
            <a:ext cx="9571038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Visual aids such as tables, charts, graphs, and photographs can be used effectively to summarize information and add a visual aspect to a written report or oral presentation</a:t>
            </a:r>
          </a:p>
          <a:p>
            <a:pPr marL="896938" lvl="1" indent="-439738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Update policies and procedures</a:t>
            </a:r>
          </a:p>
          <a:p>
            <a:pPr marL="896938" lvl="1" indent="-439738">
              <a:buFont typeface="Courier New" panose="02070309020205020404" pitchFamily="49" charset="0"/>
              <a:buChar char="o"/>
              <a:defRPr/>
            </a:pPr>
            <a:r>
              <a:rPr lang="en-US" altLang="en-US" sz="2400" dirty="0"/>
              <a:t>Provide education and training on updated policies and procedures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1206</Words>
  <Application>Microsoft Macintosh PowerPoint</Application>
  <PresentationFormat>Widescreen</PresentationFormat>
  <Paragraphs>116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Learning objectives By the end of this presentation, the participant is expected to be able to:</vt:lpstr>
      <vt:lpstr>TB medicine risk (1) </vt:lpstr>
      <vt:lpstr>TB medicine risk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Médecins Sans Frontières Suisse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LACHENAL</dc:creator>
  <cp:lastModifiedBy>Branwen Hennig</cp:lastModifiedBy>
  <cp:revision>117</cp:revision>
  <dcterms:created xsi:type="dcterms:W3CDTF">2016-06-29T12:53:41Z</dcterms:created>
  <dcterms:modified xsi:type="dcterms:W3CDTF">2023-04-13T10:31:17Z</dcterms:modified>
</cp:coreProperties>
</file>