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17"/>
  </p:notesMasterIdLst>
  <p:handoutMasterIdLst>
    <p:handoutMasterId r:id="rId18"/>
  </p:handoutMasterIdLst>
  <p:sldIdLst>
    <p:sldId id="955" r:id="rId2"/>
    <p:sldId id="564" r:id="rId3"/>
    <p:sldId id="554" r:id="rId4"/>
    <p:sldId id="555" r:id="rId5"/>
    <p:sldId id="549" r:id="rId6"/>
    <p:sldId id="556" r:id="rId7"/>
    <p:sldId id="558" r:id="rId8"/>
    <p:sldId id="560" r:id="rId9"/>
    <p:sldId id="559" r:id="rId10"/>
    <p:sldId id="561" r:id="rId11"/>
    <p:sldId id="562" r:id="rId12"/>
    <p:sldId id="553" r:id="rId13"/>
    <p:sldId id="954" r:id="rId14"/>
    <p:sldId id="563" r:id="rId15"/>
    <p:sldId id="565" r:id="rId16"/>
  </p:sldIdLst>
  <p:sldSz cx="12192000" cy="6858000"/>
  <p:notesSz cx="10234613" cy="70993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237">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65" autoAdjust="0"/>
    <p:restoredTop sz="96327" autoAdjust="0"/>
  </p:normalViewPr>
  <p:slideViewPr>
    <p:cSldViewPr>
      <p:cViewPr varScale="1">
        <p:scale>
          <a:sx n="124" d="100"/>
          <a:sy n="124" d="100"/>
        </p:scale>
        <p:origin x="288" y="176"/>
      </p:cViewPr>
      <p:guideLst>
        <p:guide orient="horz" pos="2160"/>
        <p:guide pos="3840"/>
      </p:guideLst>
    </p:cSldViewPr>
  </p:slideViewPr>
  <p:notesTextViewPr>
    <p:cViewPr>
      <p:scale>
        <a:sx n="100" d="100"/>
        <a:sy n="100" d="100"/>
      </p:scale>
      <p:origin x="0" y="0"/>
    </p:cViewPr>
  </p:notesTextViewPr>
  <p:notesViewPr>
    <p:cSldViewPr>
      <p:cViewPr varScale="1">
        <p:scale>
          <a:sx n="79" d="100"/>
          <a:sy n="79" d="100"/>
        </p:scale>
        <p:origin x="-3132" y="-90"/>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352535-CE3F-1951-B867-665C689B9F9E}"/>
              </a:ext>
            </a:extLst>
          </p:cNvPr>
          <p:cNvSpPr>
            <a:spLocks noGrp="1"/>
          </p:cNvSpPr>
          <p:nvPr>
            <p:ph type="hdr" sz="quarter"/>
          </p:nvPr>
        </p:nvSpPr>
        <p:spPr>
          <a:xfrm>
            <a:off x="0" y="0"/>
            <a:ext cx="4435475" cy="354013"/>
          </a:xfrm>
          <a:prstGeom prst="rect">
            <a:avLst/>
          </a:prstGeom>
        </p:spPr>
        <p:txBody>
          <a:bodyPr vert="horz" lIns="94650" tIns="47325" rIns="94650" bIns="47325" rtlCol="0"/>
          <a:lstStyle>
            <a:lvl1pPr algn="l" eaLnBrk="1" hangingPunct="1">
              <a:defRPr sz="1200">
                <a:latin typeface="Arial" pitchFamily="34" charset="0"/>
              </a:defRPr>
            </a:lvl1pPr>
          </a:lstStyle>
          <a:p>
            <a:pPr>
              <a:defRPr/>
            </a:pPr>
            <a:endParaRPr lang="en-GB"/>
          </a:p>
        </p:txBody>
      </p:sp>
      <p:sp>
        <p:nvSpPr>
          <p:cNvPr id="3" name="Date Placeholder 2">
            <a:extLst>
              <a:ext uri="{FF2B5EF4-FFF2-40B4-BE49-F238E27FC236}">
                <a16:creationId xmlns:a16="http://schemas.microsoft.com/office/drawing/2014/main" id="{5AB39A03-8518-1FCA-24A4-38E82ED4342D}"/>
              </a:ext>
            </a:extLst>
          </p:cNvPr>
          <p:cNvSpPr>
            <a:spLocks noGrp="1"/>
          </p:cNvSpPr>
          <p:nvPr>
            <p:ph type="dt" sz="quarter" idx="1"/>
          </p:nvPr>
        </p:nvSpPr>
        <p:spPr>
          <a:xfrm>
            <a:off x="5795963" y="0"/>
            <a:ext cx="4437062" cy="354013"/>
          </a:xfrm>
          <a:prstGeom prst="rect">
            <a:avLst/>
          </a:prstGeom>
        </p:spPr>
        <p:txBody>
          <a:bodyPr vert="horz" lIns="94650" tIns="47325" rIns="94650" bIns="47325" rtlCol="0"/>
          <a:lstStyle>
            <a:lvl1pPr algn="r" eaLnBrk="1" hangingPunct="1">
              <a:defRPr sz="1200">
                <a:latin typeface="Arial" pitchFamily="34" charset="0"/>
              </a:defRPr>
            </a:lvl1pPr>
          </a:lstStyle>
          <a:p>
            <a:pPr>
              <a:defRPr/>
            </a:pPr>
            <a:fld id="{10DD6160-3F30-AC41-BCE0-3B72C31592A7}" type="datetimeFigureOut">
              <a:rPr lang="en-GB"/>
              <a:pPr>
                <a:defRPr/>
              </a:pPr>
              <a:t>13/04/2023</a:t>
            </a:fld>
            <a:endParaRPr lang="en-GB"/>
          </a:p>
        </p:txBody>
      </p:sp>
      <p:sp>
        <p:nvSpPr>
          <p:cNvPr id="4" name="Footer Placeholder 3">
            <a:extLst>
              <a:ext uri="{FF2B5EF4-FFF2-40B4-BE49-F238E27FC236}">
                <a16:creationId xmlns:a16="http://schemas.microsoft.com/office/drawing/2014/main" id="{A5383943-0FDA-715B-FCAE-E5141B26C289}"/>
              </a:ext>
            </a:extLst>
          </p:cNvPr>
          <p:cNvSpPr>
            <a:spLocks noGrp="1"/>
          </p:cNvSpPr>
          <p:nvPr>
            <p:ph type="ftr" sz="quarter" idx="2"/>
          </p:nvPr>
        </p:nvSpPr>
        <p:spPr>
          <a:xfrm>
            <a:off x="0" y="6743700"/>
            <a:ext cx="4435475" cy="354013"/>
          </a:xfrm>
          <a:prstGeom prst="rect">
            <a:avLst/>
          </a:prstGeom>
        </p:spPr>
        <p:txBody>
          <a:bodyPr vert="horz" lIns="94650" tIns="47325" rIns="94650" bIns="47325" rtlCol="0" anchor="b"/>
          <a:lstStyle>
            <a:lvl1pPr algn="l" eaLnBrk="1" hangingPunct="1">
              <a:defRPr sz="1200">
                <a:latin typeface="Arial" pitchFamily="34" charset="0"/>
              </a:defRPr>
            </a:lvl1pPr>
          </a:lstStyle>
          <a:p>
            <a:pPr>
              <a:defRPr/>
            </a:pPr>
            <a:endParaRPr lang="en-GB"/>
          </a:p>
        </p:txBody>
      </p:sp>
      <p:sp>
        <p:nvSpPr>
          <p:cNvPr id="5" name="Slide Number Placeholder 4">
            <a:extLst>
              <a:ext uri="{FF2B5EF4-FFF2-40B4-BE49-F238E27FC236}">
                <a16:creationId xmlns:a16="http://schemas.microsoft.com/office/drawing/2014/main" id="{8D676746-B334-44F0-2A14-ED8D740C51AA}"/>
              </a:ext>
            </a:extLst>
          </p:cNvPr>
          <p:cNvSpPr>
            <a:spLocks noGrp="1"/>
          </p:cNvSpPr>
          <p:nvPr>
            <p:ph type="sldNum" sz="quarter" idx="3"/>
          </p:nvPr>
        </p:nvSpPr>
        <p:spPr>
          <a:xfrm>
            <a:off x="5795963" y="6743700"/>
            <a:ext cx="4437062" cy="354013"/>
          </a:xfrm>
          <a:prstGeom prst="rect">
            <a:avLst/>
          </a:prstGeom>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564F7850-F146-5E4B-98D7-62B151766D27}" type="slidenum">
              <a:rPr lang="en-GB" altLang="nl-NL"/>
              <a:pPr>
                <a:defRPr/>
              </a:pPr>
              <a:t>‹#›</a:t>
            </a:fld>
            <a:endParaRPr lang="en-GB"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CE1225D-93B3-7DF0-D682-AB51CAE5FA9A}"/>
              </a:ext>
            </a:extLst>
          </p:cNvPr>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19" name="Rectangle 3">
            <a:extLst>
              <a:ext uri="{FF2B5EF4-FFF2-40B4-BE49-F238E27FC236}">
                <a16:creationId xmlns:a16="http://schemas.microsoft.com/office/drawing/2014/main" id="{E7FD1444-4F00-B70D-564E-FEC020DEF37E}"/>
              </a:ext>
            </a:extLst>
          </p:cNvPr>
          <p:cNvSpPr>
            <a:spLocks noGrp="1" noChangeArrowheads="1"/>
          </p:cNvSpPr>
          <p:nvPr>
            <p:ph type="dt" idx="1"/>
          </p:nvPr>
        </p:nvSpPr>
        <p:spPr bwMode="auto">
          <a:xfrm>
            <a:off x="5795963" y="0"/>
            <a:ext cx="4437062" cy="354013"/>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lvl1pPr algn="r" eaLnBrk="1" hangingPunct="1">
              <a:defRPr sz="1200">
                <a:latin typeface="Arial" pitchFamily="34" charset="0"/>
              </a:defRPr>
            </a:lvl1pPr>
          </a:lstStyle>
          <a:p>
            <a:pPr>
              <a:defRPr/>
            </a:pPr>
            <a:endParaRPr lang="fr-CH"/>
          </a:p>
        </p:txBody>
      </p:sp>
      <p:sp>
        <p:nvSpPr>
          <p:cNvPr id="1028" name="Rectangle 4">
            <a:extLst>
              <a:ext uri="{FF2B5EF4-FFF2-40B4-BE49-F238E27FC236}">
                <a16:creationId xmlns:a16="http://schemas.microsoft.com/office/drawing/2014/main" id="{0072136E-5D5D-5979-E210-0C48DCD62BE2}"/>
              </a:ext>
            </a:extLst>
          </p:cNvPr>
          <p:cNvSpPr>
            <a:spLocks noGrp="1" noRot="1" noChangeAspect="1" noChangeArrowheads="1" noTextEdit="1"/>
          </p:cNvSpPr>
          <p:nvPr>
            <p:ph type="sldImg" idx="2"/>
          </p:nvPr>
        </p:nvSpPr>
        <p:spPr bwMode="auto">
          <a:xfrm>
            <a:off x="2754313" y="533400"/>
            <a:ext cx="4729162"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id="{494D0592-EBDE-69DD-0F75-BB3F6B192C28}"/>
              </a:ext>
            </a:extLst>
          </p:cNvPr>
          <p:cNvSpPr>
            <a:spLocks noGrp="1" noChangeArrowheads="1"/>
          </p:cNvSpPr>
          <p:nvPr>
            <p:ph type="body" sz="quarter" idx="3"/>
          </p:nvPr>
        </p:nvSpPr>
        <p:spPr bwMode="auto">
          <a:xfrm>
            <a:off x="1023938" y="3371850"/>
            <a:ext cx="8186737" cy="3194050"/>
          </a:xfrm>
          <a:prstGeom prst="rect">
            <a:avLst/>
          </a:prstGeom>
          <a:noFill/>
          <a:ln w="9525">
            <a:noFill/>
            <a:miter lim="800000"/>
            <a:headEnd/>
            <a:tailEnd/>
          </a:ln>
          <a:effectLst/>
        </p:spPr>
        <p:txBody>
          <a:bodyPr vert="horz" wrap="square" lIns="94650" tIns="47325" rIns="94650" bIns="47325" numCol="1" anchor="t" anchorCtr="0" compatLnSpc="1">
            <a:prstTxWarp prst="textNoShape">
              <a:avLst/>
            </a:prstTxWarp>
          </a:bodyPr>
          <a:lstStyle/>
          <a:p>
            <a:pPr lvl="0"/>
            <a:r>
              <a:rPr lang="fr-CH" noProof="0"/>
              <a:t>Click to edit Master text styles</a:t>
            </a:r>
          </a:p>
          <a:p>
            <a:pPr lvl="1"/>
            <a:r>
              <a:rPr lang="fr-CH" noProof="0"/>
              <a:t>Second level</a:t>
            </a:r>
          </a:p>
          <a:p>
            <a:pPr lvl="2"/>
            <a:r>
              <a:rPr lang="fr-CH" noProof="0"/>
              <a:t>Third level</a:t>
            </a:r>
          </a:p>
          <a:p>
            <a:pPr lvl="3"/>
            <a:r>
              <a:rPr lang="fr-CH" noProof="0"/>
              <a:t>Fourth level</a:t>
            </a:r>
          </a:p>
          <a:p>
            <a:pPr lvl="4"/>
            <a:r>
              <a:rPr lang="fr-CH" noProof="0"/>
              <a:t>Fifth level</a:t>
            </a:r>
          </a:p>
        </p:txBody>
      </p:sp>
      <p:sp>
        <p:nvSpPr>
          <p:cNvPr id="60422" name="Rectangle 6">
            <a:extLst>
              <a:ext uri="{FF2B5EF4-FFF2-40B4-BE49-F238E27FC236}">
                <a16:creationId xmlns:a16="http://schemas.microsoft.com/office/drawing/2014/main" id="{6762C0E3-1C4E-A311-9AD2-070F57FAFCA4}"/>
              </a:ext>
            </a:extLst>
          </p:cNvPr>
          <p:cNvSpPr>
            <a:spLocks noGrp="1" noChangeArrowheads="1"/>
          </p:cNvSpPr>
          <p:nvPr>
            <p:ph type="ftr" sz="quarter" idx="4"/>
          </p:nvPr>
        </p:nvSpPr>
        <p:spPr bwMode="auto">
          <a:xfrm>
            <a:off x="0" y="6743700"/>
            <a:ext cx="4435475"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eaLnBrk="1" hangingPunct="1">
              <a:defRPr sz="1200">
                <a:latin typeface="Arial" pitchFamily="34" charset="0"/>
              </a:defRPr>
            </a:lvl1pPr>
          </a:lstStyle>
          <a:p>
            <a:pPr>
              <a:defRPr/>
            </a:pPr>
            <a:endParaRPr lang="fr-CH"/>
          </a:p>
        </p:txBody>
      </p:sp>
      <p:sp>
        <p:nvSpPr>
          <p:cNvPr id="60423" name="Rectangle 7">
            <a:extLst>
              <a:ext uri="{FF2B5EF4-FFF2-40B4-BE49-F238E27FC236}">
                <a16:creationId xmlns:a16="http://schemas.microsoft.com/office/drawing/2014/main" id="{BCEE5FFF-EABB-28DD-8F0A-48040BB232E5}"/>
              </a:ext>
            </a:extLst>
          </p:cNvPr>
          <p:cNvSpPr>
            <a:spLocks noGrp="1" noChangeArrowheads="1"/>
          </p:cNvSpPr>
          <p:nvPr>
            <p:ph type="sldNum" sz="quarter" idx="5"/>
          </p:nvPr>
        </p:nvSpPr>
        <p:spPr bwMode="auto">
          <a:xfrm>
            <a:off x="5795963" y="6743700"/>
            <a:ext cx="4437062" cy="354013"/>
          </a:xfrm>
          <a:prstGeom prst="rect">
            <a:avLst/>
          </a:prstGeom>
          <a:noFill/>
          <a:ln w="9525">
            <a:noFill/>
            <a:miter lim="800000"/>
            <a:headEnd/>
            <a:tailEnd/>
          </a:ln>
          <a:effectLst/>
        </p:spPr>
        <p:txBody>
          <a:bodyPr vert="horz" wrap="square" lIns="94650" tIns="47325" rIns="94650" bIns="47325" numCol="1" anchor="b" anchorCtr="0" compatLnSpc="1">
            <a:prstTxWarp prst="textNoShape">
              <a:avLst/>
            </a:prstTxWarp>
          </a:bodyPr>
          <a:lstStyle>
            <a:lvl1pPr algn="r" eaLnBrk="1" hangingPunct="1">
              <a:defRPr sz="1200"/>
            </a:lvl1pPr>
          </a:lstStyle>
          <a:p>
            <a:pPr>
              <a:defRPr/>
            </a:pPr>
            <a:fld id="{174B2570-1287-614A-994D-8CAF9E2F7745}" type="slidenum">
              <a:rPr lang="fr-CH" altLang="nl-NL"/>
              <a:pPr>
                <a:defRPr/>
              </a:pPr>
              <a:t>‹#›</a:t>
            </a:fld>
            <a:endParaRPr lang="fr-CH"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4F8BBC9-8853-836D-5BBA-2BD678E81A5E}"/>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C6F434CE-D47A-30BD-4C4E-2E158AFDB4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15364" name="Slide Number Placeholder 3">
            <a:extLst>
              <a:ext uri="{FF2B5EF4-FFF2-40B4-BE49-F238E27FC236}">
                <a16:creationId xmlns:a16="http://schemas.microsoft.com/office/drawing/2014/main" id="{4A4C70B2-705C-EAED-3B34-DBD0FF602F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8350" indent="-295275">
              <a:spcBef>
                <a:spcPct val="30000"/>
              </a:spcBef>
              <a:defRPr sz="1200">
                <a:solidFill>
                  <a:schemeClr val="tx1"/>
                </a:solidFill>
                <a:latin typeface="Arial" panose="020B0604020202020204" pitchFamily="34" charset="0"/>
              </a:defRPr>
            </a:lvl2pPr>
            <a:lvl3pPr marL="1182688" indent="-236538">
              <a:spcBef>
                <a:spcPct val="30000"/>
              </a:spcBef>
              <a:defRPr sz="1200">
                <a:solidFill>
                  <a:schemeClr val="tx1"/>
                </a:solidFill>
                <a:latin typeface="Arial" panose="020B0604020202020204" pitchFamily="34" charset="0"/>
              </a:defRPr>
            </a:lvl3pPr>
            <a:lvl4pPr marL="1655763" indent="-236538">
              <a:spcBef>
                <a:spcPct val="30000"/>
              </a:spcBef>
              <a:defRPr sz="1200">
                <a:solidFill>
                  <a:schemeClr val="tx1"/>
                </a:solidFill>
                <a:latin typeface="Arial" panose="020B0604020202020204" pitchFamily="34" charset="0"/>
              </a:defRPr>
            </a:lvl4pPr>
            <a:lvl5pPr marL="2128838" indent="-236538">
              <a:spcBef>
                <a:spcPct val="30000"/>
              </a:spcBef>
              <a:defRPr sz="1200">
                <a:solidFill>
                  <a:schemeClr val="tx1"/>
                </a:solidFill>
                <a:latin typeface="Arial" panose="020B0604020202020204" pitchFamily="34" charset="0"/>
              </a:defRPr>
            </a:lvl5pPr>
            <a:lvl6pPr marL="2586038" indent="-236538" eaLnBrk="0" fontAlgn="base" hangingPunct="0">
              <a:spcBef>
                <a:spcPct val="30000"/>
              </a:spcBef>
              <a:spcAft>
                <a:spcPct val="0"/>
              </a:spcAft>
              <a:defRPr sz="1200">
                <a:solidFill>
                  <a:schemeClr val="tx1"/>
                </a:solidFill>
                <a:latin typeface="Arial" panose="020B0604020202020204" pitchFamily="34" charset="0"/>
              </a:defRPr>
            </a:lvl6pPr>
            <a:lvl7pPr marL="3043238" indent="-236538" eaLnBrk="0" fontAlgn="base" hangingPunct="0">
              <a:spcBef>
                <a:spcPct val="30000"/>
              </a:spcBef>
              <a:spcAft>
                <a:spcPct val="0"/>
              </a:spcAft>
              <a:defRPr sz="1200">
                <a:solidFill>
                  <a:schemeClr val="tx1"/>
                </a:solidFill>
                <a:latin typeface="Arial" panose="020B0604020202020204" pitchFamily="34" charset="0"/>
              </a:defRPr>
            </a:lvl7pPr>
            <a:lvl8pPr marL="3500438" indent="-236538" eaLnBrk="0" fontAlgn="base" hangingPunct="0">
              <a:spcBef>
                <a:spcPct val="30000"/>
              </a:spcBef>
              <a:spcAft>
                <a:spcPct val="0"/>
              </a:spcAft>
              <a:defRPr sz="1200">
                <a:solidFill>
                  <a:schemeClr val="tx1"/>
                </a:solidFill>
                <a:latin typeface="Arial" panose="020B0604020202020204" pitchFamily="34" charset="0"/>
              </a:defRPr>
            </a:lvl8pPr>
            <a:lvl9pPr marL="3957638" indent="-2365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3F5F6A-8771-3440-BF41-E95B795BC8EF}" type="slidenum">
              <a:rPr lang="fr-CH" altLang="en-US" smtClean="0"/>
              <a:pPr>
                <a:spcBef>
                  <a:spcPct val="0"/>
                </a:spcBef>
              </a:pPr>
              <a:t>12</a:t>
            </a:fld>
            <a:endParaRPr lang="fr-CH"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5F21CB8-50A9-14A2-0B98-12FD43C68BA9}"/>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5E645F6B-39F3-6252-ADE2-CD3F64B9F5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GB">
              <a:latin typeface="Arial" panose="020B0604020202020204" pitchFamily="34" charset="0"/>
            </a:endParaRPr>
          </a:p>
        </p:txBody>
      </p:sp>
      <p:sp>
        <p:nvSpPr>
          <p:cNvPr id="17412" name="Slide Number Placeholder 3">
            <a:extLst>
              <a:ext uri="{FF2B5EF4-FFF2-40B4-BE49-F238E27FC236}">
                <a16:creationId xmlns:a16="http://schemas.microsoft.com/office/drawing/2014/main" id="{E1CC1E28-5FDF-1501-A5FC-0AA15A2C52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825303-2BF2-5749-9B68-A7A95BE2C641}" type="slidenum">
              <a:rPr lang="fr-CH" altLang="fr-FR" smtClean="0"/>
              <a:pPr/>
              <a:t>13</a:t>
            </a:fld>
            <a:endParaRPr lang="fr-CH"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1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361097-465E-4AFC-7560-25E314DF4D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6309320"/>
            <a:ext cx="931644" cy="337439"/>
          </a:xfrm>
          <a:prstGeom prst="rect">
            <a:avLst/>
          </a:prstGeom>
        </p:spPr>
      </p:pic>
      <p:pic>
        <p:nvPicPr>
          <p:cNvPr id="3" name="Picture 10">
            <a:extLst>
              <a:ext uri="{FF2B5EF4-FFF2-40B4-BE49-F238E27FC236}">
                <a16:creationId xmlns:a16="http://schemas.microsoft.com/office/drawing/2014/main" id="{A458908E-D079-4DFB-3367-33BE9A415C6B}"/>
              </a:ext>
            </a:extLst>
          </p:cNvPr>
          <p:cNvPicPr>
            <a:picLocks noChangeAspect="1" noChangeArrowheads="1"/>
          </p:cNvPicPr>
          <p:nvPr userDrawn="1"/>
        </p:nvPicPr>
        <p:blipFill>
          <a:blip r:embed="rId3" r:link="rId4">
            <a:extLst>
              <a:ext uri="{28A0092B-C50C-407E-A947-70E740481C1C}">
                <a14:useLocalDpi xmlns:a14="http://schemas.microsoft.com/office/drawing/2010/main" val="0"/>
              </a:ext>
            </a:extLst>
          </a:blip>
          <a:srcRect t="14861" b="33009"/>
          <a:stretch>
            <a:fillRect/>
          </a:stretch>
        </p:blipFill>
        <p:spPr bwMode="auto">
          <a:xfrm>
            <a:off x="9476466" y="6232878"/>
            <a:ext cx="1364791" cy="44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444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4" r:id="rId1"/>
    <p:sldLayoutId id="2147483815"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file:////Users/Branwen/Library/Group%20Containers/UBF8T346G9.ms/WebArchiveCopyPasteTempFiles/com.microsoft.Word/AIorK4yoMuk3uTMQOYD3AaLliTKIoJjcydcWXILR6pE3S7J_Xcebk8YHmngRGNv50humPje3jhwwZg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35000"/>
          </a:blip>
          <a:srcRect l="5111" r="5110" b="-1"/>
          <a:stretch/>
        </p:blipFill>
        <p:spPr>
          <a:xfrm>
            <a:off x="0" y="0"/>
            <a:ext cx="12163839" cy="7015698"/>
          </a:xfrm>
          <a:prstGeom prst="rect">
            <a:avLst/>
          </a:prstGeom>
        </p:spPr>
      </p:pic>
      <p:sp>
        <p:nvSpPr>
          <p:cNvPr id="3" name="Title 5">
            <a:extLst>
              <a:ext uri="{FF2B5EF4-FFF2-40B4-BE49-F238E27FC236}">
                <a16:creationId xmlns:a16="http://schemas.microsoft.com/office/drawing/2014/main" id="{EA696F03-D31B-44E2-BF80-E245142A3860}"/>
              </a:ext>
            </a:extLst>
          </p:cNvPr>
          <p:cNvSpPr txBox="1">
            <a:spLocks/>
          </p:cNvSpPr>
          <p:nvPr/>
        </p:nvSpPr>
        <p:spPr>
          <a:xfrm>
            <a:off x="0" y="1916832"/>
            <a:ext cx="12135678" cy="3492388"/>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altLang="en-US" sz="4000" b="1" kern="0" dirty="0">
                <a:latin typeface="Calibri" panose="020F0502020204030204" pitchFamily="34" charset="0"/>
                <a:cs typeface="Calibri" panose="020F0502020204030204" pitchFamily="34" charset="0"/>
              </a:rPr>
              <a:t>Training package on active tuberculosis drug safety monitoring and management (</a:t>
            </a:r>
            <a:r>
              <a:rPr lang="en-US" altLang="en-US" sz="4000" b="1" kern="0" dirty="0" err="1">
                <a:latin typeface="Calibri" panose="020F0502020204030204" pitchFamily="34" charset="0"/>
                <a:cs typeface="Calibri" panose="020F0502020204030204" pitchFamily="34" charset="0"/>
              </a:rPr>
              <a:t>aDSM</a:t>
            </a:r>
            <a:r>
              <a:rPr lang="en-US" altLang="en-US" sz="4000" b="1" kern="0" dirty="0">
                <a:latin typeface="Calibri" panose="020F0502020204030204" pitchFamily="34" charset="0"/>
                <a:cs typeface="Calibri" panose="020F0502020204030204" pitchFamily="34" charset="0"/>
              </a:rPr>
              <a:t>)</a:t>
            </a:r>
            <a:endParaRPr lang="en-US" altLang="en-US" sz="2800" kern="0" dirty="0">
              <a:latin typeface="Calibri" panose="020F0502020204030204" pitchFamily="34" charset="0"/>
              <a:cs typeface="Calibri" panose="020F0502020204030204" pitchFamily="34" charset="0"/>
            </a:endParaRPr>
          </a:p>
          <a:p>
            <a:r>
              <a:rPr lang="en-US" altLang="en-US" sz="3200" kern="0" dirty="0">
                <a:latin typeface="Calibri" panose="020F0502020204030204" pitchFamily="34" charset="0"/>
                <a:cs typeface="Calibri" panose="020F0502020204030204" pitchFamily="34" charset="0"/>
              </a:rPr>
              <a:t>2023</a:t>
            </a: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a:p>
            <a:endParaRPr lang="en-US" altLang="en-US" sz="3200" kern="0" dirty="0">
              <a:latin typeface="Calibri" panose="020F0502020204030204" pitchFamily="34" charset="0"/>
              <a:cs typeface="Calibri" panose="020F0502020204030204" pitchFamily="34" charset="0"/>
            </a:endParaRPr>
          </a:p>
        </p:txBody>
      </p:sp>
      <p:pic>
        <p:nvPicPr>
          <p:cNvPr id="1025" name="Picture 10">
            <a:extLst>
              <a:ext uri="{FF2B5EF4-FFF2-40B4-BE49-F238E27FC236}">
                <a16:creationId xmlns:a16="http://schemas.microsoft.com/office/drawing/2014/main" id="{B2EFA185-9146-6C55-AB09-6CD0F88AE1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79971" y="4113076"/>
            <a:ext cx="3408726" cy="1112169"/>
          </a:xfrm>
          <a:prstGeom prst="rect">
            <a:avLst/>
          </a:prstGeom>
          <a:solidFill>
            <a:schemeClr val="bg1"/>
          </a:solidFill>
          <a:ln>
            <a:noFill/>
          </a:ln>
        </p:spPr>
      </p:pic>
      <p:pic>
        <p:nvPicPr>
          <p:cNvPr id="7" name="Picture 6">
            <a:extLst>
              <a:ext uri="{FF2B5EF4-FFF2-40B4-BE49-F238E27FC236}">
                <a16:creationId xmlns:a16="http://schemas.microsoft.com/office/drawing/2014/main" id="{6DE4AB56-47E4-6686-46FD-8548FC665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744" y="4113076"/>
            <a:ext cx="3070616" cy="1112169"/>
          </a:xfrm>
          <a:prstGeom prst="rect">
            <a:avLst/>
          </a:prstGeom>
          <a:ln>
            <a:noFill/>
          </a:ln>
        </p:spPr>
      </p:pic>
    </p:spTree>
    <p:extLst>
      <p:ext uri="{BB962C8B-B14F-4D97-AF65-F5344CB8AC3E}">
        <p14:creationId xmlns:p14="http://schemas.microsoft.com/office/powerpoint/2010/main" val="629444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B6FB8FF2-90CF-47B8-EEDF-AB31106C776A}"/>
              </a:ext>
            </a:extLst>
          </p:cNvPr>
          <p:cNvSpPr>
            <a:spLocks noChangeArrowheads="1"/>
          </p:cNvSpPr>
          <p:nvPr/>
        </p:nvSpPr>
        <p:spPr bwMode="auto">
          <a:xfrm>
            <a:off x="1298575" y="1557338"/>
            <a:ext cx="9575800" cy="261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Clinical assessment of individual events </a:t>
            </a:r>
          </a:p>
          <a:p>
            <a:pPr eaLnBrk="1" hangingPunct="1">
              <a:lnSpc>
                <a:spcPct val="150000"/>
              </a:lnSpc>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Clinical review of collated events </a:t>
            </a:r>
          </a:p>
          <a:p>
            <a:pPr eaLnBrk="1" hangingPunct="1">
              <a:lnSpc>
                <a:spcPct val="150000"/>
              </a:lnSpc>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Record linkage </a:t>
            </a:r>
          </a:p>
          <a:p>
            <a:pPr eaLnBrk="1" hangingPunct="1">
              <a:lnSpc>
                <a:spcPct val="150000"/>
              </a:lnSpc>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Automated signal detection</a:t>
            </a:r>
            <a:endParaRPr lang="fr-CH" altLang="en-US" sz="2400" dirty="0">
              <a:solidFill>
                <a:srgbClr val="000066"/>
              </a:solidFill>
              <a:latin typeface="Calibri" panose="020F0502020204030204" pitchFamily="34" charset="0"/>
              <a:cs typeface="Calibri" panose="020F0502020204030204" pitchFamily="34" charset="0"/>
            </a:endParaRPr>
          </a:p>
        </p:txBody>
      </p:sp>
      <p:sp>
        <p:nvSpPr>
          <p:cNvPr id="12291" name="Rectangle 2">
            <a:extLst>
              <a:ext uri="{FF2B5EF4-FFF2-40B4-BE49-F238E27FC236}">
                <a16:creationId xmlns:a16="http://schemas.microsoft.com/office/drawing/2014/main" id="{B6E74156-A6D5-40E4-CB1A-037FE1267D78}"/>
              </a:ext>
            </a:extLst>
          </p:cNvPr>
          <p:cNvSpPr txBox="1">
            <a:spLocks noChangeArrowheads="1"/>
          </p:cNvSpPr>
          <p:nvPr/>
        </p:nvSpPr>
        <p:spPr bwMode="auto">
          <a:xfrm>
            <a:off x="1900237" y="116632"/>
            <a:ext cx="83724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a:solidFill>
                  <a:srgbClr val="000000"/>
                </a:solidFill>
                <a:latin typeface="Calibri" panose="020F0502020204030204" pitchFamily="34" charset="0"/>
                <a:cs typeface="Calibri" panose="020F0502020204030204" pitchFamily="34" charset="0"/>
              </a:rPr>
              <a:t>Methods of signal identification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E89D8C0-BF27-2F79-20E6-267AB88509CB}"/>
              </a:ext>
            </a:extLst>
          </p:cNvPr>
          <p:cNvSpPr txBox="1">
            <a:spLocks noChangeArrowheads="1"/>
          </p:cNvSpPr>
          <p:nvPr/>
        </p:nvSpPr>
        <p:spPr bwMode="auto">
          <a:xfrm>
            <a:off x="1992313" y="44450"/>
            <a:ext cx="8229600" cy="10668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solidFill>
                  <a:srgbClr val="000000"/>
                </a:solidFill>
                <a:latin typeface="Calibri" panose="020F0502020204030204" pitchFamily="34" charset="0"/>
                <a:ea typeface="+mn-ea"/>
                <a:cs typeface="Calibri" panose="020F0502020204030204" pitchFamily="34" charset="0"/>
              </a:rPr>
              <a:t>Drug-safety profile (1)</a:t>
            </a:r>
          </a:p>
          <a:p>
            <a:pPr eaLnBrk="1" hangingPunct="1">
              <a:defRPr/>
            </a:pPr>
            <a:r>
              <a:rPr lang="en-US" altLang="en-US" sz="2400" i="1" dirty="0">
                <a:solidFill>
                  <a:srgbClr val="FF0000"/>
                </a:solidFill>
                <a:latin typeface="Calibri" panose="020F0502020204030204" pitchFamily="34" charset="0"/>
                <a:cs typeface="Calibri" panose="020F0502020204030204" pitchFamily="34" charset="0"/>
              </a:rPr>
              <a:t>definition</a:t>
            </a:r>
            <a:endParaRPr lang="en-US" altLang="en-US" sz="3200" i="1" dirty="0">
              <a:solidFill>
                <a:srgbClr val="FF0000"/>
              </a:solidFill>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400236B5-7F29-A641-A1BA-72FF477CEDA4}"/>
              </a:ext>
            </a:extLst>
          </p:cNvPr>
          <p:cNvSpPr/>
          <p:nvPr/>
        </p:nvSpPr>
        <p:spPr>
          <a:xfrm>
            <a:off x="1204689" y="1988840"/>
            <a:ext cx="9782621" cy="2677656"/>
          </a:xfrm>
          <a:prstGeom prst="rect">
            <a:avLst/>
          </a:prstGeom>
        </p:spPr>
        <p:txBody>
          <a:bodyPr wrap="square">
            <a:spAutoFit/>
          </a:bodyPr>
          <a:lstStyle/>
          <a:p>
            <a:pPr>
              <a:defRPr/>
            </a:pPr>
            <a:r>
              <a:rPr lang="en-US" sz="2800" dirty="0">
                <a:solidFill>
                  <a:srgbClr val="FF0000"/>
                </a:solidFill>
                <a:latin typeface="Calibri" panose="020F0502020204030204" pitchFamily="34" charset="0"/>
                <a:cs typeface="Calibri" panose="020F0502020204030204" pitchFamily="34" charset="0"/>
              </a:rPr>
              <a:t>Drug-safety profile: </a:t>
            </a:r>
          </a:p>
          <a:p>
            <a:pPr>
              <a:defRPr/>
            </a:pPr>
            <a:r>
              <a:rPr lang="en-US" sz="2800" dirty="0">
                <a:solidFill>
                  <a:schemeClr val="tx1">
                    <a:lumMod val="95000"/>
                    <a:lumOff val="5000"/>
                  </a:schemeClr>
                </a:solidFill>
                <a:latin typeface="Calibri" panose="020F0502020204030204" pitchFamily="34" charset="0"/>
                <a:cs typeface="Calibri" panose="020F0502020204030204" pitchFamily="34" charset="0"/>
              </a:rPr>
              <a:t>A description of the benefits, risks and toxicity of a given TB drug or regimen, specifying any known or likely safety concerns,  contraindications, cautions, preventive measures and other features that the user should be aware of to protect the health of a TB patient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635966A-DE4B-01C8-7C9A-308DAE77EAB9}"/>
              </a:ext>
            </a:extLst>
          </p:cNvPr>
          <p:cNvSpPr>
            <a:spLocks noGrp="1" noChangeArrowheads="1"/>
          </p:cNvSpPr>
          <p:nvPr>
            <p:ph type="title" idx="4294967295"/>
          </p:nvPr>
        </p:nvSpPr>
        <p:spPr bwMode="auto">
          <a:xfrm>
            <a:off x="2134393" y="116632"/>
            <a:ext cx="8067675" cy="911225"/>
          </a:xfrm>
          <a:prstGeom prst="rect">
            <a:avLst/>
          </a:prstGeom>
        </p:spPr>
        <p:txBody>
          <a:bodyPr lIns="92075" tIns="46038" rIns="92075" bIns="46038"/>
          <a:lstStyle/>
          <a:p>
            <a:pPr eaLnBrk="1" hangingPunct="1">
              <a:defRPr/>
            </a:pPr>
            <a:r>
              <a:rPr lang="en-GB" altLang="en-US" b="1" kern="1200" dirty="0">
                <a:solidFill>
                  <a:srgbClr val="000000"/>
                </a:solidFill>
                <a:latin typeface="Calibri" panose="020F0502020204030204" pitchFamily="34" charset="0"/>
                <a:ea typeface="+mn-ea"/>
                <a:cs typeface="Calibri" panose="020F0502020204030204" pitchFamily="34" charset="0"/>
              </a:rPr>
              <a:t>Drug-safety</a:t>
            </a:r>
            <a:r>
              <a:rPr lang="fr-CH" altLang="en-US" b="1" kern="1200" dirty="0">
                <a:solidFill>
                  <a:srgbClr val="000000"/>
                </a:solidFill>
                <a:latin typeface="Calibri" panose="020F0502020204030204" pitchFamily="34" charset="0"/>
                <a:ea typeface="+mn-ea"/>
                <a:cs typeface="Calibri" panose="020F0502020204030204" pitchFamily="34" charset="0"/>
              </a:rPr>
              <a:t> profile (2)</a:t>
            </a:r>
            <a:br>
              <a:rPr lang="fr-CH" altLang="en-US" b="1" kern="1200" dirty="0">
                <a:solidFill>
                  <a:srgbClr val="000000"/>
                </a:solidFill>
                <a:latin typeface="Calibri" panose="020F0502020204030204" pitchFamily="34" charset="0"/>
                <a:ea typeface="+mn-ea"/>
                <a:cs typeface="Calibri" panose="020F0502020204030204" pitchFamily="34" charset="0"/>
              </a:rPr>
            </a:br>
            <a:r>
              <a:rPr lang="en-GB" altLang="en-US" sz="2400" i="1" dirty="0">
                <a:solidFill>
                  <a:srgbClr val="FF0000"/>
                </a:solidFill>
                <a:latin typeface="Calibri" pitchFamily="34" charset="0"/>
                <a:cs typeface="Calibri" pitchFamily="34" charset="0"/>
              </a:rPr>
              <a:t>adding new knowledge on benefits &amp; harms</a:t>
            </a:r>
            <a:endParaRPr lang="en-US" altLang="en-US" sz="4000" b="1" i="1" dirty="0">
              <a:solidFill>
                <a:srgbClr val="FF0000"/>
              </a:solidFill>
              <a:latin typeface="Calibri" pitchFamily="34" charset="0"/>
              <a:cs typeface="Calibri" pitchFamily="34" charset="0"/>
            </a:endParaRPr>
          </a:p>
        </p:txBody>
      </p:sp>
      <p:pic>
        <p:nvPicPr>
          <p:cNvPr id="14339" name="Picture 2">
            <a:extLst>
              <a:ext uri="{FF2B5EF4-FFF2-40B4-BE49-F238E27FC236}">
                <a16:creationId xmlns:a16="http://schemas.microsoft.com/office/drawing/2014/main" id="{3AE48769-12FA-8553-C859-B1EE4E44A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1341438"/>
            <a:ext cx="7488237"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7569B67-DD31-A65F-C936-0C488F496D77}"/>
              </a:ext>
            </a:extLst>
          </p:cNvPr>
          <p:cNvSpPr/>
          <p:nvPr/>
        </p:nvSpPr>
        <p:spPr>
          <a:xfrm>
            <a:off x="2373313" y="1479550"/>
            <a:ext cx="5143500" cy="37782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t" hangingPunct="1">
              <a:lnSpc>
                <a:spcPct val="107000"/>
              </a:lnSpc>
              <a:spcBef>
                <a:spcPts val="0"/>
              </a:spcBef>
              <a:spcAft>
                <a:spcPts val="0"/>
              </a:spcAft>
              <a:defRPr/>
            </a:pPr>
            <a:endParaRPr lang="fr-FR" sz="1350" b="1" dirty="0">
              <a:solidFill>
                <a:srgbClr val="000000"/>
              </a:solidFill>
              <a:cs typeface="Arial" panose="020B0604020202020204" pitchFamily="34" charset="0"/>
            </a:endParaRPr>
          </a:p>
          <a:p>
            <a:pPr algn="ctr" eaLnBrk="1" fontAlgn="t" hangingPunct="1">
              <a:lnSpc>
                <a:spcPct val="107000"/>
              </a:lnSpc>
              <a:spcBef>
                <a:spcPts val="0"/>
              </a:spcBef>
              <a:spcAft>
                <a:spcPts val="0"/>
              </a:spcAft>
              <a:defRPr/>
            </a:pPr>
            <a:r>
              <a:rPr lang="en-GB" b="1" dirty="0">
                <a:solidFill>
                  <a:srgbClr val="CD0935"/>
                </a:solidFill>
                <a:latin typeface="GillSans-Bold"/>
              </a:rPr>
              <a:t>National TB programme</a:t>
            </a:r>
            <a:r>
              <a:rPr lang="fr-FR" sz="1350" b="1" dirty="0">
                <a:solidFill>
                  <a:srgbClr val="000000"/>
                </a:solidFill>
                <a:cs typeface="Arial" panose="020B0604020202020204" pitchFamily="34" charset="0"/>
              </a:rPr>
              <a:t>  </a:t>
            </a:r>
            <a:endParaRPr lang="en-BE" sz="1350" dirty="0"/>
          </a:p>
          <a:p>
            <a:pPr eaLnBrk="1" fontAlgn="t" hangingPunct="1">
              <a:lnSpc>
                <a:spcPct val="107000"/>
              </a:lnSpc>
              <a:spcBef>
                <a:spcPts val="0"/>
              </a:spcBef>
              <a:spcAft>
                <a:spcPts val="0"/>
              </a:spcAft>
              <a:defRPr/>
            </a:pPr>
            <a:r>
              <a:rPr lang="fr-FR" sz="1350" b="1" dirty="0">
                <a:solidFill>
                  <a:srgbClr val="000000"/>
                </a:solidFill>
                <a:cs typeface="Arial" panose="020B0604020202020204" pitchFamily="34" charset="0"/>
              </a:rPr>
              <a:t> </a:t>
            </a:r>
            <a:endParaRPr lang="en-BE" sz="1350" dirty="0"/>
          </a:p>
        </p:txBody>
      </p:sp>
      <p:cxnSp>
        <p:nvCxnSpPr>
          <p:cNvPr id="5" name="Straight Connector 4">
            <a:extLst>
              <a:ext uri="{FF2B5EF4-FFF2-40B4-BE49-F238E27FC236}">
                <a16:creationId xmlns:a16="http://schemas.microsoft.com/office/drawing/2014/main" id="{B56607C8-893D-7041-17E3-BE21AF1BEFCD}"/>
              </a:ext>
            </a:extLst>
          </p:cNvPr>
          <p:cNvCxnSpPr>
            <a:cxnSpLocks/>
          </p:cNvCxnSpPr>
          <p:nvPr/>
        </p:nvCxnSpPr>
        <p:spPr>
          <a:xfrm>
            <a:off x="7767638" y="2227263"/>
            <a:ext cx="0" cy="321786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388" name="TextBox 6">
            <a:extLst>
              <a:ext uri="{FF2B5EF4-FFF2-40B4-BE49-F238E27FC236}">
                <a16:creationId xmlns:a16="http://schemas.microsoft.com/office/drawing/2014/main" id="{6505C9CD-E0DD-183F-799A-CCBFF791ED23}"/>
              </a:ext>
            </a:extLst>
          </p:cNvPr>
          <p:cNvSpPr txBox="1">
            <a:spLocks noChangeArrowheads="1"/>
          </p:cNvSpPr>
          <p:nvPr/>
        </p:nvSpPr>
        <p:spPr bwMode="auto">
          <a:xfrm>
            <a:off x="1617663" y="2892425"/>
            <a:ext cx="2046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fr-FR" altLang="en-GB" sz="1200">
                <a:cs typeface="Arial" panose="020B0604020202020204" pitchFamily="34" charset="0"/>
              </a:rPr>
              <a:t>TB-MR treatment facility</a:t>
            </a:r>
            <a:endParaRPr lang="fr-FR" altLang="en-GB" sz="1200">
              <a:ea typeface="Calibri" panose="020F0502020204030204" pitchFamily="34" charset="0"/>
              <a:cs typeface="Arial" panose="020B0604020202020204" pitchFamily="34" charset="0"/>
            </a:endParaRPr>
          </a:p>
        </p:txBody>
      </p:sp>
      <p:pic>
        <p:nvPicPr>
          <p:cNvPr id="16389" name="Picture 7">
            <a:extLst>
              <a:ext uri="{FF2B5EF4-FFF2-40B4-BE49-F238E27FC236}">
                <a16:creationId xmlns:a16="http://schemas.microsoft.com/office/drawing/2014/main" id="{4DF29593-14B6-8D59-68A8-EBA01FE6D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963" y="2097088"/>
            <a:ext cx="85883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AABF0E6-45D3-B0C1-7ACA-0384E40B97C3}"/>
              </a:ext>
            </a:extLst>
          </p:cNvPr>
          <p:cNvSpPr txBox="1"/>
          <p:nvPr/>
        </p:nvSpPr>
        <p:spPr>
          <a:xfrm>
            <a:off x="1681163" y="3533775"/>
            <a:ext cx="1851025" cy="596900"/>
          </a:xfrm>
          <a:prstGeom prst="rect">
            <a:avLst/>
          </a:prstGeom>
          <a:noFill/>
          <a:ln>
            <a:solidFill>
              <a:schemeClr val="accent1"/>
            </a:solidFill>
          </a:ln>
        </p:spPr>
        <p:txBody>
          <a:bodyPr>
            <a:spAutoFit/>
          </a:bodyPr>
          <a:lstStyle/>
          <a:p>
            <a:pPr marL="214313" indent="-214313">
              <a:lnSpc>
                <a:spcPct val="107000"/>
              </a:lnSpc>
              <a:spcAft>
                <a:spcPts val="0"/>
              </a:spcAft>
              <a:buFont typeface="Arial" panose="020B0604020202020204" pitchFamily="34" charset="0"/>
              <a:buChar char="•"/>
              <a:defRPr/>
            </a:pPr>
            <a:r>
              <a:rPr lang="en-GB" sz="1050" dirty="0">
                <a:cs typeface="Arial" panose="020B0604020202020204" pitchFamily="34" charset="0"/>
              </a:rPr>
              <a:t>Delivery of treatment</a:t>
            </a:r>
          </a:p>
          <a:p>
            <a:pPr marL="214313" indent="-214313">
              <a:lnSpc>
                <a:spcPct val="107000"/>
              </a:lnSpc>
              <a:spcAft>
                <a:spcPts val="0"/>
              </a:spcAft>
              <a:buFont typeface="Arial" panose="020B0604020202020204" pitchFamily="34" charset="0"/>
              <a:buChar char="•"/>
              <a:defRPr/>
            </a:pPr>
            <a:r>
              <a:rPr lang="en-GB" sz="1050" dirty="0">
                <a:cs typeface="Arial" panose="020B0604020202020204" pitchFamily="34" charset="0"/>
              </a:rPr>
              <a:t>Management of adverse reactions</a:t>
            </a:r>
            <a:endParaRPr lang="fr-FR" sz="1050" dirty="0">
              <a:ea typeface="Calibri" panose="020F0502020204030204" pitchFamily="34" charset="0"/>
              <a:cs typeface="Arial" panose="020B0604020202020204" pitchFamily="34" charset="0"/>
            </a:endParaRPr>
          </a:p>
        </p:txBody>
      </p:sp>
      <p:cxnSp>
        <p:nvCxnSpPr>
          <p:cNvPr id="15" name="Straight Arrow Connector 14">
            <a:extLst>
              <a:ext uri="{FF2B5EF4-FFF2-40B4-BE49-F238E27FC236}">
                <a16:creationId xmlns:a16="http://schemas.microsoft.com/office/drawing/2014/main" id="{3680FE76-F9E3-A8BA-8D81-9731B108B55A}"/>
              </a:ext>
            </a:extLst>
          </p:cNvPr>
          <p:cNvCxnSpPr>
            <a:cxnSpLocks/>
          </p:cNvCxnSpPr>
          <p:nvPr/>
        </p:nvCxnSpPr>
        <p:spPr>
          <a:xfrm flipH="1">
            <a:off x="2416175" y="3190875"/>
            <a:ext cx="3175" cy="3159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14D991E-656C-4DF2-796C-33A6179D5168}"/>
              </a:ext>
            </a:extLst>
          </p:cNvPr>
          <p:cNvSpPr txBox="1"/>
          <p:nvPr/>
        </p:nvSpPr>
        <p:spPr>
          <a:xfrm>
            <a:off x="1674813" y="4953000"/>
            <a:ext cx="1890712" cy="1754188"/>
          </a:xfrm>
          <a:prstGeom prst="rect">
            <a:avLst/>
          </a:prstGeom>
          <a:noFill/>
          <a:ln>
            <a:solidFill>
              <a:schemeClr val="accent1"/>
            </a:solidFill>
          </a:ln>
        </p:spPr>
        <p:txBody>
          <a:bodyPr>
            <a:spAutoFit/>
          </a:bodyPr>
          <a:lstStyle/>
          <a:p>
            <a:pPr>
              <a:defRPr/>
            </a:pPr>
            <a:r>
              <a:rPr lang="en-GB" b="1" dirty="0">
                <a:solidFill>
                  <a:srgbClr val="CD0935"/>
                </a:solidFill>
                <a:latin typeface="GillSans-SemiBold"/>
              </a:rPr>
              <a:t>Inform update of</a:t>
            </a:r>
          </a:p>
          <a:p>
            <a:pPr>
              <a:defRPr/>
            </a:pPr>
            <a:r>
              <a:rPr lang="en-GB" b="1" dirty="0">
                <a:solidFill>
                  <a:srgbClr val="CD0935"/>
                </a:solidFill>
                <a:latin typeface="GillSans-SemiBold"/>
              </a:rPr>
              <a:t>treatment policy</a:t>
            </a:r>
          </a:p>
          <a:p>
            <a:pPr>
              <a:defRPr/>
            </a:pPr>
            <a:r>
              <a:rPr lang="en-GB" b="1" dirty="0">
                <a:solidFill>
                  <a:srgbClr val="CD0935"/>
                </a:solidFill>
                <a:latin typeface="GillSans-SemiBold"/>
              </a:rPr>
              <a:t>and patient care</a:t>
            </a:r>
          </a:p>
          <a:p>
            <a:pPr>
              <a:defRPr/>
            </a:pPr>
            <a:r>
              <a:rPr lang="en-GB" b="1" dirty="0">
                <a:solidFill>
                  <a:srgbClr val="CD0935"/>
                </a:solidFill>
                <a:latin typeface="GillSans-SemiBold"/>
              </a:rPr>
              <a:t>practice</a:t>
            </a:r>
          </a:p>
          <a:p>
            <a:pPr>
              <a:defRPr/>
            </a:pPr>
            <a:r>
              <a:rPr lang="en-GB" b="1" dirty="0">
                <a:solidFill>
                  <a:srgbClr val="CD0935"/>
                </a:solidFill>
                <a:latin typeface="GillSans-SemiBold"/>
              </a:rPr>
              <a:t>(as per PMDT guidance)</a:t>
            </a:r>
            <a:endParaRPr lang="fr-FR" sz="1050" dirty="0">
              <a:cs typeface="Arial" panose="020B0604020202020204" pitchFamily="34" charset="0"/>
            </a:endParaRPr>
          </a:p>
        </p:txBody>
      </p:sp>
      <p:cxnSp>
        <p:nvCxnSpPr>
          <p:cNvPr id="19" name="Straight Arrow Connector 18">
            <a:extLst>
              <a:ext uri="{FF2B5EF4-FFF2-40B4-BE49-F238E27FC236}">
                <a16:creationId xmlns:a16="http://schemas.microsoft.com/office/drawing/2014/main" id="{6387A26F-8AD7-7CE4-206B-3401404F7993}"/>
              </a:ext>
            </a:extLst>
          </p:cNvPr>
          <p:cNvCxnSpPr>
            <a:cxnSpLocks/>
          </p:cNvCxnSpPr>
          <p:nvPr/>
        </p:nvCxnSpPr>
        <p:spPr>
          <a:xfrm>
            <a:off x="2416175" y="4130675"/>
            <a:ext cx="0" cy="8223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94" name="TextBox 21">
            <a:extLst>
              <a:ext uri="{FF2B5EF4-FFF2-40B4-BE49-F238E27FC236}">
                <a16:creationId xmlns:a16="http://schemas.microsoft.com/office/drawing/2014/main" id="{E907C9AB-0481-29F5-48BA-0E23276F5EE4}"/>
              </a:ext>
            </a:extLst>
          </p:cNvPr>
          <p:cNvSpPr txBox="1">
            <a:spLocks noChangeArrowheads="1"/>
          </p:cNvSpPr>
          <p:nvPr/>
        </p:nvSpPr>
        <p:spPr bwMode="auto">
          <a:xfrm>
            <a:off x="4073525" y="2640013"/>
            <a:ext cx="29781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pPr>
            <a:r>
              <a:rPr lang="en-GB" altLang="en-GB" sz="1200" b="1">
                <a:cs typeface="Arial" panose="020B0604020202020204" pitchFamily="34" charset="0"/>
              </a:rPr>
              <a:t>Drug safety monitoring </a:t>
            </a:r>
          </a:p>
          <a:p>
            <a:pPr algn="ctr">
              <a:lnSpc>
                <a:spcPct val="107000"/>
              </a:lnSpc>
            </a:pPr>
            <a:r>
              <a:rPr lang="en-GB" altLang="en-GB" sz="1200">
                <a:cs typeface="Arial" panose="020B0604020202020204" pitchFamily="34" charset="0"/>
              </a:rPr>
              <a:t>(aDSM Component)</a:t>
            </a:r>
            <a:endParaRPr lang="fr-FR" altLang="en-GB" sz="1200">
              <a:cs typeface="Arial" panose="020B0604020202020204" pitchFamily="34" charset="0"/>
            </a:endParaRPr>
          </a:p>
        </p:txBody>
      </p:sp>
      <p:pic>
        <p:nvPicPr>
          <p:cNvPr id="16395" name="Picture 22">
            <a:extLst>
              <a:ext uri="{FF2B5EF4-FFF2-40B4-BE49-F238E27FC236}">
                <a16:creationId xmlns:a16="http://schemas.microsoft.com/office/drawing/2014/main" id="{A0763CF8-F9F1-E1CB-5D85-90CEE5082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200" y="1987550"/>
            <a:ext cx="6191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2397C20D-1676-01DF-D25F-5FF81960BE1F}"/>
              </a:ext>
            </a:extLst>
          </p:cNvPr>
          <p:cNvSpPr txBox="1"/>
          <p:nvPr/>
        </p:nvSpPr>
        <p:spPr>
          <a:xfrm>
            <a:off x="4119563" y="3109913"/>
            <a:ext cx="2690812" cy="2327275"/>
          </a:xfrm>
          <a:prstGeom prst="rect">
            <a:avLst/>
          </a:prstGeom>
          <a:noFill/>
          <a:ln>
            <a:solidFill>
              <a:schemeClr val="accent1"/>
            </a:solidFill>
          </a:ln>
        </p:spPr>
        <p:txBody>
          <a:bodyPr>
            <a:spAutoFit/>
          </a:bodyPr>
          <a:lstStyle/>
          <a:p>
            <a:pPr>
              <a:lnSpc>
                <a:spcPct val="107000"/>
              </a:lnSpc>
              <a:defRPr/>
            </a:pPr>
            <a:r>
              <a:rPr lang="en-GB" sz="1050" dirty="0">
                <a:cs typeface="Arial" panose="020B0604020202020204" pitchFamily="34" charset="0"/>
              </a:rPr>
              <a:t>Cohort-based follow-up of patients with</a:t>
            </a:r>
          </a:p>
          <a:p>
            <a:pPr marL="171450" indent="-171450">
              <a:lnSpc>
                <a:spcPct val="107000"/>
              </a:lnSpc>
              <a:buFont typeface="Arial" panose="020B0604020202020204" pitchFamily="34" charset="0"/>
              <a:buChar char="•"/>
              <a:defRPr/>
            </a:pPr>
            <a:r>
              <a:rPr lang="en-GB" sz="1050" dirty="0">
                <a:cs typeface="Arial" panose="020B0604020202020204" pitchFamily="34" charset="0"/>
              </a:rPr>
              <a:t>questionnaires to elicit symptoms; and</a:t>
            </a:r>
          </a:p>
          <a:p>
            <a:pPr marL="171450" indent="-171450">
              <a:lnSpc>
                <a:spcPct val="107000"/>
              </a:lnSpc>
              <a:buFont typeface="Arial" panose="020B0604020202020204" pitchFamily="34" charset="0"/>
              <a:buChar char="•"/>
              <a:defRPr/>
            </a:pPr>
            <a:r>
              <a:rPr lang="en-GB" sz="1050" dirty="0">
                <a:cs typeface="Arial" panose="020B0604020202020204" pitchFamily="34" charset="0"/>
              </a:rPr>
              <a:t>routine tests for TB drug safety monitoring</a:t>
            </a:r>
            <a:endParaRPr lang="fr-FR" sz="1050" dirty="0">
              <a:cs typeface="Arial" panose="020B0604020202020204" pitchFamily="34" charset="0"/>
            </a:endParaRPr>
          </a:p>
          <a:p>
            <a:pPr marL="171450" indent="-171450">
              <a:lnSpc>
                <a:spcPct val="107000"/>
              </a:lnSpc>
              <a:buFont typeface="Arial" panose="020B0604020202020204" pitchFamily="34" charset="0"/>
              <a:buChar char="•"/>
              <a:defRPr/>
            </a:pPr>
            <a:endParaRPr lang="fr-FR" sz="1050" dirty="0">
              <a:cs typeface="Arial" panose="020B0604020202020204" pitchFamily="34" charset="0"/>
            </a:endParaRPr>
          </a:p>
          <a:p>
            <a:pPr marL="171450" indent="-171450">
              <a:lnSpc>
                <a:spcPct val="107000"/>
              </a:lnSpc>
              <a:buFont typeface="Arial" panose="020B0604020202020204" pitchFamily="34" charset="0"/>
              <a:buChar char="•"/>
              <a:defRPr/>
            </a:pPr>
            <a:endParaRPr lang="fr-FR" sz="1050" dirty="0">
              <a:cs typeface="Arial" panose="020B0604020202020204" pitchFamily="34" charset="0"/>
            </a:endParaRPr>
          </a:p>
          <a:p>
            <a:pPr marL="171450" indent="-171450">
              <a:lnSpc>
                <a:spcPct val="107000"/>
              </a:lnSpc>
              <a:buFont typeface="Arial" panose="020B0604020202020204" pitchFamily="34" charset="0"/>
              <a:buChar char="•"/>
              <a:defRPr/>
            </a:pPr>
            <a:r>
              <a:rPr lang="en-GB" sz="1050" dirty="0">
                <a:cs typeface="Arial" panose="020B0604020202020204" pitchFamily="34" charset="0"/>
              </a:rPr>
              <a:t>Recording of all SAEs in a national </a:t>
            </a:r>
            <a:r>
              <a:rPr lang="en-GB" sz="1050" dirty="0" err="1">
                <a:cs typeface="Arial" panose="020B0604020202020204" pitchFamily="34" charset="0"/>
              </a:rPr>
              <a:t>aDSM</a:t>
            </a:r>
            <a:r>
              <a:rPr lang="en-GB" sz="1050" dirty="0">
                <a:cs typeface="Arial" panose="020B0604020202020204" pitchFamily="34" charset="0"/>
              </a:rPr>
              <a:t> database (regularly transferred into the global database)</a:t>
            </a:r>
          </a:p>
          <a:p>
            <a:pPr marL="171450" indent="-171450">
              <a:lnSpc>
                <a:spcPct val="107000"/>
              </a:lnSpc>
              <a:buFont typeface="Arial" panose="020B0604020202020204" pitchFamily="34" charset="0"/>
              <a:buChar char="•"/>
              <a:defRPr/>
            </a:pPr>
            <a:r>
              <a:rPr lang="en-GB" sz="1050" dirty="0">
                <a:cs typeface="Arial" panose="020B0604020202020204" pitchFamily="34" charset="0"/>
              </a:rPr>
              <a:t>Signal detection/causality assessment by the NTP (if capacity is limited by national pharmacovigilance system (NPV))</a:t>
            </a:r>
            <a:endParaRPr lang="fr-FR" sz="1050" i="1" dirty="0">
              <a:ea typeface="Calibri" panose="020F050202020403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A99E5E2E-7292-0713-1949-BF57644C7CE1}"/>
              </a:ext>
            </a:extLst>
          </p:cNvPr>
          <p:cNvSpPr/>
          <p:nvPr/>
        </p:nvSpPr>
        <p:spPr>
          <a:xfrm>
            <a:off x="8426450" y="1524000"/>
            <a:ext cx="2144713" cy="61753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dirty="0" err="1">
                <a:solidFill>
                  <a:schemeClr val="tx1"/>
                </a:solidFill>
                <a:latin typeface="GillSans-Bold"/>
              </a:rPr>
              <a:t>Pharmaconvigilance</a:t>
            </a:r>
            <a:endParaRPr lang="en-GB" b="1" dirty="0">
              <a:solidFill>
                <a:schemeClr val="tx1"/>
              </a:solidFill>
              <a:latin typeface="GillSans-Bold"/>
            </a:endParaRPr>
          </a:p>
          <a:p>
            <a:pPr>
              <a:defRPr/>
            </a:pPr>
            <a:r>
              <a:rPr lang="en-GB" b="1" dirty="0">
                <a:solidFill>
                  <a:schemeClr val="tx1"/>
                </a:solidFill>
                <a:latin typeface="GillSans-Bold"/>
              </a:rPr>
              <a:t>programme</a:t>
            </a:r>
            <a:endParaRPr lang="en-BE" sz="1350" dirty="0">
              <a:solidFill>
                <a:schemeClr val="tx1"/>
              </a:solidFill>
            </a:endParaRPr>
          </a:p>
        </p:txBody>
      </p:sp>
      <p:pic>
        <p:nvPicPr>
          <p:cNvPr id="16398" name="Picture 35">
            <a:extLst>
              <a:ext uri="{FF2B5EF4-FFF2-40B4-BE49-F238E27FC236}">
                <a16:creationId xmlns:a16="http://schemas.microsoft.com/office/drawing/2014/main" id="{C6C78FB5-DB5E-123A-12E2-CE815431E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7788" y="1512888"/>
            <a:ext cx="614362"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9865C719-04F9-43CD-F640-03406AA1FF44}"/>
              </a:ext>
            </a:extLst>
          </p:cNvPr>
          <p:cNvSpPr txBox="1"/>
          <p:nvPr/>
        </p:nvSpPr>
        <p:spPr>
          <a:xfrm>
            <a:off x="8242300" y="2684463"/>
            <a:ext cx="2351088" cy="598487"/>
          </a:xfrm>
          <a:prstGeom prst="rect">
            <a:avLst/>
          </a:prstGeom>
          <a:noFill/>
          <a:ln>
            <a:solidFill>
              <a:schemeClr val="accent1"/>
            </a:solidFill>
          </a:ln>
        </p:spPr>
        <p:txBody>
          <a:bodyPr>
            <a:spAutoFit/>
          </a:bodyPr>
          <a:lstStyle/>
          <a:p>
            <a:pPr algn="ctr">
              <a:lnSpc>
                <a:spcPct val="107000"/>
              </a:lnSpc>
              <a:spcAft>
                <a:spcPts val="0"/>
              </a:spcAft>
              <a:defRPr/>
            </a:pPr>
            <a:r>
              <a:rPr lang="en-GB" sz="1050" dirty="0">
                <a:cs typeface="Arial" panose="020B0604020202020204" pitchFamily="34" charset="0"/>
              </a:rPr>
              <a:t>Further analysis for signal detection/causality assessment and communication</a:t>
            </a:r>
            <a:endParaRPr lang="fr-FR" sz="1050" dirty="0">
              <a:ea typeface="Calibri" panose="020F0502020204030204" pitchFamily="34" charset="0"/>
              <a:cs typeface="Arial" panose="020B0604020202020204" pitchFamily="34" charset="0"/>
            </a:endParaRPr>
          </a:p>
        </p:txBody>
      </p:sp>
      <p:cxnSp>
        <p:nvCxnSpPr>
          <p:cNvPr id="45" name="Straight Arrow Connector 44">
            <a:extLst>
              <a:ext uri="{FF2B5EF4-FFF2-40B4-BE49-F238E27FC236}">
                <a16:creationId xmlns:a16="http://schemas.microsoft.com/office/drawing/2014/main" id="{CBFD59B9-A740-1E9B-5C24-E0162095683E}"/>
              </a:ext>
            </a:extLst>
          </p:cNvPr>
          <p:cNvCxnSpPr>
            <a:cxnSpLocks/>
          </p:cNvCxnSpPr>
          <p:nvPr/>
        </p:nvCxnSpPr>
        <p:spPr>
          <a:xfrm flipH="1">
            <a:off x="5232400" y="3768725"/>
            <a:ext cx="4763" cy="317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7699486-5801-1390-DFD0-22DBDB607158}"/>
              </a:ext>
            </a:extLst>
          </p:cNvPr>
          <p:cNvCxnSpPr>
            <a:cxnSpLocks/>
          </p:cNvCxnSpPr>
          <p:nvPr/>
        </p:nvCxnSpPr>
        <p:spPr>
          <a:xfrm>
            <a:off x="3603625" y="3771900"/>
            <a:ext cx="406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EEF1F3B1-0A0F-5145-4EDC-8AD7F79D9954}"/>
              </a:ext>
            </a:extLst>
          </p:cNvPr>
          <p:cNvSpPr/>
          <p:nvPr/>
        </p:nvSpPr>
        <p:spPr>
          <a:xfrm>
            <a:off x="6465888" y="5394325"/>
            <a:ext cx="2081212" cy="915988"/>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rgbClr val="FF0000"/>
                </a:solidFill>
                <a:latin typeface="GillSans-SemiBold"/>
              </a:rPr>
              <a:t>New</a:t>
            </a:r>
          </a:p>
          <a:p>
            <a:pPr algn="ctr">
              <a:defRPr/>
            </a:pPr>
            <a:r>
              <a:rPr lang="en-GB" sz="2400" b="1" dirty="0">
                <a:solidFill>
                  <a:srgbClr val="FF0000"/>
                </a:solidFill>
                <a:latin typeface="GillSans-SemiBold"/>
              </a:rPr>
              <a:t>evidence</a:t>
            </a:r>
            <a:endParaRPr lang="fr-FR" sz="1600" b="1" dirty="0">
              <a:solidFill>
                <a:srgbClr val="FF0000"/>
              </a:solidFill>
              <a:ea typeface="Calibri" panose="020F0502020204030204" pitchFamily="34" charset="0"/>
              <a:cs typeface="Arial" panose="020B0604020202020204" pitchFamily="34" charset="0"/>
            </a:endParaRPr>
          </a:p>
        </p:txBody>
      </p:sp>
      <p:cxnSp>
        <p:nvCxnSpPr>
          <p:cNvPr id="52" name="Straight Arrow Connector 51">
            <a:extLst>
              <a:ext uri="{FF2B5EF4-FFF2-40B4-BE49-F238E27FC236}">
                <a16:creationId xmlns:a16="http://schemas.microsoft.com/office/drawing/2014/main" id="{D7B95D1C-5482-BA72-78EA-D3A8B2B83DD7}"/>
              </a:ext>
            </a:extLst>
          </p:cNvPr>
          <p:cNvCxnSpPr>
            <a:cxnSpLocks/>
          </p:cNvCxnSpPr>
          <p:nvPr/>
        </p:nvCxnSpPr>
        <p:spPr>
          <a:xfrm>
            <a:off x="8099425" y="2097088"/>
            <a:ext cx="3254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1E0EABC-5DB6-D35B-87B0-0D1DD5B31F8A}"/>
              </a:ext>
            </a:extLst>
          </p:cNvPr>
          <p:cNvCxnSpPr>
            <a:cxnSpLocks/>
          </p:cNvCxnSpPr>
          <p:nvPr/>
        </p:nvCxnSpPr>
        <p:spPr>
          <a:xfrm flipH="1">
            <a:off x="7561263" y="1573213"/>
            <a:ext cx="3429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C5764A7-4ACB-5471-EAF9-39E7A8C38727}"/>
              </a:ext>
            </a:extLst>
          </p:cNvPr>
          <p:cNvCxnSpPr>
            <a:cxnSpLocks/>
            <a:stCxn id="27" idx="2"/>
          </p:cNvCxnSpPr>
          <p:nvPr/>
        </p:nvCxnSpPr>
        <p:spPr>
          <a:xfrm>
            <a:off x="5465763" y="5437188"/>
            <a:ext cx="1042987" cy="203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62B1EA3-FB31-5ADC-0ECE-9D17D28D77A8}"/>
              </a:ext>
            </a:extLst>
          </p:cNvPr>
          <p:cNvCxnSpPr>
            <a:cxnSpLocks/>
            <a:stCxn id="50" idx="2"/>
          </p:cNvCxnSpPr>
          <p:nvPr/>
        </p:nvCxnSpPr>
        <p:spPr>
          <a:xfrm flipH="1">
            <a:off x="3663950" y="5853113"/>
            <a:ext cx="2801938" cy="476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925E2F0-6705-3EB7-DD2D-93E0CAF58BA6}"/>
              </a:ext>
            </a:extLst>
          </p:cNvPr>
          <p:cNvCxnSpPr>
            <a:cxnSpLocks/>
            <a:stCxn id="50" idx="6"/>
          </p:cNvCxnSpPr>
          <p:nvPr/>
        </p:nvCxnSpPr>
        <p:spPr>
          <a:xfrm flipV="1">
            <a:off x="8547100" y="5329238"/>
            <a:ext cx="1235075" cy="523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408" name="Picture 3">
            <a:extLst>
              <a:ext uri="{FF2B5EF4-FFF2-40B4-BE49-F238E27FC236}">
                <a16:creationId xmlns:a16="http://schemas.microsoft.com/office/drawing/2014/main" id="{6ABDDBF5-85D5-DF40-F6EA-44717E7318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2650" y="3328988"/>
            <a:ext cx="6746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9" name="Picture 45">
            <a:extLst>
              <a:ext uri="{FF2B5EF4-FFF2-40B4-BE49-F238E27FC236}">
                <a16:creationId xmlns:a16="http://schemas.microsoft.com/office/drawing/2014/main" id="{4475CF5A-62E4-805F-9567-896C0E848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700437">
            <a:off x="7251700" y="3892550"/>
            <a:ext cx="69373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34">
            <a:extLst>
              <a:ext uri="{FF2B5EF4-FFF2-40B4-BE49-F238E27FC236}">
                <a16:creationId xmlns:a16="http://schemas.microsoft.com/office/drawing/2014/main" id="{1765FA56-5FE1-C640-D14C-BA9454DA9F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8075" y="4121150"/>
            <a:ext cx="3254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60">
            <a:extLst>
              <a:ext uri="{FF2B5EF4-FFF2-40B4-BE49-F238E27FC236}">
                <a16:creationId xmlns:a16="http://schemas.microsoft.com/office/drawing/2014/main" id="{4DA657A9-1E5C-F2FD-3C0A-8D6BD1B15B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700437">
            <a:off x="7427913" y="3109913"/>
            <a:ext cx="608012"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56">
            <a:extLst>
              <a:ext uri="{FF2B5EF4-FFF2-40B4-BE49-F238E27FC236}">
                <a16:creationId xmlns:a16="http://schemas.microsoft.com/office/drawing/2014/main" id="{2496DB2F-E927-B0EE-F7F1-F65254BDAD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0738" y="3249613"/>
            <a:ext cx="7159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a:extLst>
              <a:ext uri="{FF2B5EF4-FFF2-40B4-BE49-F238E27FC236}">
                <a16:creationId xmlns:a16="http://schemas.microsoft.com/office/drawing/2014/main" id="{C8425CC2-5883-FBE4-369B-133894F4DD74}"/>
              </a:ext>
            </a:extLst>
          </p:cNvPr>
          <p:cNvSpPr txBox="1"/>
          <p:nvPr/>
        </p:nvSpPr>
        <p:spPr>
          <a:xfrm>
            <a:off x="6856413" y="3575050"/>
            <a:ext cx="1862137" cy="425450"/>
          </a:xfrm>
          <a:prstGeom prst="rect">
            <a:avLst/>
          </a:prstGeom>
          <a:solidFill>
            <a:schemeClr val="bg1"/>
          </a:solidFill>
        </p:spPr>
        <p:txBody>
          <a:bodyPr>
            <a:spAutoFit/>
          </a:bodyPr>
          <a:lstStyle/>
          <a:p>
            <a:pPr algn="ctr">
              <a:lnSpc>
                <a:spcPct val="107000"/>
              </a:lnSpc>
              <a:spcAft>
                <a:spcPts val="0"/>
              </a:spcAft>
              <a:defRPr/>
            </a:pPr>
            <a:r>
              <a:rPr lang="en-GB" sz="1050" dirty="0">
                <a:cs typeface="Arial" panose="020B0604020202020204" pitchFamily="34" charset="0"/>
              </a:rPr>
              <a:t>Reporting as required by local regulations</a:t>
            </a:r>
            <a:endParaRPr lang="fr-FR" sz="1050" dirty="0">
              <a:ea typeface="Calibri" panose="020F0502020204030204" pitchFamily="34" charset="0"/>
              <a:cs typeface="Arial" panose="020B0604020202020204" pitchFamily="34" charset="0"/>
            </a:endParaRPr>
          </a:p>
        </p:txBody>
      </p:sp>
      <p:cxnSp>
        <p:nvCxnSpPr>
          <p:cNvPr id="70" name="Straight Arrow Connector 69">
            <a:extLst>
              <a:ext uri="{FF2B5EF4-FFF2-40B4-BE49-F238E27FC236}">
                <a16:creationId xmlns:a16="http://schemas.microsoft.com/office/drawing/2014/main" id="{03A2CBD3-607B-1249-562F-54CC981E8623}"/>
              </a:ext>
            </a:extLst>
          </p:cNvPr>
          <p:cNvCxnSpPr>
            <a:cxnSpLocks/>
            <a:stCxn id="39" idx="2"/>
          </p:cNvCxnSpPr>
          <p:nvPr/>
        </p:nvCxnSpPr>
        <p:spPr>
          <a:xfrm flipH="1">
            <a:off x="7773988" y="3282950"/>
            <a:ext cx="1644650" cy="21113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CA83883-2A1D-1A85-CE83-3E45A476AFFE}"/>
              </a:ext>
            </a:extLst>
          </p:cNvPr>
          <p:cNvSpPr txBox="1"/>
          <p:nvPr/>
        </p:nvSpPr>
        <p:spPr>
          <a:xfrm>
            <a:off x="8332788" y="4903788"/>
            <a:ext cx="2295525" cy="425450"/>
          </a:xfrm>
          <a:prstGeom prst="rect">
            <a:avLst/>
          </a:prstGeom>
          <a:noFill/>
          <a:ln>
            <a:solidFill>
              <a:schemeClr val="accent1"/>
            </a:solidFill>
          </a:ln>
        </p:spPr>
        <p:txBody>
          <a:bodyPr>
            <a:spAutoFit/>
          </a:bodyPr>
          <a:lstStyle/>
          <a:p>
            <a:pPr algn="ctr">
              <a:lnSpc>
                <a:spcPct val="107000"/>
              </a:lnSpc>
              <a:spcAft>
                <a:spcPts val="0"/>
              </a:spcAft>
              <a:defRPr/>
            </a:pPr>
            <a:r>
              <a:rPr lang="en-GB" sz="1050" b="1" dirty="0">
                <a:cs typeface="Arial" panose="020B0604020202020204" pitchFamily="34" charset="0"/>
              </a:rPr>
              <a:t>Inform updates of country and global drug safety profile</a:t>
            </a:r>
            <a:endParaRPr lang="fr-FR" sz="1050" b="1" dirty="0">
              <a:ea typeface="Calibri" panose="020F050202020403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2BD2E289-622A-BDD5-DDE5-BB26370C6D81}"/>
              </a:ext>
            </a:extLst>
          </p:cNvPr>
          <p:cNvSpPr txBox="1"/>
          <p:nvPr/>
        </p:nvSpPr>
        <p:spPr>
          <a:xfrm>
            <a:off x="6853238" y="4446588"/>
            <a:ext cx="1479550" cy="598487"/>
          </a:xfrm>
          <a:prstGeom prst="rect">
            <a:avLst/>
          </a:prstGeom>
          <a:solidFill>
            <a:schemeClr val="bg1"/>
          </a:solidFill>
        </p:spPr>
        <p:txBody>
          <a:bodyPr>
            <a:spAutoFit/>
          </a:bodyPr>
          <a:lstStyle/>
          <a:p>
            <a:pPr algn="ctr">
              <a:lnSpc>
                <a:spcPct val="107000"/>
              </a:lnSpc>
              <a:spcAft>
                <a:spcPts val="0"/>
              </a:spcAft>
              <a:defRPr/>
            </a:pPr>
            <a:r>
              <a:rPr lang="en-GB" sz="1050" dirty="0">
                <a:cs typeface="Arial" panose="020B0604020202020204" pitchFamily="34" charset="0"/>
              </a:rPr>
              <a:t>Support for signal detection and causality assessment</a:t>
            </a:r>
            <a:endParaRPr lang="fr-FR" sz="1050" dirty="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E166D89-3F64-19B2-EAB9-51227463222D}"/>
              </a:ext>
            </a:extLst>
          </p:cNvPr>
          <p:cNvSpPr txBox="1">
            <a:spLocks noChangeArrowheads="1"/>
          </p:cNvSpPr>
          <p:nvPr/>
        </p:nvSpPr>
        <p:spPr bwMode="auto">
          <a:xfrm>
            <a:off x="2003425" y="68263"/>
            <a:ext cx="8372475" cy="792162"/>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solidFill>
                  <a:srgbClr val="000000"/>
                </a:solidFill>
                <a:latin typeface="Calibri" panose="020F0502020204030204" pitchFamily="34" charset="0"/>
                <a:ea typeface="+mn-ea"/>
                <a:cs typeface="Calibri" panose="020F0502020204030204" pitchFamily="34" charset="0"/>
              </a:rPr>
              <a:t>Creating new knowledge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3651DA-C78C-5C7F-E9E3-B787460038B9}"/>
              </a:ext>
            </a:extLst>
          </p:cNvPr>
          <p:cNvSpPr>
            <a:spLocks noGrp="1"/>
          </p:cNvSpPr>
          <p:nvPr>
            <p:ph type="title" idx="4294967295"/>
          </p:nvPr>
        </p:nvSpPr>
        <p:spPr>
          <a:xfrm>
            <a:off x="1703387" y="130968"/>
            <a:ext cx="8785225" cy="769938"/>
          </a:xfrm>
          <a:prstGeom prst="rect">
            <a:avLst/>
          </a:prstGeom>
        </p:spPr>
        <p:txBody>
          <a:bodyPr>
            <a:spAutoFit/>
          </a:bodyPr>
          <a:lstStyle/>
          <a:p>
            <a:pPr eaLnBrk="1" hangingPunct="1">
              <a:defRPr/>
            </a:pPr>
            <a:r>
              <a:rPr lang="en-GB" altLang="fr-FR" b="1" kern="1200" dirty="0">
                <a:solidFill>
                  <a:srgbClr val="000000"/>
                </a:solidFill>
                <a:latin typeface="Calibri" panose="020F0502020204030204" pitchFamily="34" charset="0"/>
                <a:ea typeface="+mn-ea"/>
                <a:cs typeface="Calibri" panose="020F0502020204030204" pitchFamily="34" charset="0"/>
              </a:rPr>
              <a:t>Conclusions</a:t>
            </a:r>
            <a:endParaRPr lang="en-GB" altLang="fr-FR" sz="2000" i="1" kern="1200" dirty="0">
              <a:solidFill>
                <a:srgbClr val="FF0000"/>
              </a:solidFill>
              <a:latin typeface="Calibri" panose="020F0502020204030204" pitchFamily="34" charset="0"/>
              <a:ea typeface="+mn-ea"/>
              <a:cs typeface="Calibri" panose="020F0502020204030204" pitchFamily="34" charset="0"/>
            </a:endParaRPr>
          </a:p>
        </p:txBody>
      </p:sp>
      <p:sp>
        <p:nvSpPr>
          <p:cNvPr id="18435" name="Content Placeholder 2">
            <a:extLst>
              <a:ext uri="{FF2B5EF4-FFF2-40B4-BE49-F238E27FC236}">
                <a16:creationId xmlns:a16="http://schemas.microsoft.com/office/drawing/2014/main" id="{28E626F1-4542-62BF-4E99-93E60FDCF5EB}"/>
              </a:ext>
            </a:extLst>
          </p:cNvPr>
          <p:cNvSpPr>
            <a:spLocks noGrp="1"/>
          </p:cNvSpPr>
          <p:nvPr>
            <p:ph idx="4294967295"/>
          </p:nvPr>
        </p:nvSpPr>
        <p:spPr bwMode="auto">
          <a:xfrm>
            <a:off x="1163637" y="1166018"/>
            <a:ext cx="9864725"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14375" lvl="1" indent="-539750">
              <a:buFont typeface="Arial" panose="020B0604020202020204" pitchFamily="34" charset="0"/>
              <a:buChar char="•"/>
            </a:pPr>
            <a:r>
              <a:rPr lang="en-GB" altLang="fr-FR" dirty="0">
                <a:latin typeface="Calibri" panose="020F0502020204030204" pitchFamily="34" charset="0"/>
                <a:cs typeface="Calibri" panose="020F0502020204030204" pitchFamily="34" charset="0"/>
              </a:rPr>
              <a:t>Signal detection is an important process to improve knowledge on the new TB medicines and complete the safety profile of a new drug</a:t>
            </a:r>
          </a:p>
          <a:p>
            <a:pPr marL="714375" lvl="1" indent="-539750">
              <a:buFont typeface="Arial" panose="020B0604020202020204" pitchFamily="34" charset="0"/>
              <a:buChar char="•"/>
            </a:pPr>
            <a:r>
              <a:rPr lang="fr-CH" altLang="fr-FR" dirty="0" err="1">
                <a:latin typeface="Calibri" panose="020F0502020204030204" pitchFamily="34" charset="0"/>
                <a:cs typeface="Calibri" panose="020F0502020204030204" pitchFamily="34" charset="0"/>
              </a:rPr>
              <a:t>When</a:t>
            </a:r>
            <a:r>
              <a:rPr lang="fr-CH" altLang="fr-FR" dirty="0">
                <a:latin typeface="Calibri" panose="020F0502020204030204" pitchFamily="34" charset="0"/>
                <a:cs typeface="Calibri" panose="020F0502020204030204" pitchFamily="34" charset="0"/>
              </a:rPr>
              <a:t> monitoring </a:t>
            </a:r>
            <a:r>
              <a:rPr lang="fr-CH" altLang="fr-FR" dirty="0" err="1">
                <a:latin typeface="Calibri" panose="020F0502020204030204" pitchFamily="34" charset="0"/>
                <a:cs typeface="Calibri" panose="020F0502020204030204" pitchFamily="34" charset="0"/>
              </a:rPr>
              <a:t>AEs</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it</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is</a:t>
            </a:r>
            <a:r>
              <a:rPr lang="fr-CH" altLang="fr-FR" dirty="0">
                <a:latin typeface="Calibri" panose="020F0502020204030204" pitchFamily="34" charset="0"/>
                <a:cs typeface="Calibri" panose="020F0502020204030204" pitchFamily="34" charset="0"/>
              </a:rPr>
              <a:t> important to look </a:t>
            </a:r>
            <a:r>
              <a:rPr lang="fr-CH" altLang="fr-FR" dirty="0" err="1">
                <a:latin typeface="Calibri" panose="020F0502020204030204" pitchFamily="34" charset="0"/>
                <a:cs typeface="Calibri" panose="020F0502020204030204" pitchFamily="34" charset="0"/>
              </a:rPr>
              <a:t>beyond</a:t>
            </a:r>
            <a:r>
              <a:rPr lang="fr-CH" altLang="fr-FR" dirty="0">
                <a:latin typeface="Calibri" panose="020F0502020204030204" pitchFamily="34" charset="0"/>
                <a:cs typeface="Calibri" panose="020F0502020204030204" pitchFamily="34" charset="0"/>
              </a:rPr>
              <a:t> adverse </a:t>
            </a:r>
            <a:r>
              <a:rPr lang="fr-CH" altLang="fr-FR" dirty="0" err="1">
                <a:latin typeface="Calibri" panose="020F0502020204030204" pitchFamily="34" charset="0"/>
                <a:cs typeface="Calibri" panose="020F0502020204030204" pitchFamily="34" charset="0"/>
              </a:rPr>
              <a:t>reactions</a:t>
            </a:r>
            <a:r>
              <a:rPr lang="fr-CH" altLang="fr-FR" dirty="0">
                <a:latin typeface="Calibri" panose="020F0502020204030204" pitchFamily="34" charset="0"/>
                <a:cs typeface="Calibri" panose="020F0502020204030204" pitchFamily="34" charset="0"/>
              </a:rPr>
              <a:t> and </a:t>
            </a:r>
            <a:r>
              <a:rPr lang="fr-CH" altLang="fr-FR" dirty="0" err="1">
                <a:latin typeface="Calibri" panose="020F0502020204030204" pitchFamily="34" charset="0"/>
                <a:cs typeface="Calibri" panose="020F0502020204030204" pitchFamily="34" charset="0"/>
              </a:rPr>
              <a:t>biological</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pathways</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already</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linked</a:t>
            </a:r>
            <a:r>
              <a:rPr lang="fr-CH" altLang="fr-FR" dirty="0">
                <a:latin typeface="Calibri" panose="020F0502020204030204" pitchFamily="34" charset="0"/>
                <a:cs typeface="Calibri" panose="020F0502020204030204" pitchFamily="34" charset="0"/>
              </a:rPr>
              <a:t> to </a:t>
            </a:r>
            <a:r>
              <a:rPr lang="fr-CH" altLang="fr-FR" dirty="0" err="1">
                <a:latin typeface="Calibri" panose="020F0502020204030204" pitchFamily="34" charset="0"/>
                <a:cs typeface="Calibri" panose="020F0502020204030204" pitchFamily="34" charset="0"/>
              </a:rPr>
              <a:t>particular</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drugs</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previously</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unknown</a:t>
            </a:r>
            <a:r>
              <a:rPr lang="fr-CH" altLang="fr-FR" dirty="0">
                <a:latin typeface="Calibri" panose="020F0502020204030204" pitchFamily="34" charset="0"/>
                <a:cs typeface="Calibri" panose="020F0502020204030204" pitchFamily="34" charset="0"/>
              </a:rPr>
              <a:t> or rare associations </a:t>
            </a:r>
            <a:r>
              <a:rPr lang="fr-CH" altLang="fr-FR" dirty="0" err="1">
                <a:latin typeface="Calibri" panose="020F0502020204030204" pitchFamily="34" charset="0"/>
                <a:cs typeface="Calibri" panose="020F0502020204030204" pitchFamily="34" charset="0"/>
              </a:rPr>
              <a:t>may</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occur</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especially</a:t>
            </a:r>
            <a:r>
              <a:rPr lang="fr-CH" altLang="fr-FR" dirty="0">
                <a:latin typeface="Calibri" panose="020F0502020204030204" pitchFamily="34" charset="0"/>
                <a:cs typeface="Calibri" panose="020F0502020204030204" pitchFamily="34" charset="0"/>
              </a:rPr>
              <a:t> for </a:t>
            </a:r>
            <a:r>
              <a:rPr lang="fr-CH" altLang="fr-FR" dirty="0" err="1">
                <a:latin typeface="Calibri" panose="020F0502020204030204" pitchFamily="34" charset="0"/>
                <a:cs typeface="Calibri" panose="020F0502020204030204" pitchFamily="34" charset="0"/>
              </a:rPr>
              <a:t>newly</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released</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drugs</a:t>
            </a:r>
            <a:endParaRPr lang="en-GB" altLang="fr-FR" dirty="0">
              <a:latin typeface="Calibri" panose="020F0502020204030204" pitchFamily="34" charset="0"/>
              <a:cs typeface="Calibri" panose="020F0502020204030204" pitchFamily="34" charset="0"/>
            </a:endParaRPr>
          </a:p>
          <a:p>
            <a:pPr marL="714375" lvl="1" indent="-539750">
              <a:buFont typeface="Arial" panose="020B0604020202020204" pitchFamily="34" charset="0"/>
              <a:buChar char="•"/>
            </a:pPr>
            <a:r>
              <a:rPr lang="fr-CH" altLang="fr-FR" dirty="0">
                <a:latin typeface="Calibri" panose="020F0502020204030204" pitchFamily="34" charset="0"/>
                <a:cs typeface="Calibri" panose="020F0502020204030204" pitchFamily="34" charset="0"/>
              </a:rPr>
              <a:t>Reports of adverse </a:t>
            </a:r>
            <a:r>
              <a:rPr lang="fr-CH" altLang="fr-FR" dirty="0" err="1">
                <a:latin typeface="Calibri" panose="020F0502020204030204" pitchFamily="34" charset="0"/>
                <a:cs typeface="Calibri" panose="020F0502020204030204" pitchFamily="34" charset="0"/>
              </a:rPr>
              <a:t>events</a:t>
            </a:r>
            <a:r>
              <a:rPr lang="fr-CH" altLang="fr-FR" dirty="0">
                <a:latin typeface="Calibri" panose="020F0502020204030204" pitchFamily="34" charset="0"/>
                <a:cs typeface="Calibri" panose="020F0502020204030204" pitchFamily="34" charset="0"/>
              </a:rPr>
              <a:t> to the global </a:t>
            </a:r>
            <a:r>
              <a:rPr lang="fr-CH" altLang="fr-FR" dirty="0" err="1">
                <a:latin typeface="Calibri" panose="020F0502020204030204" pitchFamily="34" charset="0"/>
                <a:cs typeface="Calibri" panose="020F0502020204030204" pitchFamily="34" charset="0"/>
              </a:rPr>
              <a:t>aDSM</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database</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is</a:t>
            </a:r>
            <a:r>
              <a:rPr lang="fr-CH" altLang="fr-FR" dirty="0">
                <a:latin typeface="Calibri" panose="020F0502020204030204" pitchFamily="34" charset="0"/>
                <a:cs typeface="Calibri" panose="020F0502020204030204" pitchFamily="34" charset="0"/>
              </a:rPr>
              <a:t> </a:t>
            </a:r>
            <a:r>
              <a:rPr lang="fr-CH" altLang="fr-FR" dirty="0" err="1">
                <a:latin typeface="Calibri" panose="020F0502020204030204" pitchFamily="34" charset="0"/>
                <a:cs typeface="Calibri" panose="020F0502020204030204" pitchFamily="34" charset="0"/>
              </a:rPr>
              <a:t>expected</a:t>
            </a:r>
            <a:r>
              <a:rPr lang="fr-CH" altLang="fr-FR" dirty="0">
                <a:latin typeface="Calibri" panose="020F0502020204030204" pitchFamily="34" charset="0"/>
                <a:cs typeface="Calibri" panose="020F0502020204030204" pitchFamily="34" charset="0"/>
              </a:rPr>
              <a:t> to </a:t>
            </a:r>
            <a:r>
              <a:rPr lang="fr-CH" altLang="fr-FR" dirty="0" err="1">
                <a:latin typeface="Calibri" panose="020F0502020204030204" pitchFamily="34" charset="0"/>
                <a:cs typeface="Calibri" panose="020F0502020204030204" pitchFamily="34" charset="0"/>
              </a:rPr>
              <a:t>improve</a:t>
            </a:r>
            <a:r>
              <a:rPr lang="fr-CH" altLang="fr-FR" dirty="0">
                <a:latin typeface="Calibri" panose="020F0502020204030204" pitchFamily="34" charset="0"/>
                <a:cs typeface="Calibri" panose="020F0502020204030204" pitchFamily="34" charset="0"/>
              </a:rPr>
              <a:t> the </a:t>
            </a:r>
            <a:r>
              <a:rPr lang="fr-CH" altLang="fr-FR" dirty="0" err="1">
                <a:latin typeface="Calibri" panose="020F0502020204030204" pitchFamily="34" charset="0"/>
                <a:cs typeface="Calibri" panose="020F0502020204030204" pitchFamily="34" charset="0"/>
              </a:rPr>
              <a:t>likelihood</a:t>
            </a:r>
            <a:r>
              <a:rPr lang="fr-CH" altLang="fr-FR" dirty="0">
                <a:latin typeface="Calibri" panose="020F0502020204030204" pitchFamily="34" charset="0"/>
                <a:cs typeface="Calibri" panose="020F0502020204030204" pitchFamily="34" charset="0"/>
              </a:rPr>
              <a:t> of picking up </a:t>
            </a:r>
            <a:r>
              <a:rPr lang="fr-CH" altLang="fr-FR" dirty="0" err="1">
                <a:latin typeface="Calibri" panose="020F0502020204030204" pitchFamily="34" charset="0"/>
                <a:cs typeface="Calibri" panose="020F0502020204030204" pitchFamily="34" charset="0"/>
              </a:rPr>
              <a:t>signals</a:t>
            </a:r>
            <a:endParaRPr lang="fr-CH" altLang="fr-FR"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551384" y="908720"/>
            <a:ext cx="10896872" cy="4673679"/>
          </a:xfrm>
          <a:prstGeom prst="rect">
            <a:avLst/>
          </a:prstGeom>
          <a:solidFill>
            <a:schemeClr val="bg1"/>
          </a:solidFill>
        </p:spPr>
        <p:txBody>
          <a:bodyPr>
            <a:normAutofit fontScale="92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en-US" altLang="en-US" sz="4000" b="1" kern="0" dirty="0">
                <a:solidFill>
                  <a:schemeClr val="tx1"/>
                </a:solidFill>
                <a:latin typeface="Calibri" panose="020F0502020204030204" pitchFamily="34" charset="0"/>
                <a:cs typeface="Calibri" panose="020F0502020204030204" pitchFamily="34" charset="0"/>
              </a:rPr>
              <a:t>Acknowledgements</a:t>
            </a: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training material was funded by TDR as part of the Access and Delivery Partnership (ADP) with funding from the Government of Japan.</a:t>
            </a: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These training materials were put together in 2016 the WHO Task Force on </a:t>
            </a:r>
            <a:r>
              <a:rPr lang="en-GB" sz="1800" dirty="0" err="1">
                <a:solidFill>
                  <a:schemeClr val="tx1"/>
                </a:solidFill>
                <a:effectLst/>
                <a:latin typeface="Calibri" panose="020F0502020204030204" pitchFamily="34" charset="0"/>
                <a:ea typeface="Calibri" panose="020F0502020204030204" pitchFamily="34" charset="0"/>
              </a:rPr>
              <a:t>aDSM</a:t>
            </a:r>
            <a:r>
              <a:rPr lang="en-GB" sz="1800" dirty="0">
                <a:solidFill>
                  <a:schemeClr val="tx1"/>
                </a:solidFill>
                <a:latin typeface="Calibri" panose="020F0502020204030204" pitchFamily="34" charset="0"/>
                <a:ea typeface="Calibri" panose="020F0502020204030204" pitchFamily="34" charset="0"/>
              </a:rPr>
              <a:t> with technical </a:t>
            </a:r>
            <a:r>
              <a:rPr lang="en-GB" sz="1800" dirty="0">
                <a:solidFill>
                  <a:schemeClr val="tx1"/>
                </a:solidFill>
                <a:effectLst/>
                <a:latin typeface="Calibri" panose="020F0502020204030204" pitchFamily="34" charset="0"/>
                <a:ea typeface="Calibri" panose="020F0502020204030204" pitchFamily="34" charset="0"/>
              </a:rPr>
              <a:t>partners KNCV Tuberculosis Foundation, Management Sciences for Health (SIAPS)</a:t>
            </a:r>
            <a:r>
              <a:rPr lang="en-GB" sz="1800" dirty="0">
                <a:solidFill>
                  <a:schemeClr val="tx1"/>
                </a:solidFill>
                <a:latin typeface="Calibri" panose="020F0502020204030204" pitchFamily="34" charset="0"/>
                <a:ea typeface="Calibri" panose="020F0502020204030204" pitchFamily="34" charset="0"/>
              </a:rPr>
              <a:t>, MSF, WHO GTB, and TDR. </a:t>
            </a:r>
            <a:endParaRPr lang="en-GB" sz="1800" dirty="0">
              <a:solidFill>
                <a:schemeClr val="tx1"/>
              </a:solidFill>
              <a:effectLst/>
              <a:latin typeface="Calibri" panose="020F0502020204030204" pitchFamily="34" charset="0"/>
              <a:ea typeface="Calibri" panose="020F0502020204030204" pitchFamily="34" charset="0"/>
            </a:endParaRPr>
          </a:p>
          <a:p>
            <a:pPr algn="l">
              <a:spcAft>
                <a:spcPts val="600"/>
              </a:spcAft>
            </a:pPr>
            <a:r>
              <a:rPr lang="en-GB" sz="1800" dirty="0">
                <a:solidFill>
                  <a:schemeClr val="tx1"/>
                </a:solidFill>
                <a:effectLst/>
                <a:latin typeface="Calibri" panose="020F0502020204030204" pitchFamily="34" charset="0"/>
                <a:ea typeface="Calibri" panose="020F0502020204030204" pitchFamily="34" charset="0"/>
              </a:rPr>
              <a:t>The materials were updated in 2022-23 by </a:t>
            </a:r>
            <a:r>
              <a:rPr lang="en-GB" sz="1800" dirty="0" err="1">
                <a:solidFill>
                  <a:schemeClr val="tx1"/>
                </a:solidFill>
                <a:effectLst/>
                <a:latin typeface="Calibri" panose="020F0502020204030204" pitchFamily="34" charset="0"/>
                <a:ea typeface="Calibri" panose="020F0502020204030204" pitchFamily="34" charset="0"/>
              </a:rPr>
              <a:t>Mahamadou</a:t>
            </a:r>
            <a:r>
              <a:rPr lang="en-GB" sz="1800" dirty="0">
                <a:solidFill>
                  <a:schemeClr val="tx1"/>
                </a:solidFill>
                <a:effectLst/>
                <a:latin typeface="Calibri" panose="020F0502020204030204" pitchFamily="34" charset="0"/>
                <a:ea typeface="Calibri" panose="020F0502020204030204" pitchFamily="34" charset="0"/>
              </a:rPr>
              <a:t> </a:t>
            </a:r>
            <a:r>
              <a:rPr lang="en-GB" sz="1800" dirty="0" err="1">
                <a:solidFill>
                  <a:schemeClr val="tx1"/>
                </a:solidFill>
                <a:effectLst/>
                <a:latin typeface="Calibri" panose="020F0502020204030204" pitchFamily="34" charset="0"/>
                <a:ea typeface="Calibri" panose="020F0502020204030204" pitchFamily="34" charset="0"/>
              </a:rPr>
              <a:t>Bassirou</a:t>
            </a:r>
            <a:r>
              <a:rPr lang="en-GB" sz="1800" dirty="0">
                <a:solidFill>
                  <a:schemeClr val="tx1"/>
                </a:solidFill>
                <a:effectLst/>
                <a:latin typeface="Calibri" panose="020F0502020204030204" pitchFamily="34" charset="0"/>
                <a:ea typeface="Calibri" panose="020F0502020204030204" pitchFamily="34" charset="0"/>
              </a:rPr>
              <a:t> Souleymane (TDR consultant) with Marie-Eve </a:t>
            </a:r>
            <a:r>
              <a:rPr lang="en-GB" sz="1800" dirty="0" err="1">
                <a:solidFill>
                  <a:schemeClr val="tx1"/>
                </a:solidFill>
                <a:effectLst/>
                <a:latin typeface="Calibri" panose="020F0502020204030204" pitchFamily="34" charset="0"/>
                <a:ea typeface="Calibri" panose="020F0502020204030204" pitchFamily="34" charset="0"/>
              </a:rPr>
              <a:t>Raguenaud</a:t>
            </a:r>
            <a:r>
              <a:rPr lang="en-GB" sz="1800" dirty="0">
                <a:solidFill>
                  <a:schemeClr val="tx1"/>
                </a:solidFill>
                <a:effectLst/>
                <a:latin typeface="Calibri" panose="020F0502020204030204" pitchFamily="34" charset="0"/>
                <a:ea typeface="Calibri" panose="020F0502020204030204" pitchFamily="34" charset="0"/>
              </a:rPr>
              <a:t> (TDR), Branwen J Hennig (TDR), and Corinne Merle (TDR), and reviewed by Linh </a:t>
            </a:r>
            <a:r>
              <a:rPr lang="en-GB" sz="1800" dirty="0" err="1">
                <a:solidFill>
                  <a:schemeClr val="tx1"/>
                </a:solidFill>
                <a:effectLst/>
                <a:latin typeface="Calibri" panose="020F0502020204030204" pitchFamily="34" charset="0"/>
                <a:ea typeface="Calibri" panose="020F0502020204030204" pitchFamily="34" charset="0"/>
              </a:rPr>
              <a:t>Nhat</a:t>
            </a:r>
            <a:r>
              <a:rPr lang="en-GB" sz="1800" dirty="0">
                <a:solidFill>
                  <a:schemeClr val="tx1"/>
                </a:solidFill>
                <a:effectLst/>
                <a:latin typeface="Calibri" panose="020F0502020204030204" pitchFamily="34" charset="0"/>
                <a:ea typeface="Calibri" panose="020F0502020204030204" pitchFamily="34" charset="0"/>
              </a:rPr>
              <a:t> Nguyen (WHO/GTB), Medea </a:t>
            </a:r>
            <a:r>
              <a:rPr lang="en-GB" sz="1800" dirty="0" err="1">
                <a:solidFill>
                  <a:schemeClr val="tx1"/>
                </a:solidFill>
                <a:effectLst/>
                <a:latin typeface="Calibri" panose="020F0502020204030204" pitchFamily="34" charset="0"/>
                <a:ea typeface="Calibri" panose="020F0502020204030204" pitchFamily="34" charset="0"/>
              </a:rPr>
              <a:t>Gegia</a:t>
            </a:r>
            <a:r>
              <a:rPr lang="en-GB" sz="1800" dirty="0">
                <a:solidFill>
                  <a:schemeClr val="tx1"/>
                </a:solidFill>
                <a:effectLst/>
                <a:latin typeface="Calibri" panose="020F0502020204030204" pitchFamily="34" charset="0"/>
                <a:ea typeface="Calibri" panose="020F0502020204030204" pitchFamily="34" charset="0"/>
              </a:rPr>
              <a:t> (WHO/GTB), and Fuad </a:t>
            </a:r>
            <a:r>
              <a:rPr lang="en-GB" sz="1800" dirty="0" err="1">
                <a:solidFill>
                  <a:schemeClr val="tx1"/>
                </a:solidFill>
                <a:effectLst/>
                <a:latin typeface="Calibri" panose="020F0502020204030204" pitchFamily="34" charset="0"/>
                <a:ea typeface="Calibri" panose="020F0502020204030204" pitchFamily="34" charset="0"/>
              </a:rPr>
              <a:t>Mirzayev</a:t>
            </a:r>
            <a:r>
              <a:rPr lang="en-GB" sz="1800" dirty="0">
                <a:solidFill>
                  <a:schemeClr val="tx1"/>
                </a:solidFill>
                <a:effectLst/>
                <a:latin typeface="Calibri" panose="020F0502020204030204" pitchFamily="34" charset="0"/>
                <a:ea typeface="Calibri" panose="020F0502020204030204" pitchFamily="34" charset="0"/>
              </a:rPr>
              <a:t> (WHO/GTB).</a:t>
            </a:r>
            <a:endParaRPr lang="en-GB" sz="900" dirty="0">
              <a:solidFill>
                <a:schemeClr val="tx1"/>
              </a:solidFill>
              <a:effectLst/>
            </a:endParaRPr>
          </a:p>
          <a:p>
            <a:pPr algn="l">
              <a:spcAft>
                <a:spcPts val="60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We thank all members of the WARN/CARN-TB working group on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who contributed to the development of the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aDSM</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generic guidelines as well as the secretariat, particularly Dr Christ </a:t>
            </a:r>
            <a:r>
              <a:rPr lang="en-US"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Houessinon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Disadidi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Ambrioso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Esse</a:t>
            </a:r>
            <a:r>
              <a:rPr lang="en-US" altLang="en-US" sz="1800" kern="0" dirty="0">
                <a:solidFill>
                  <a:schemeClr val="tx1"/>
                </a:solidFill>
                <a:latin typeface="Calibri" panose="020F0502020204030204" pitchFamily="34" charset="0"/>
                <a:cs typeface="Calibri" panose="020F0502020204030204" pitchFamily="34" charset="0"/>
              </a:rPr>
              <a:t> Marius, </a:t>
            </a:r>
            <a:r>
              <a:rPr lang="en-US" altLang="en-US" sz="1800" kern="0" dirty="0" err="1">
                <a:solidFill>
                  <a:schemeClr val="tx1"/>
                </a:solidFill>
                <a:latin typeface="Calibri" panose="020F0502020204030204" pitchFamily="34" charset="0"/>
                <a:cs typeface="Calibri" panose="020F0502020204030204" pitchFamily="34" charset="0"/>
              </a:rPr>
              <a:t>Adomou</a:t>
            </a:r>
            <a:r>
              <a:rPr lang="en-US" altLang="en-US" sz="1800" kern="0" dirty="0">
                <a:solidFill>
                  <a:schemeClr val="tx1"/>
                </a:solidFill>
                <a:latin typeface="Calibri" panose="020F0502020204030204" pitchFamily="34" charset="0"/>
                <a:cs typeface="Calibri" panose="020F0502020204030204" pitchFamily="34" charset="0"/>
              </a:rPr>
              <a:t> Jamal </a:t>
            </a:r>
            <a:r>
              <a:rPr lang="en-US" altLang="en-US" sz="1800" kern="0" dirty="0" err="1">
                <a:solidFill>
                  <a:schemeClr val="tx1"/>
                </a:solidFill>
                <a:latin typeface="Calibri" panose="020F0502020204030204" pitchFamily="34" charset="0"/>
                <a:cs typeface="Calibri" panose="020F0502020204030204" pitchFamily="34" charset="0"/>
              </a:rPr>
              <a:t>Rouamba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Ruffine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Haro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Sougrimani</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Koumbem</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Boureima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Nsanzerugeze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Josélyne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Tollo</a:t>
            </a:r>
            <a:r>
              <a:rPr lang="en-US" altLang="en-US" sz="1800" kern="0" dirty="0">
                <a:solidFill>
                  <a:schemeClr val="tx1"/>
                </a:solidFill>
                <a:latin typeface="Calibri" panose="020F0502020204030204" pitchFamily="34" charset="0"/>
                <a:cs typeface="Calibri" panose="020F0502020204030204" pitchFamily="34" charset="0"/>
              </a:rPr>
              <a:t> Daniel Alphonse </a:t>
            </a:r>
            <a:r>
              <a:rPr lang="en-US" altLang="en-US" sz="1800" kern="0" dirty="0" err="1">
                <a:solidFill>
                  <a:schemeClr val="tx1"/>
                </a:solidFill>
                <a:latin typeface="Calibri" panose="020F0502020204030204" pitchFamily="34" charset="0"/>
                <a:cs typeface="Calibri" panose="020F0502020204030204" pitchFamily="34" charset="0"/>
              </a:rPr>
              <a:t>Désiré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Mpaba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Minkat</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Théophile</a:t>
            </a:r>
            <a:r>
              <a:rPr lang="en-US" altLang="en-US" sz="1800" kern="0" dirty="0">
                <a:solidFill>
                  <a:schemeClr val="tx1"/>
                </a:solidFill>
                <a:latin typeface="Calibri" panose="020F0502020204030204" pitchFamily="34" charset="0"/>
                <a:cs typeface="Calibri" panose="020F0502020204030204" pitchFamily="34" charset="0"/>
              </a:rPr>
              <a:t> Mistral, Julie </a:t>
            </a:r>
            <a:r>
              <a:rPr lang="en-US" altLang="en-US" sz="1800" kern="0" dirty="0" err="1">
                <a:solidFill>
                  <a:schemeClr val="tx1"/>
                </a:solidFill>
                <a:latin typeface="Calibri" panose="020F0502020204030204" pitchFamily="34" charset="0"/>
                <a:cs typeface="Calibri" panose="020F0502020204030204" pitchFamily="34" charset="0"/>
              </a:rPr>
              <a:t>Abessolo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Ursule</a:t>
            </a:r>
            <a:r>
              <a:rPr lang="en-US" altLang="en-US" sz="1800" kern="0" dirty="0">
                <a:solidFill>
                  <a:schemeClr val="tx1"/>
                </a:solidFill>
                <a:latin typeface="Calibri" panose="020F0502020204030204" pitchFamily="34" charset="0"/>
                <a:cs typeface="Calibri" panose="020F0502020204030204" pitchFamily="34" charset="0"/>
              </a:rPr>
              <a:t> IDOKO, </a:t>
            </a:r>
            <a:r>
              <a:rPr lang="en-US" altLang="en-US" sz="1800" kern="0" dirty="0" err="1">
                <a:solidFill>
                  <a:schemeClr val="tx1"/>
                </a:solidFill>
                <a:latin typeface="Calibri" panose="020F0502020204030204" pitchFamily="34" charset="0"/>
                <a:cs typeface="Calibri" panose="020F0502020204030204" pitchFamily="34" charset="0"/>
              </a:rPr>
              <a:t>Tijan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Baldeh</a:t>
            </a:r>
            <a:r>
              <a:rPr lang="en-US" altLang="en-US" sz="1800" kern="0" dirty="0">
                <a:solidFill>
                  <a:schemeClr val="tx1"/>
                </a:solidFill>
                <a:latin typeface="Calibri" panose="020F0502020204030204" pitchFamily="34" charset="0"/>
                <a:cs typeface="Calibri" panose="020F0502020204030204" pitchFamily="34" charset="0"/>
              </a:rPr>
              <a:t> , </a:t>
            </a:r>
            <a:r>
              <a:rPr lang="en-US" altLang="en-US" sz="1800" kern="0" dirty="0" err="1">
                <a:solidFill>
                  <a:schemeClr val="tx1"/>
                </a:solidFill>
                <a:latin typeface="Calibri" panose="020F0502020204030204" pitchFamily="34" charset="0"/>
                <a:cs typeface="Calibri" panose="020F0502020204030204" pitchFamily="34" charset="0"/>
              </a:rPr>
              <a:t>Wandifa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Samateh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Tida</a:t>
            </a:r>
            <a:r>
              <a:rPr lang="en-US" altLang="en-US" sz="1800" kern="0" dirty="0">
                <a:solidFill>
                  <a:schemeClr val="tx1"/>
                </a:solidFill>
                <a:latin typeface="Calibri" panose="020F0502020204030204" pitchFamily="34" charset="0"/>
                <a:cs typeface="Calibri" panose="020F0502020204030204" pitchFamily="34" charset="0"/>
              </a:rPr>
              <a:t> S </a:t>
            </a:r>
            <a:r>
              <a:rPr lang="en-US" altLang="en-US" sz="1800" kern="0" dirty="0" err="1">
                <a:solidFill>
                  <a:schemeClr val="tx1"/>
                </a:solidFill>
                <a:latin typeface="Calibri" panose="020F0502020204030204" pitchFamily="34" charset="0"/>
                <a:cs typeface="Calibri" panose="020F0502020204030204" pitchFamily="34" charset="0"/>
              </a:rPr>
              <a:t>Kinteh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Alieu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Wurie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Mardemn</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Yeasuen</a:t>
            </a:r>
            <a:r>
              <a:rPr lang="en-US" altLang="en-US" sz="1800" kern="0" dirty="0">
                <a:solidFill>
                  <a:schemeClr val="tx1"/>
                </a:solidFill>
                <a:latin typeface="Calibri" panose="020F0502020204030204" pitchFamily="34" charset="0"/>
                <a:cs typeface="Calibri" panose="020F0502020204030204" pitchFamily="34" charset="0"/>
              </a:rPr>
              <a:t>, Benjamin K. </a:t>
            </a:r>
            <a:r>
              <a:rPr lang="en-US" altLang="en-US" sz="1800" kern="0" dirty="0" err="1">
                <a:solidFill>
                  <a:schemeClr val="tx1"/>
                </a:solidFill>
                <a:latin typeface="Calibri" panose="020F0502020204030204" pitchFamily="34" charset="0"/>
                <a:cs typeface="Calibri" panose="020F0502020204030204" pitchFamily="34" charset="0"/>
              </a:rPr>
              <a:t>Quenneh</a:t>
            </a:r>
            <a:r>
              <a:rPr lang="en-US" altLang="en-US" sz="1800" kern="0" dirty="0">
                <a:solidFill>
                  <a:schemeClr val="tx1"/>
                </a:solidFill>
                <a:latin typeface="Calibri" panose="020F0502020204030204" pitchFamily="34" charset="0"/>
                <a:cs typeface="Calibri" panose="020F0502020204030204" pitchFamily="34" charset="0"/>
              </a:rPr>
              <a:t>, Cheick </a:t>
            </a:r>
            <a:r>
              <a:rPr lang="en-US" altLang="en-US" sz="1800" kern="0" dirty="0" err="1">
                <a:solidFill>
                  <a:schemeClr val="tx1"/>
                </a:solidFill>
                <a:latin typeface="Calibri" panose="020F0502020204030204" pitchFamily="34" charset="0"/>
                <a:cs typeface="Calibri" panose="020F0502020204030204" pitchFamily="34" charset="0"/>
              </a:rPr>
              <a:t>Oumar</a:t>
            </a:r>
            <a:r>
              <a:rPr lang="en-US" altLang="en-US" sz="1800" kern="0" dirty="0">
                <a:solidFill>
                  <a:schemeClr val="tx1"/>
                </a:solidFill>
                <a:latin typeface="Calibri" panose="020F0502020204030204" pitchFamily="34" charset="0"/>
                <a:cs typeface="Calibri" panose="020F0502020204030204" pitchFamily="34" charset="0"/>
              </a:rPr>
              <a:t> Bah, Kane El Hadj </a:t>
            </a:r>
            <a:r>
              <a:rPr lang="en-US" altLang="en-US" sz="1800" kern="0" dirty="0" err="1">
                <a:solidFill>
                  <a:schemeClr val="tx1"/>
                </a:solidFill>
                <a:latin typeface="Calibri" panose="020F0502020204030204" pitchFamily="34" charset="0"/>
                <a:cs typeface="Calibri" panose="020F0502020204030204" pitchFamily="34" charset="0"/>
              </a:rPr>
              <a:t>Malick</a:t>
            </a:r>
            <a:r>
              <a:rPr lang="en-US" altLang="en-US" sz="1800" kern="0" dirty="0">
                <a:solidFill>
                  <a:schemeClr val="tx1"/>
                </a:solidFill>
                <a:latin typeface="Calibri" panose="020F0502020204030204" pitchFamily="34" charset="0"/>
                <a:cs typeface="Calibri" panose="020F0502020204030204" pitchFamily="34" charset="0"/>
              </a:rPr>
              <a:t>, Aw </a:t>
            </a:r>
            <a:r>
              <a:rPr lang="en-US" altLang="en-US" sz="1800" kern="0" dirty="0" err="1">
                <a:solidFill>
                  <a:schemeClr val="tx1"/>
                </a:solidFill>
                <a:latin typeface="Calibri" panose="020F0502020204030204" pitchFamily="34" charset="0"/>
                <a:cs typeface="Calibri" panose="020F0502020204030204" pitchFamily="34" charset="0"/>
              </a:rPr>
              <a:t>Idriss</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Mamoudou</a:t>
            </a:r>
            <a:r>
              <a:rPr lang="en-US" altLang="en-US" sz="1800" kern="0" dirty="0">
                <a:solidFill>
                  <a:schemeClr val="tx1"/>
                </a:solidFill>
                <a:latin typeface="Calibri" panose="020F0502020204030204" pitchFamily="34" charset="0"/>
                <a:cs typeface="Calibri" panose="020F0502020204030204" pitchFamily="34" charset="0"/>
              </a:rPr>
              <a:t> Hama </a:t>
            </a:r>
            <a:r>
              <a:rPr lang="en-US" altLang="en-US" sz="1800" kern="0" dirty="0" err="1">
                <a:solidFill>
                  <a:schemeClr val="tx1"/>
                </a:solidFill>
                <a:latin typeface="Calibri" panose="020F0502020204030204" pitchFamily="34" charset="0"/>
                <a:cs typeface="Calibri" panose="020F0502020204030204" pitchFamily="34" charset="0"/>
              </a:rPr>
              <a:t>Rachida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Gagara</a:t>
            </a:r>
            <a:r>
              <a:rPr lang="en-US" altLang="en-US" sz="1800" kern="0" dirty="0">
                <a:solidFill>
                  <a:schemeClr val="tx1"/>
                </a:solidFill>
                <a:latin typeface="Calibri" panose="020F0502020204030204" pitchFamily="34" charset="0"/>
                <a:cs typeface="Calibri" panose="020F0502020204030204" pitchFamily="34" charset="0"/>
              </a:rPr>
              <a:t> I. M. </a:t>
            </a:r>
            <a:r>
              <a:rPr lang="en-US" altLang="en-US" sz="1800" kern="0" dirty="0" err="1">
                <a:solidFill>
                  <a:schemeClr val="tx1"/>
                </a:solidFill>
                <a:latin typeface="Calibri" panose="020F0502020204030204" pitchFamily="34" charset="0"/>
                <a:cs typeface="Calibri" panose="020F0502020204030204" pitchFamily="34" charset="0"/>
              </a:rPr>
              <a:t>Assiatou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Katambé</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Balkissa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Seiyabatou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Elh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Saidou</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Liombo</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Anastasie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Lunganyu</a:t>
            </a:r>
            <a:r>
              <a:rPr lang="en-US" altLang="en-US" sz="1800" kern="0" dirty="0">
                <a:solidFill>
                  <a:schemeClr val="tx1"/>
                </a:solidFill>
                <a:latin typeface="Calibri" panose="020F0502020204030204" pitchFamily="34" charset="0"/>
                <a:cs typeface="Calibri" panose="020F0502020204030204" pitchFamily="34" charset="0"/>
              </a:rPr>
              <a:t> Junior, </a:t>
            </a:r>
            <a:r>
              <a:rPr lang="en-US" altLang="en-US" sz="1800" kern="0" dirty="0" err="1">
                <a:solidFill>
                  <a:schemeClr val="tx1"/>
                </a:solidFill>
                <a:latin typeface="Calibri" panose="020F0502020204030204" pitchFamily="34" charset="0"/>
                <a:cs typeface="Calibri" panose="020F0502020204030204" pitchFamily="34" charset="0"/>
              </a:rPr>
              <a:t>Kitambala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Sentime</a:t>
            </a:r>
            <a:r>
              <a:rPr lang="en-US" altLang="en-US" sz="1800" kern="0" dirty="0">
                <a:solidFill>
                  <a:schemeClr val="tx1"/>
                </a:solidFill>
                <a:latin typeface="Calibri" panose="020F0502020204030204" pitchFamily="34" charset="0"/>
                <a:cs typeface="Calibri" panose="020F0502020204030204" pitchFamily="34" charset="0"/>
              </a:rPr>
              <a:t>, Lula Yves , </a:t>
            </a:r>
            <a:r>
              <a:rPr lang="en-US" altLang="en-US" sz="1800" kern="0" dirty="0" err="1">
                <a:solidFill>
                  <a:schemeClr val="tx1"/>
                </a:solidFill>
                <a:latin typeface="Calibri" panose="020F0502020204030204" pitchFamily="34" charset="0"/>
                <a:cs typeface="Calibri" panose="020F0502020204030204" pitchFamily="34" charset="0"/>
              </a:rPr>
              <a:t>Habimana-Mucyo</a:t>
            </a:r>
            <a:r>
              <a:rPr lang="en-US" altLang="en-US" sz="1800" kern="0" dirty="0">
                <a:solidFill>
                  <a:schemeClr val="tx1"/>
                </a:solidFill>
                <a:latin typeface="Calibri" panose="020F0502020204030204" pitchFamily="34" charset="0"/>
                <a:cs typeface="Calibri" panose="020F0502020204030204" pitchFamily="34" charset="0"/>
              </a:rPr>
              <a:t> Yves, </a:t>
            </a:r>
            <a:r>
              <a:rPr lang="en-US" altLang="en-US" sz="1800" kern="0" dirty="0" err="1">
                <a:solidFill>
                  <a:schemeClr val="tx1"/>
                </a:solidFill>
                <a:latin typeface="Calibri" panose="020F0502020204030204" pitchFamily="34" charset="0"/>
                <a:cs typeface="Calibri" panose="020F0502020204030204" pitchFamily="34" charset="0"/>
              </a:rPr>
              <a:t>Migambi</a:t>
            </a:r>
            <a:r>
              <a:rPr lang="en-US" altLang="en-US" sz="1800" kern="0" dirty="0">
                <a:solidFill>
                  <a:schemeClr val="tx1"/>
                </a:solidFill>
                <a:latin typeface="Calibri" panose="020F0502020204030204" pitchFamily="34" charset="0"/>
                <a:cs typeface="Calibri" panose="020F0502020204030204" pitchFamily="34" charset="0"/>
              </a:rPr>
              <a:t> Patrick, dos Santos </a:t>
            </a:r>
            <a:r>
              <a:rPr lang="en-US" altLang="en-US" sz="1800" kern="0" dirty="0" err="1">
                <a:solidFill>
                  <a:schemeClr val="tx1"/>
                </a:solidFill>
                <a:latin typeface="Calibri" panose="020F0502020204030204" pitchFamily="34" charset="0"/>
                <a:cs typeface="Calibri" panose="020F0502020204030204" pitchFamily="34" charset="0"/>
              </a:rPr>
              <a:t>Brigite</a:t>
            </a:r>
            <a:r>
              <a:rPr lang="en-US" altLang="en-US" sz="1800" kern="0" dirty="0">
                <a:solidFill>
                  <a:schemeClr val="tx1"/>
                </a:solidFill>
                <a:latin typeface="Calibri" panose="020F0502020204030204" pitchFamily="34" charset="0"/>
                <a:cs typeface="Calibri" panose="020F0502020204030204" pitchFamily="34" charset="0"/>
              </a:rPr>
              <a:t>, Castro </a:t>
            </a:r>
            <a:r>
              <a:rPr lang="en-US" altLang="en-US" sz="1800" kern="0" dirty="0" err="1">
                <a:solidFill>
                  <a:schemeClr val="tx1"/>
                </a:solidFill>
                <a:latin typeface="Calibri" panose="020F0502020204030204" pitchFamily="34" charset="0"/>
                <a:cs typeface="Calibri" panose="020F0502020204030204" pitchFamily="34" charset="0"/>
              </a:rPr>
              <a:t>Vânia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Wadson</a:t>
            </a:r>
            <a:r>
              <a:rPr lang="en-US" altLang="en-US" sz="1800" kern="0" dirty="0">
                <a:solidFill>
                  <a:schemeClr val="tx1"/>
                </a:solidFill>
                <a:latin typeface="Calibri" panose="020F0502020204030204" pitchFamily="34" charset="0"/>
                <a:cs typeface="Calibri" panose="020F0502020204030204" pitchFamily="34" charset="0"/>
              </a:rPr>
              <a:t> Cruz, </a:t>
            </a:r>
            <a:r>
              <a:rPr lang="en-US" altLang="en-US" sz="1800" kern="0" dirty="0" err="1">
                <a:solidFill>
                  <a:schemeClr val="tx1"/>
                </a:solidFill>
                <a:latin typeface="Calibri" panose="020F0502020204030204" pitchFamily="34" charset="0"/>
                <a:cs typeface="Calibri" panose="020F0502020204030204" pitchFamily="34" charset="0"/>
              </a:rPr>
              <a:t>Gueye</a:t>
            </a:r>
            <a:r>
              <a:rPr lang="en-US" altLang="en-US" sz="1800" kern="0" dirty="0">
                <a:solidFill>
                  <a:schemeClr val="tx1"/>
                </a:solidFill>
                <a:latin typeface="Calibri" panose="020F0502020204030204" pitchFamily="34" charset="0"/>
                <a:cs typeface="Calibri" panose="020F0502020204030204" pitchFamily="34" charset="0"/>
              </a:rPr>
              <a:t> Aminata, </a:t>
            </a:r>
            <a:r>
              <a:rPr lang="en-US" altLang="en-US" sz="1800" kern="0" dirty="0" err="1">
                <a:solidFill>
                  <a:schemeClr val="tx1"/>
                </a:solidFill>
                <a:latin typeface="Calibri" panose="020F0502020204030204" pitchFamily="34" charset="0"/>
                <a:cs typeface="Calibri" panose="020F0502020204030204" pitchFamily="34" charset="0"/>
              </a:rPr>
              <a:t>Mukeh</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Fahnbulleh</a:t>
            </a:r>
            <a:r>
              <a:rPr lang="en-US" altLang="en-US" sz="1800" kern="0" dirty="0">
                <a:solidFill>
                  <a:schemeClr val="tx1"/>
                </a:solidFill>
                <a:latin typeface="Calibri" panose="020F0502020204030204" pitchFamily="34" charset="0"/>
                <a:cs typeface="Calibri" panose="020F0502020204030204" pitchFamily="34" charset="0"/>
              </a:rPr>
              <a:t>, Bailor Samuel, </a:t>
            </a:r>
            <a:r>
              <a:rPr lang="en-US" altLang="en-US" sz="1800" kern="0" dirty="0" err="1">
                <a:solidFill>
                  <a:schemeClr val="tx1"/>
                </a:solidFill>
                <a:latin typeface="Calibri" panose="020F0502020204030204" pitchFamily="34" charset="0"/>
                <a:cs typeface="Calibri" panose="020F0502020204030204" pitchFamily="34" charset="0"/>
              </a:rPr>
              <a:t>Manjo</a:t>
            </a:r>
            <a:r>
              <a:rPr lang="en-US" altLang="en-US" sz="1800" kern="0" dirty="0">
                <a:solidFill>
                  <a:schemeClr val="tx1"/>
                </a:solidFill>
                <a:latin typeface="Calibri" panose="020F0502020204030204" pitchFamily="34" charset="0"/>
                <a:cs typeface="Calibri" panose="020F0502020204030204" pitchFamily="34" charset="0"/>
              </a:rPr>
              <a:t> Lamin, Saleh </a:t>
            </a:r>
            <a:r>
              <a:rPr lang="en-US" altLang="en-US" sz="1800" kern="0" dirty="0" err="1">
                <a:solidFill>
                  <a:schemeClr val="tx1"/>
                </a:solidFill>
                <a:latin typeface="Calibri" panose="020F0502020204030204" pitchFamily="34" charset="0"/>
                <a:cs typeface="Calibri" panose="020F0502020204030204" pitchFamily="34" charset="0"/>
              </a:rPr>
              <a:t>Mahareb</a:t>
            </a:r>
            <a:r>
              <a:rPr lang="en-US" altLang="en-US" sz="1800" kern="0" dirty="0">
                <a:solidFill>
                  <a:schemeClr val="tx1"/>
                </a:solidFill>
                <a:latin typeface="Calibri" panose="020F0502020204030204" pitchFamily="34" charset="0"/>
                <a:cs typeface="Calibri" panose="020F0502020204030204" pitchFamily="34" charset="0"/>
              </a:rPr>
              <a:t> Abdoulaye, Haroun Saleh Naima, </a:t>
            </a:r>
            <a:r>
              <a:rPr lang="en-US" altLang="en-US" sz="1800" kern="0" dirty="0" err="1">
                <a:solidFill>
                  <a:schemeClr val="tx1"/>
                </a:solidFill>
                <a:latin typeface="Calibri" panose="020F0502020204030204" pitchFamily="34" charset="0"/>
                <a:cs typeface="Calibri" panose="020F0502020204030204" pitchFamily="34" charset="0"/>
              </a:rPr>
              <a:t>Mouhoudine</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Yerima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Kpelafia</a:t>
            </a:r>
            <a:r>
              <a:rPr lang="en-US" altLang="en-US" sz="1800" kern="0" dirty="0">
                <a:solidFill>
                  <a:schemeClr val="tx1"/>
                </a:solidFill>
                <a:latin typeface="Calibri" panose="020F0502020204030204" pitchFamily="34" charset="0"/>
                <a:cs typeface="Calibri" panose="020F0502020204030204" pitchFamily="34" charset="0"/>
              </a:rPr>
              <a:t> </a:t>
            </a:r>
            <a:r>
              <a:rPr lang="en-US" altLang="en-US" sz="1800" kern="0" dirty="0" err="1">
                <a:solidFill>
                  <a:schemeClr val="tx1"/>
                </a:solidFill>
                <a:latin typeface="Calibri" panose="020F0502020204030204" pitchFamily="34" charset="0"/>
                <a:cs typeface="Calibri" panose="020F0502020204030204" pitchFamily="34" charset="0"/>
              </a:rPr>
              <a:t>Silifa</a:t>
            </a:r>
            <a:endParaRPr lang="en-US" altLang="en-US" sz="1800" kern="0" dirty="0">
              <a:solidFill>
                <a:schemeClr val="tx1"/>
              </a:solidFill>
              <a:latin typeface="Calibri" panose="020F0502020204030204" pitchFamily="34" charset="0"/>
              <a:cs typeface="Calibri" panose="020F0502020204030204" pitchFamily="34" charset="0"/>
            </a:endParaRPr>
          </a:p>
          <a:p>
            <a:pPr algn="l"/>
            <a:endParaRPr lang="en-US" altLang="en-US" sz="1800" b="1" kern="0" dirty="0">
              <a:solidFill>
                <a:schemeClr val="tx1"/>
              </a:solidFill>
              <a:latin typeface="Calibri" panose="020F0502020204030204" pitchFamily="34" charset="0"/>
              <a:cs typeface="Calibri" panose="020F0502020204030204" pitchFamily="34" charset="0"/>
            </a:endParaRPr>
          </a:p>
        </p:txBody>
      </p:sp>
      <p:pic>
        <p:nvPicPr>
          <p:cNvPr id="3" name="Picture 10">
            <a:extLst>
              <a:ext uri="{FF2B5EF4-FFF2-40B4-BE49-F238E27FC236}">
                <a16:creationId xmlns:a16="http://schemas.microsoft.com/office/drawing/2014/main" id="{F91E6EA7-C713-B313-684D-A502CB9EB5D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4861" b="33009"/>
          <a:stretch>
            <a:fillRect/>
          </a:stretch>
        </p:blipFill>
        <p:spPr bwMode="auto">
          <a:xfrm>
            <a:off x="2495600" y="5517232"/>
            <a:ext cx="3408726" cy="1112169"/>
          </a:xfrm>
          <a:prstGeom prst="rect">
            <a:avLst/>
          </a:prstGeom>
          <a:solidFill>
            <a:schemeClr val="bg1"/>
          </a:solidFill>
          <a:ln>
            <a:noFill/>
          </a:ln>
        </p:spPr>
      </p:pic>
      <p:pic>
        <p:nvPicPr>
          <p:cNvPr id="5" name="Picture 4">
            <a:extLst>
              <a:ext uri="{FF2B5EF4-FFF2-40B4-BE49-F238E27FC236}">
                <a16:creationId xmlns:a16="http://schemas.microsoft.com/office/drawing/2014/main" id="{9460DFB3-E82B-D312-3214-02702FC0C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4326" y="5499665"/>
            <a:ext cx="3070616" cy="1112169"/>
          </a:xfrm>
          <a:prstGeom prst="rect">
            <a:avLst/>
          </a:prstGeom>
          <a:ln>
            <a:noFill/>
          </a:ln>
        </p:spPr>
      </p:pic>
    </p:spTree>
    <p:extLst>
      <p:ext uri="{BB962C8B-B14F-4D97-AF65-F5344CB8AC3E}">
        <p14:creationId xmlns:p14="http://schemas.microsoft.com/office/powerpoint/2010/main" val="427609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486307-C3DF-45A5-819C-164E3DB3B0B0}"/>
              </a:ext>
            </a:extLst>
          </p:cNvPr>
          <p:cNvPicPr>
            <a:picLocks noChangeAspect="1"/>
          </p:cNvPicPr>
          <p:nvPr/>
        </p:nvPicPr>
        <p:blipFill rotWithShape="1">
          <a:blip r:embed="rId2">
            <a:alphaModFix amt="20000"/>
          </a:blip>
          <a:srcRect l="5111" r="5110" b="-1"/>
          <a:stretch/>
        </p:blipFill>
        <p:spPr>
          <a:xfrm>
            <a:off x="0" y="0"/>
            <a:ext cx="12163839" cy="7015698"/>
          </a:xfrm>
          <a:prstGeom prst="rect">
            <a:avLst/>
          </a:prstGeom>
        </p:spPr>
      </p:pic>
      <p:sp>
        <p:nvSpPr>
          <p:cNvPr id="4" name="Title 5">
            <a:extLst>
              <a:ext uri="{FF2B5EF4-FFF2-40B4-BE49-F238E27FC236}">
                <a16:creationId xmlns:a16="http://schemas.microsoft.com/office/drawing/2014/main" id="{33538DFE-F142-C388-8910-CBBDFD8006DF}"/>
              </a:ext>
            </a:extLst>
          </p:cNvPr>
          <p:cNvSpPr txBox="1">
            <a:spLocks/>
          </p:cNvSpPr>
          <p:nvPr/>
        </p:nvSpPr>
        <p:spPr>
          <a:xfrm>
            <a:off x="839416" y="2132856"/>
            <a:ext cx="10009112" cy="2304256"/>
          </a:xfrm>
          <a:prstGeom prst="rect">
            <a:avLst/>
          </a:prstGeom>
          <a:solidFill>
            <a:schemeClr val="bg1"/>
          </a:solidFill>
        </p:spPr>
        <p:txBody>
          <a:bodyP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b="1" kern="0" dirty="0">
              <a:latin typeface="Calibri" panose="020F0502020204030204" pitchFamily="34" charset="0"/>
              <a:cs typeface="Calibri" panose="020F0502020204030204" pitchFamily="34" charset="0"/>
            </a:endParaRPr>
          </a:p>
          <a:p>
            <a:r>
              <a:rPr lang="en-US" altLang="en-US" sz="4000" b="1" kern="0" dirty="0">
                <a:latin typeface="Calibri" panose="020F0502020204030204" pitchFamily="34" charset="0"/>
                <a:cs typeface="Calibri" panose="020F0502020204030204" pitchFamily="34" charset="0"/>
              </a:rPr>
              <a:t>3.3. Introduction to signal detection</a:t>
            </a:r>
          </a:p>
        </p:txBody>
      </p:sp>
    </p:spTree>
    <p:extLst>
      <p:ext uri="{BB962C8B-B14F-4D97-AF65-F5344CB8AC3E}">
        <p14:creationId xmlns:p14="http://schemas.microsoft.com/office/powerpoint/2010/main" val="76973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567C49-65B0-C062-9766-AE19A4A62CFD}"/>
              </a:ext>
            </a:extLst>
          </p:cNvPr>
          <p:cNvSpPr>
            <a:spLocks noGrp="1"/>
          </p:cNvSpPr>
          <p:nvPr>
            <p:ph type="title" idx="4294967295"/>
          </p:nvPr>
        </p:nvSpPr>
        <p:spPr>
          <a:xfrm>
            <a:off x="1524000" y="188640"/>
            <a:ext cx="9144000" cy="1138238"/>
          </a:xfrm>
          <a:prstGeom prst="rect">
            <a:avLst/>
          </a:prstGeom>
        </p:spPr>
        <p:txBody>
          <a:bodyPr>
            <a:spAutoFit/>
          </a:bodyPr>
          <a:lstStyle/>
          <a:p>
            <a:pPr eaLnBrk="1" hangingPunct="1">
              <a:defRPr/>
            </a:pPr>
            <a:r>
              <a:rPr lang="en-GB" altLang="fr-FR" b="1" kern="1200" dirty="0">
                <a:solidFill>
                  <a:srgbClr val="000000"/>
                </a:solidFill>
                <a:latin typeface="Calibri" panose="020F0502020204030204" pitchFamily="34" charset="0"/>
                <a:ea typeface="+mn-ea"/>
                <a:cs typeface="Calibri" panose="020F0502020204030204" pitchFamily="34" charset="0"/>
              </a:rPr>
              <a:t>Learning objectives</a:t>
            </a:r>
            <a:br>
              <a:rPr lang="en-GB" altLang="fr-FR" b="1" kern="1200" dirty="0">
                <a:solidFill>
                  <a:srgbClr val="000000"/>
                </a:solidFill>
                <a:latin typeface="Calibri" panose="020F0502020204030204" pitchFamily="34" charset="0"/>
                <a:ea typeface="+mn-ea"/>
                <a:cs typeface="Calibri" panose="020F0502020204030204" pitchFamily="34" charset="0"/>
              </a:rPr>
            </a:br>
            <a:r>
              <a:rPr lang="en-GB" altLang="fr-FR" sz="2400" i="1" kern="1200" dirty="0">
                <a:solidFill>
                  <a:srgbClr val="FF0000"/>
                </a:solidFill>
                <a:latin typeface="Calibri" panose="020F0502020204030204" pitchFamily="34" charset="0"/>
                <a:ea typeface="+mn-ea"/>
                <a:cs typeface="Calibri" panose="020F0502020204030204" pitchFamily="34" charset="0"/>
              </a:rPr>
              <a:t>By the end of this presentation, the participant is expected to be able to:</a:t>
            </a:r>
            <a:endParaRPr lang="en-GB" altLang="fr-FR" sz="2000" i="1" kern="1200" dirty="0">
              <a:solidFill>
                <a:srgbClr val="FF0000"/>
              </a:solidFill>
              <a:latin typeface="Calibri" panose="020F0502020204030204" pitchFamily="34" charset="0"/>
              <a:ea typeface="+mn-ea"/>
              <a:cs typeface="Calibri" panose="020F0502020204030204" pitchFamily="34" charset="0"/>
            </a:endParaRPr>
          </a:p>
        </p:txBody>
      </p:sp>
      <p:sp>
        <p:nvSpPr>
          <p:cNvPr id="5123" name="Content Placeholder 2">
            <a:extLst>
              <a:ext uri="{FF2B5EF4-FFF2-40B4-BE49-F238E27FC236}">
                <a16:creationId xmlns:a16="http://schemas.microsoft.com/office/drawing/2014/main" id="{2C42BAE6-F6B4-D74B-8E27-C6008132CC33}"/>
              </a:ext>
            </a:extLst>
          </p:cNvPr>
          <p:cNvSpPr>
            <a:spLocks noGrp="1"/>
          </p:cNvSpPr>
          <p:nvPr>
            <p:ph idx="4294967295"/>
          </p:nvPr>
        </p:nvSpPr>
        <p:spPr bwMode="auto">
          <a:xfrm>
            <a:off x="1990850" y="1942828"/>
            <a:ext cx="8569325"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14375" lvl="1" indent="-539750">
              <a:buFont typeface="Calibri" panose="020F0502020204030204" pitchFamily="34" charset="0"/>
              <a:buAutoNum type="arabicPeriod"/>
            </a:pPr>
            <a:r>
              <a:rPr lang="en-GB" altLang="fr-FR" dirty="0">
                <a:latin typeface="Calibri" panose="020F0502020204030204" pitchFamily="34" charset="0"/>
                <a:cs typeface="Calibri" panose="020F0502020204030204" pitchFamily="34" charset="0"/>
              </a:rPr>
              <a:t>Describe the main aims and principles of signal </a:t>
            </a:r>
            <a:r>
              <a:rPr lang="en-GB" altLang="fr-FR" dirty="0" err="1">
                <a:latin typeface="Calibri" panose="020F0502020204030204" pitchFamily="34" charset="0"/>
                <a:cs typeface="Calibri" panose="020F0502020204030204" pitchFamily="34" charset="0"/>
              </a:rPr>
              <a:t>detectiona</a:t>
            </a:r>
            <a:endParaRPr lang="en-GB" altLang="fr-FR" dirty="0">
              <a:latin typeface="Calibri" panose="020F0502020204030204" pitchFamily="34" charset="0"/>
              <a:cs typeface="Calibri" panose="020F0502020204030204" pitchFamily="34" charset="0"/>
            </a:endParaRPr>
          </a:p>
          <a:p>
            <a:pPr marL="714375" lvl="1" indent="-539750">
              <a:buFont typeface="Calibri" panose="020F0502020204030204" pitchFamily="34" charset="0"/>
              <a:buAutoNum type="arabicPeriod"/>
            </a:pPr>
            <a:endParaRPr lang="en-GB" altLang="fr-FR" dirty="0">
              <a:latin typeface="Calibri" panose="020F0502020204030204" pitchFamily="34" charset="0"/>
              <a:cs typeface="Calibri" panose="020F0502020204030204" pitchFamily="34" charset="0"/>
            </a:endParaRPr>
          </a:p>
          <a:p>
            <a:pPr marL="714375" lvl="1" indent="-539750">
              <a:buFont typeface="Calibri" panose="020F0502020204030204" pitchFamily="34" charset="0"/>
              <a:buAutoNum type="arabicPeriod"/>
            </a:pPr>
            <a:r>
              <a:rPr lang="en-GB" altLang="fr-FR" dirty="0">
                <a:latin typeface="Calibri" panose="020F0502020204030204" pitchFamily="34" charset="0"/>
                <a:cs typeface="Calibri" panose="020F0502020204030204" pitchFamily="34" charset="0"/>
              </a:rPr>
              <a:t>Describe the completion of safety profiles for new TB drugs and regimens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505F635B-6175-2C11-77CC-A67C85327629}"/>
              </a:ext>
            </a:extLst>
          </p:cNvPr>
          <p:cNvSpPr>
            <a:spLocks noChangeArrowheads="1"/>
          </p:cNvSpPr>
          <p:nvPr/>
        </p:nvSpPr>
        <p:spPr bwMode="auto">
          <a:xfrm>
            <a:off x="1266825" y="2420938"/>
            <a:ext cx="98694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i="1" dirty="0">
                <a:latin typeface="Calibri" panose="020F0502020204030204" pitchFamily="34" charset="0"/>
                <a:cs typeface="Calibri" panose="020F0502020204030204" pitchFamily="34" charset="0"/>
              </a:rPr>
              <a:t>One of the main reasons we collect </a:t>
            </a:r>
            <a:r>
              <a:rPr lang="en-US" altLang="en-US" sz="4000" i="1" dirty="0" err="1">
                <a:latin typeface="Calibri" panose="020F0502020204030204" pitchFamily="34" charset="0"/>
                <a:cs typeface="Calibri" panose="020F0502020204030204" pitchFamily="34" charset="0"/>
              </a:rPr>
              <a:t>aDSM</a:t>
            </a:r>
            <a:r>
              <a:rPr lang="en-US" altLang="en-US" sz="4000" i="1" dirty="0">
                <a:latin typeface="Calibri" panose="020F0502020204030204" pitchFamily="34" charset="0"/>
                <a:cs typeface="Calibri" panose="020F0502020204030204" pitchFamily="34" charset="0"/>
              </a:rPr>
              <a:t> data</a:t>
            </a:r>
          </a:p>
        </p:txBody>
      </p:sp>
      <p:sp>
        <p:nvSpPr>
          <p:cNvPr id="4" name="Rectangle 2">
            <a:extLst>
              <a:ext uri="{FF2B5EF4-FFF2-40B4-BE49-F238E27FC236}">
                <a16:creationId xmlns:a16="http://schemas.microsoft.com/office/drawing/2014/main" id="{F7B33A8C-CA01-BF5A-C3BC-D998C38DC9D5}"/>
              </a:ext>
            </a:extLst>
          </p:cNvPr>
          <p:cNvSpPr txBox="1">
            <a:spLocks noChangeArrowheads="1"/>
          </p:cNvSpPr>
          <p:nvPr/>
        </p:nvSpPr>
        <p:spPr bwMode="auto">
          <a:xfrm>
            <a:off x="1919536" y="260648"/>
            <a:ext cx="8229600" cy="10668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solidFill>
                  <a:srgbClr val="000000"/>
                </a:solidFill>
                <a:latin typeface="Calibri" panose="020F0502020204030204" pitchFamily="34" charset="0"/>
                <a:ea typeface="+mn-ea"/>
                <a:cs typeface="Calibri" panose="020F0502020204030204" pitchFamily="34" charset="0"/>
              </a:rPr>
              <a:t>Signal detection (1)</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409AA9-32CE-0F03-4F77-D23C5733D1D0}"/>
              </a:ext>
            </a:extLst>
          </p:cNvPr>
          <p:cNvSpPr/>
          <p:nvPr/>
        </p:nvSpPr>
        <p:spPr>
          <a:xfrm>
            <a:off x="550863" y="1989138"/>
            <a:ext cx="11090275" cy="3453253"/>
          </a:xfrm>
          <a:prstGeom prst="rect">
            <a:avLst/>
          </a:prstGeom>
        </p:spPr>
        <p:txBody>
          <a:bodyPr>
            <a:spAutoFit/>
          </a:bodyPr>
          <a:lstStyle/>
          <a:p>
            <a:pPr marL="514350" indent="-514350">
              <a:spcBef>
                <a:spcPct val="20000"/>
              </a:spcBef>
              <a:buFont typeface="Arial" panose="020B0604020202020204" pitchFamily="34" charset="0"/>
              <a:buChar char="•"/>
              <a:defRPr/>
            </a:pPr>
            <a:r>
              <a:rPr lang="en-GB" sz="2800" dirty="0">
                <a:latin typeface="Calibri" pitchFamily="34" charset="0"/>
                <a:cs typeface="Calibri" pitchFamily="34" charset="0"/>
              </a:rPr>
              <a:t>Reported information on a </a:t>
            </a:r>
            <a:r>
              <a:rPr lang="en-GB" sz="2800" i="1" dirty="0">
                <a:solidFill>
                  <a:srgbClr val="FF0000"/>
                </a:solidFill>
                <a:latin typeface="Calibri" pitchFamily="34" charset="0"/>
                <a:cs typeface="Calibri" pitchFamily="34" charset="0"/>
              </a:rPr>
              <a:t>possible</a:t>
            </a:r>
            <a:r>
              <a:rPr lang="en-GB" sz="2800" dirty="0">
                <a:latin typeface="Calibri" pitchFamily="34" charset="0"/>
                <a:cs typeface="Calibri" pitchFamily="34" charset="0"/>
              </a:rPr>
              <a:t> causal relationship between an AE and a TB medicine</a:t>
            </a:r>
          </a:p>
          <a:p>
            <a:pPr>
              <a:spcBef>
                <a:spcPct val="20000"/>
              </a:spcBef>
              <a:defRPr/>
            </a:pPr>
            <a:endParaRPr lang="en-GB" sz="2800" dirty="0">
              <a:latin typeface="Calibri" pitchFamily="34" charset="0"/>
              <a:cs typeface="Calibri" pitchFamily="34" charset="0"/>
            </a:endParaRPr>
          </a:p>
          <a:p>
            <a:pPr marL="514350" indent="-514350">
              <a:spcBef>
                <a:spcPct val="20000"/>
              </a:spcBef>
              <a:buFont typeface="Arial" panose="020B0604020202020204" pitchFamily="34" charset="0"/>
              <a:buChar char="•"/>
              <a:defRPr/>
            </a:pPr>
            <a:r>
              <a:rPr lang="en-GB" sz="2800" dirty="0">
                <a:latin typeface="Calibri" pitchFamily="34" charset="0"/>
                <a:cs typeface="Calibri" pitchFamily="34" charset="0"/>
              </a:rPr>
              <a:t>The relationship was </a:t>
            </a:r>
            <a:r>
              <a:rPr lang="en-GB" sz="2800" i="1" dirty="0">
                <a:solidFill>
                  <a:srgbClr val="FF0000"/>
                </a:solidFill>
                <a:latin typeface="Calibri" pitchFamily="34" charset="0"/>
                <a:cs typeface="Calibri" pitchFamily="34" charset="0"/>
              </a:rPr>
              <a:t>previously unknown </a:t>
            </a:r>
            <a:r>
              <a:rPr lang="en-GB" sz="2800" dirty="0">
                <a:latin typeface="Calibri" pitchFamily="34" charset="0"/>
                <a:cs typeface="Calibri" pitchFamily="34" charset="0"/>
              </a:rPr>
              <a:t>or incompletely documented (e.g. </a:t>
            </a:r>
            <a:r>
              <a:rPr lang="en-US" sz="2800" dirty="0">
                <a:solidFill>
                  <a:schemeClr val="tx1">
                    <a:lumMod val="95000"/>
                    <a:lumOff val="5000"/>
                  </a:schemeClr>
                </a:solidFill>
                <a:latin typeface="Calibri" panose="020F0502020204030204" pitchFamily="34" charset="0"/>
                <a:cs typeface="Calibri" panose="020F0502020204030204" pitchFamily="34" charset="0"/>
              </a:rPr>
              <a:t>a new aspect of a known association</a:t>
            </a:r>
            <a:r>
              <a:rPr lang="en-GB" sz="2800" dirty="0">
                <a:latin typeface="Calibri" pitchFamily="34" charset="0"/>
                <a:cs typeface="Calibri" pitchFamily="34" charset="0"/>
              </a:rPr>
              <a:t>)</a:t>
            </a:r>
          </a:p>
          <a:p>
            <a:pPr marL="514350" indent="-514350">
              <a:spcBef>
                <a:spcPct val="20000"/>
              </a:spcBef>
              <a:buFont typeface="Arial" panose="020B0604020202020204" pitchFamily="34" charset="0"/>
              <a:buChar char="•"/>
              <a:defRPr/>
            </a:pPr>
            <a:endParaRPr lang="en-GB" sz="2800" dirty="0">
              <a:latin typeface="Calibri" pitchFamily="34" charset="0"/>
              <a:cs typeface="Calibri" pitchFamily="34" charset="0"/>
            </a:endParaRPr>
          </a:p>
          <a:p>
            <a:pPr marL="514350" indent="-514350">
              <a:spcBef>
                <a:spcPct val="20000"/>
              </a:spcBef>
              <a:buFont typeface="Arial" panose="020B0604020202020204" pitchFamily="34" charset="0"/>
              <a:buChar char="•"/>
              <a:defRPr/>
            </a:pPr>
            <a:r>
              <a:rPr lang="en-GB" sz="2800" dirty="0">
                <a:latin typeface="Calibri" pitchFamily="34" charset="0"/>
                <a:cs typeface="Calibri" pitchFamily="34" charset="0"/>
              </a:rPr>
              <a:t>Signal detection is based on analyses of multiple data points</a:t>
            </a:r>
          </a:p>
        </p:txBody>
      </p:sp>
      <p:sp>
        <p:nvSpPr>
          <p:cNvPr id="7171" name="Rectangle 2">
            <a:extLst>
              <a:ext uri="{FF2B5EF4-FFF2-40B4-BE49-F238E27FC236}">
                <a16:creationId xmlns:a16="http://schemas.microsoft.com/office/drawing/2014/main" id="{363BCF19-0F0F-B281-66A5-91BB62DCA69B}"/>
              </a:ext>
            </a:extLst>
          </p:cNvPr>
          <p:cNvSpPr txBox="1">
            <a:spLocks noChangeArrowheads="1"/>
          </p:cNvSpPr>
          <p:nvPr/>
        </p:nvSpPr>
        <p:spPr bwMode="auto">
          <a:xfrm>
            <a:off x="1909763" y="260350"/>
            <a:ext cx="837247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b="1" dirty="0">
                <a:solidFill>
                  <a:srgbClr val="000000"/>
                </a:solidFill>
                <a:latin typeface="Calibri" panose="020F0502020204030204" pitchFamily="34" charset="0"/>
                <a:cs typeface="Calibri" panose="020F0502020204030204" pitchFamily="34" charset="0"/>
              </a:rPr>
              <a:t>Definition of signal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8E924AC-7499-DD3C-3B81-7127088FA0DE}"/>
              </a:ext>
            </a:extLst>
          </p:cNvPr>
          <p:cNvSpPr txBox="1">
            <a:spLocks noChangeArrowheads="1"/>
          </p:cNvSpPr>
          <p:nvPr/>
        </p:nvSpPr>
        <p:spPr bwMode="auto">
          <a:xfrm>
            <a:off x="1970088" y="44450"/>
            <a:ext cx="8229600" cy="10668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solidFill>
                  <a:srgbClr val="000000"/>
                </a:solidFill>
                <a:latin typeface="Calibri" panose="020F0502020204030204" pitchFamily="34" charset="0"/>
                <a:ea typeface="+mn-ea"/>
                <a:cs typeface="Calibri" panose="020F0502020204030204" pitchFamily="34" charset="0"/>
              </a:rPr>
              <a:t>Reporting (1)</a:t>
            </a:r>
          </a:p>
        </p:txBody>
      </p:sp>
      <p:sp>
        <p:nvSpPr>
          <p:cNvPr id="6" name="Text Placeholder 3">
            <a:extLst>
              <a:ext uri="{FF2B5EF4-FFF2-40B4-BE49-F238E27FC236}">
                <a16:creationId xmlns:a16="http://schemas.microsoft.com/office/drawing/2014/main" id="{2039A5C1-3AB6-0F1E-F909-E0EF423C19B0}"/>
              </a:ext>
            </a:extLst>
          </p:cNvPr>
          <p:cNvSpPr txBox="1">
            <a:spLocks/>
          </p:cNvSpPr>
          <p:nvPr/>
        </p:nvSpPr>
        <p:spPr>
          <a:xfrm>
            <a:off x="911225" y="1576388"/>
            <a:ext cx="10225088" cy="46609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457200">
              <a:buFont typeface="Arial" panose="020B0604020202020204" pitchFamily="34" charset="0"/>
              <a:buChar char="•"/>
              <a:defRPr/>
            </a:pPr>
            <a:r>
              <a:rPr lang="en-US" kern="0" dirty="0">
                <a:latin typeface="Calibri" panose="020F0502020204030204" pitchFamily="34" charset="0"/>
                <a:cs typeface="Calibri" panose="020F0502020204030204" pitchFamily="34" charset="0"/>
              </a:rPr>
              <a:t>Signal detection is a continuous activity </a:t>
            </a:r>
          </a:p>
          <a:p>
            <a:pPr marL="457200" lvl="1" indent="-457200">
              <a:buFont typeface="Arial" panose="020B0604020202020204" pitchFamily="34" charset="0"/>
              <a:buChar char="•"/>
              <a:defRPr/>
            </a:pPr>
            <a:r>
              <a:rPr lang="en-US" kern="0" dirty="0">
                <a:latin typeface="Calibri" panose="020F0502020204030204" pitchFamily="34" charset="0"/>
                <a:cs typeface="Calibri" panose="020F0502020204030204" pitchFamily="34" charset="0"/>
              </a:rPr>
              <a:t>Analysis for </a:t>
            </a:r>
          </a:p>
          <a:p>
            <a:pPr lvl="1">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rPr>
              <a:t>completeness</a:t>
            </a:r>
          </a:p>
          <a:p>
            <a:pPr lvl="1">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rPr>
              <a:t>consistency</a:t>
            </a:r>
          </a:p>
          <a:p>
            <a:pPr lvl="1">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rPr>
              <a:t>timeliness</a:t>
            </a:r>
          </a:p>
          <a:p>
            <a:pPr lvl="1">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rPr>
              <a:t>number and type of events per facility and nationwide</a:t>
            </a:r>
          </a:p>
          <a:p>
            <a:pPr lvl="1">
              <a:buFont typeface="Arial" panose="020B0604020202020204" pitchFamily="34" charset="0"/>
              <a:buChar char="•"/>
              <a:defRPr/>
            </a:pPr>
            <a:r>
              <a:rPr lang="en-US" sz="2400" kern="0" dirty="0">
                <a:latin typeface="Calibri" panose="020F0502020204030204" pitchFamily="34" charset="0"/>
                <a:cs typeface="Calibri" panose="020F0502020204030204" pitchFamily="34" charset="0"/>
              </a:rPr>
              <a:t>patterns over place and time</a:t>
            </a:r>
          </a:p>
          <a:p>
            <a:pPr marL="457200" lvl="1" indent="-457200">
              <a:buFont typeface="Arial" panose="020B0604020202020204" pitchFamily="34" charset="0"/>
              <a:buChar char="•"/>
              <a:defRPr/>
            </a:pPr>
            <a:r>
              <a:rPr lang="en-US" kern="0" dirty="0">
                <a:latin typeface="Calibri" panose="020F0502020204030204" pitchFamily="34" charset="0"/>
                <a:cs typeface="Calibri" panose="020F0502020204030204" pitchFamily="34" charset="0"/>
              </a:rPr>
              <a:t>Related to the number of patients exposed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F8458E0-CB09-5C3F-0BC7-504A786147B4}"/>
              </a:ext>
            </a:extLst>
          </p:cNvPr>
          <p:cNvSpPr txBox="1">
            <a:spLocks noChangeArrowheads="1"/>
          </p:cNvSpPr>
          <p:nvPr/>
        </p:nvSpPr>
        <p:spPr bwMode="auto">
          <a:xfrm>
            <a:off x="1992313" y="44450"/>
            <a:ext cx="8229600" cy="10668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solidFill>
                  <a:srgbClr val="000000"/>
                </a:solidFill>
                <a:latin typeface="Calibri" panose="020F0502020204030204" pitchFamily="34" charset="0"/>
                <a:ea typeface="+mn-ea"/>
                <a:cs typeface="Calibri" panose="020F0502020204030204" pitchFamily="34" charset="0"/>
              </a:rPr>
              <a:t>Reporting (2)</a:t>
            </a:r>
          </a:p>
        </p:txBody>
      </p:sp>
      <p:sp>
        <p:nvSpPr>
          <p:cNvPr id="6" name="Text Placeholder 3">
            <a:extLst>
              <a:ext uri="{FF2B5EF4-FFF2-40B4-BE49-F238E27FC236}">
                <a16:creationId xmlns:a16="http://schemas.microsoft.com/office/drawing/2014/main" id="{F7037E66-5CCA-E552-D2C7-3D076D36A963}"/>
              </a:ext>
            </a:extLst>
          </p:cNvPr>
          <p:cNvSpPr txBox="1">
            <a:spLocks/>
          </p:cNvSpPr>
          <p:nvPr/>
        </p:nvSpPr>
        <p:spPr>
          <a:xfrm>
            <a:off x="839788" y="1504950"/>
            <a:ext cx="8784604" cy="46609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2800" kern="0" dirty="0">
                <a:latin typeface="Calibri" panose="020F0502020204030204" pitchFamily="34" charset="0"/>
                <a:cs typeface="Calibri" panose="020F0502020204030204" pitchFamily="34" charset="0"/>
              </a:rPr>
              <a:t>Construction of risk profile </a:t>
            </a:r>
          </a:p>
          <a:p>
            <a:pPr lvl="1">
              <a:defRPr/>
            </a:pPr>
            <a:r>
              <a:rPr lang="en-US" sz="2400" kern="0" dirty="0">
                <a:latin typeface="Calibri" panose="020F0502020204030204" pitchFamily="34" charset="0"/>
                <a:cs typeface="Calibri" panose="020F0502020204030204" pitchFamily="34" charset="0"/>
              </a:rPr>
              <a:t>Definite, probable and possible relationship</a:t>
            </a:r>
          </a:p>
          <a:p>
            <a:pPr lvl="1">
              <a:defRPr/>
            </a:pPr>
            <a:r>
              <a:rPr lang="en-US" sz="2400" kern="0" dirty="0">
                <a:latin typeface="Calibri" panose="020F0502020204030204" pitchFamily="34" charset="0"/>
                <a:cs typeface="Calibri" panose="020F0502020204030204" pitchFamily="34" charset="0"/>
              </a:rPr>
              <a:t>Communication to NTP and all DR-TB facilities</a:t>
            </a:r>
          </a:p>
          <a:p>
            <a:pPr>
              <a:defRPr/>
            </a:pPr>
            <a:endParaRPr lang="en-US" sz="1000" kern="0" dirty="0">
              <a:latin typeface="Calibri" panose="020F0502020204030204" pitchFamily="34" charset="0"/>
              <a:cs typeface="Calibri" panose="020F0502020204030204" pitchFamily="34" charset="0"/>
            </a:endParaRPr>
          </a:p>
          <a:p>
            <a:pPr>
              <a:defRPr/>
            </a:pPr>
            <a:r>
              <a:rPr lang="en-US" sz="2800" kern="0" dirty="0">
                <a:latin typeface="Calibri" panose="020F0502020204030204" pitchFamily="34" charset="0"/>
                <a:cs typeface="Calibri" panose="020F0502020204030204" pitchFamily="34" charset="0"/>
              </a:rPr>
              <a:t>Signal detection would best be done over a large set of observations</a:t>
            </a:r>
          </a:p>
          <a:p>
            <a:pPr lvl="1">
              <a:defRPr/>
            </a:pPr>
            <a:endParaRPr lang="en-US" kern="0" dirty="0">
              <a:latin typeface="Calibri" panose="020F0502020204030204" pitchFamily="34" charset="0"/>
              <a:cs typeface="Calibri" panose="020F0502020204030204" pitchFamily="34" charset="0"/>
            </a:endParaRPr>
          </a:p>
          <a:p>
            <a:pPr lvl="1">
              <a:defRPr/>
            </a:pPr>
            <a:endParaRPr lang="en-US" kern="0" dirty="0">
              <a:latin typeface="Calibri" panose="020F0502020204030204" pitchFamily="34" charset="0"/>
              <a:cs typeface="Calibri" panose="020F050202020403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6D49634E-DE1F-BF59-1944-4AF104C55E90}"/>
              </a:ext>
            </a:extLst>
          </p:cNvPr>
          <p:cNvSpPr>
            <a:spLocks noChangeArrowheads="1"/>
          </p:cNvSpPr>
          <p:nvPr/>
        </p:nvSpPr>
        <p:spPr bwMode="auto">
          <a:xfrm>
            <a:off x="947737" y="1536174"/>
            <a:ext cx="102965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Data quality is reliable</a:t>
            </a:r>
          </a:p>
          <a:p>
            <a:pPr lvl="1" eaLnBrk="1" hangingPunct="1">
              <a:buFont typeface="Arial" panose="020B0604020202020204" pitchFamily="34" charset="0"/>
              <a:buChar char="•"/>
            </a:pPr>
            <a:endParaRPr lang="en-GB" altLang="en-US" sz="2800" dirty="0">
              <a:latin typeface="Calibri" panose="020F0502020204030204" pitchFamily="34" charset="0"/>
              <a:cs typeface="Calibri" panose="020F0502020204030204" pitchFamily="34" charset="0"/>
            </a:endParaRPr>
          </a:p>
          <a:p>
            <a:pPr eaLnBrk="1" hangingPunct="1">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Several reports show a credible and strong relationship between event and drug</a:t>
            </a:r>
          </a:p>
          <a:p>
            <a:pPr lvl="1" eaLnBrk="1" hangingPunct="1">
              <a:buFont typeface="Arial" panose="020B0604020202020204" pitchFamily="34" charset="0"/>
              <a:buChar char="•"/>
            </a:pPr>
            <a:endParaRPr lang="en-GB" altLang="en-US" sz="2800" dirty="0">
              <a:latin typeface="Calibri" panose="020F0502020204030204" pitchFamily="34" charset="0"/>
              <a:cs typeface="Calibri" panose="020F0502020204030204" pitchFamily="34" charset="0"/>
            </a:endParaRPr>
          </a:p>
          <a:p>
            <a:pPr eaLnBrk="1" hangingPunct="1">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The event is of sufficient importance or interest : </a:t>
            </a:r>
          </a:p>
          <a:p>
            <a:pPr lvl="1" eaLnBrk="1" hangingPunct="1">
              <a:buFont typeface="Calibri" panose="020F0502020204030204" pitchFamily="34" charset="0"/>
              <a:buChar char="—"/>
            </a:pPr>
            <a:r>
              <a:rPr lang="en-GB" altLang="en-US" sz="2400" dirty="0">
                <a:latin typeface="Calibri" panose="020F0502020204030204" pitchFamily="34" charset="0"/>
                <a:cs typeface="Calibri" panose="020F0502020204030204" pitchFamily="34" charset="0"/>
              </a:rPr>
              <a:t>to require regulatory action</a:t>
            </a:r>
          </a:p>
          <a:p>
            <a:pPr lvl="1" eaLnBrk="1" hangingPunct="1">
              <a:buFont typeface="Calibri" panose="020F0502020204030204" pitchFamily="34" charset="0"/>
              <a:buChar char="—"/>
            </a:pPr>
            <a:r>
              <a:rPr lang="en-GB" altLang="en-US" sz="2400" dirty="0">
                <a:latin typeface="Calibri" panose="020F0502020204030204" pitchFamily="34" charset="0"/>
                <a:cs typeface="Calibri" panose="020F0502020204030204" pitchFamily="34" charset="0"/>
              </a:rPr>
              <a:t>to require advice to prescribers </a:t>
            </a:r>
          </a:p>
          <a:p>
            <a:pPr lvl="1" eaLnBrk="1" hangingPunct="1">
              <a:buFont typeface="Calibri" panose="020F0502020204030204" pitchFamily="34" charset="0"/>
              <a:buChar char="—"/>
            </a:pPr>
            <a:r>
              <a:rPr lang="en-GB" altLang="en-US" sz="2400" dirty="0">
                <a:latin typeface="Calibri" panose="020F0502020204030204" pitchFamily="34" charset="0"/>
                <a:cs typeface="Calibri" panose="020F0502020204030204" pitchFamily="34" charset="0"/>
              </a:rPr>
              <a:t>for scientific /clinical purposes</a:t>
            </a:r>
            <a:endParaRPr lang="fr-CH" altLang="en-US" sz="2000" dirty="0">
              <a:solidFill>
                <a:srgbClr val="000066"/>
              </a:solidFill>
              <a:latin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95693D09-6374-F0BA-2F11-68C1BFF94294}"/>
              </a:ext>
            </a:extLst>
          </p:cNvPr>
          <p:cNvSpPr txBox="1">
            <a:spLocks noChangeArrowheads="1"/>
          </p:cNvSpPr>
          <p:nvPr/>
        </p:nvSpPr>
        <p:spPr bwMode="auto">
          <a:xfrm>
            <a:off x="1909761" y="188640"/>
            <a:ext cx="8372475" cy="1081088"/>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GB" altLang="en-US" b="1" dirty="0">
                <a:solidFill>
                  <a:srgbClr val="000000"/>
                </a:solidFill>
                <a:latin typeface="Calibri" panose="020F0502020204030204" pitchFamily="34" charset="0"/>
                <a:ea typeface="+mn-ea"/>
                <a:cs typeface="Calibri" panose="020F0502020204030204" pitchFamily="34" charset="0"/>
              </a:rPr>
              <a:t>Pointers for when to investigate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3B6D0171-7A90-0F71-AE1B-599A8160B450}"/>
              </a:ext>
            </a:extLst>
          </p:cNvPr>
          <p:cNvSpPr>
            <a:spLocks noChangeArrowheads="1"/>
          </p:cNvSpPr>
          <p:nvPr/>
        </p:nvSpPr>
        <p:spPr bwMode="auto">
          <a:xfrm>
            <a:off x="911424" y="1556792"/>
            <a:ext cx="993710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tabLst>
                <a:tab pos="179388" algn="l"/>
              </a:tabLst>
              <a:defRPr>
                <a:solidFill>
                  <a:schemeClr val="tx1"/>
                </a:solidFill>
                <a:latin typeface="Arial" panose="020B0604020202020204" pitchFamily="34" charset="0"/>
              </a:defRPr>
            </a:lvl1pPr>
            <a:lvl2pPr marL="742950" indent="-285750">
              <a:tabLst>
                <a:tab pos="179388" algn="l"/>
              </a:tabLst>
              <a:defRPr>
                <a:solidFill>
                  <a:schemeClr val="tx1"/>
                </a:solidFill>
                <a:latin typeface="Arial" panose="020B0604020202020204" pitchFamily="34" charset="0"/>
              </a:defRPr>
            </a:lvl2pPr>
            <a:lvl3pPr marL="1143000" indent="-228600">
              <a:tabLst>
                <a:tab pos="179388" algn="l"/>
              </a:tabLst>
              <a:defRPr>
                <a:solidFill>
                  <a:schemeClr val="tx1"/>
                </a:solidFill>
                <a:latin typeface="Arial" panose="020B0604020202020204" pitchFamily="34" charset="0"/>
              </a:defRPr>
            </a:lvl3pPr>
            <a:lvl4pPr marL="1600200" indent="-228600">
              <a:tabLst>
                <a:tab pos="179388" algn="l"/>
              </a:tabLst>
              <a:defRPr>
                <a:solidFill>
                  <a:schemeClr val="tx1"/>
                </a:solidFill>
                <a:latin typeface="Arial" panose="020B0604020202020204" pitchFamily="34" charset="0"/>
              </a:defRPr>
            </a:lvl4pPr>
            <a:lvl5pPr marL="2057400" indent="-228600">
              <a:tabLst>
                <a:tab pos="17938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17938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17938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17938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179388" algn="l"/>
              </a:tabLs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Usually &gt;1 event with a similar, strong relationship to a medicine (“certain” or “probable“).  Events coded as “possible” can be used as supporting evidence</a:t>
            </a:r>
          </a:p>
          <a:p>
            <a:pPr eaLnBrk="1" hangingPunct="1">
              <a:buFont typeface="Arial" panose="020B0604020202020204" pitchFamily="34" charset="0"/>
              <a:buChar char="•"/>
            </a:pPr>
            <a:endParaRPr lang="en-GB" altLang="en-US" sz="2800" dirty="0">
              <a:latin typeface="Calibri" panose="020F0502020204030204" pitchFamily="34" charset="0"/>
              <a:cs typeface="Calibri" panose="020F0502020204030204" pitchFamily="34" charset="0"/>
            </a:endParaRPr>
          </a:p>
          <a:p>
            <a:pPr eaLnBrk="1" hangingPunct="1">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A cluster of unexpected deaths coded as “possible” forms an exception to this general rule and will need to be taken seriously</a:t>
            </a:r>
          </a:p>
          <a:p>
            <a:pPr eaLnBrk="1" hangingPunct="1">
              <a:buFont typeface="Arial" panose="020B0604020202020204" pitchFamily="34" charset="0"/>
              <a:buChar char="•"/>
            </a:pPr>
            <a:endParaRPr lang="en-GB" altLang="en-US" sz="2800" dirty="0">
              <a:latin typeface="Calibri" panose="020F0502020204030204" pitchFamily="34" charset="0"/>
              <a:cs typeface="Calibri" panose="020F0502020204030204" pitchFamily="34" charset="0"/>
            </a:endParaRPr>
          </a:p>
          <a:p>
            <a:pPr eaLnBrk="1" hangingPunct="1">
              <a:buFont typeface="Arial" panose="020B0604020202020204" pitchFamily="34" charset="0"/>
              <a:buChar char="•"/>
            </a:pPr>
            <a:r>
              <a:rPr lang="en-GB" altLang="en-US" sz="2800" dirty="0">
                <a:latin typeface="Calibri" panose="020F0502020204030204" pitchFamily="34" charset="0"/>
                <a:cs typeface="Calibri" panose="020F0502020204030204" pitchFamily="34" charset="0"/>
              </a:rPr>
              <a:t>Occasionally a single event (“certain” or “probable”) - notable for its severity, seriousness or distinctiveness - can be regarded as a signal</a:t>
            </a:r>
          </a:p>
        </p:txBody>
      </p:sp>
      <p:sp>
        <p:nvSpPr>
          <p:cNvPr id="5" name="Rectangle 2">
            <a:extLst>
              <a:ext uri="{FF2B5EF4-FFF2-40B4-BE49-F238E27FC236}">
                <a16:creationId xmlns:a16="http://schemas.microsoft.com/office/drawing/2014/main" id="{92287626-EDAA-1F1E-86B2-798F11BE420A}"/>
              </a:ext>
            </a:extLst>
          </p:cNvPr>
          <p:cNvSpPr txBox="1">
            <a:spLocks noChangeArrowheads="1"/>
          </p:cNvSpPr>
          <p:nvPr/>
        </p:nvSpPr>
        <p:spPr bwMode="auto">
          <a:xfrm>
            <a:off x="1909762" y="116632"/>
            <a:ext cx="8372475" cy="1081088"/>
          </a:xfrm>
          <a:prstGeom prst="rect">
            <a:avLst/>
          </a:prstGeom>
          <a:noFill/>
        </p:spPr>
        <p:txBody>
          <a:bodyPr lIns="92075" tIns="46038" rIns="92075" bIns="46038"/>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b="1" dirty="0">
                <a:solidFill>
                  <a:srgbClr val="000000"/>
                </a:solidFill>
                <a:latin typeface="Calibri" panose="020F0502020204030204" pitchFamily="34" charset="0"/>
                <a:ea typeface="+mn-ea"/>
                <a:cs typeface="Calibri" panose="020F0502020204030204" pitchFamily="34" charset="0"/>
              </a:rPr>
              <a:t>Features</a:t>
            </a:r>
          </a:p>
        </p:txBody>
      </p:sp>
    </p:spTree>
  </p:cSld>
  <p:clrMapOvr>
    <a:masterClrMapping/>
  </p:clrMapOvr>
  <p:transition/>
</p:sld>
</file>

<file path=ppt/theme/theme1.xml><?xml version="1.0" encoding="utf-8"?>
<a:theme xmlns:a="http://schemas.openxmlformats.org/drawingml/2006/main" name="1_Modèle par défaut">
  <a:themeElements>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TotalTime>
  <Words>917</Words>
  <Application>Microsoft Macintosh PowerPoint</Application>
  <PresentationFormat>Widescreen</PresentationFormat>
  <Paragraphs>97</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GillSans-Bold</vt:lpstr>
      <vt:lpstr>GillSans-SemiBold</vt:lpstr>
      <vt:lpstr>1_Modèle par défaut</vt:lpstr>
      <vt:lpstr>PowerPoint Presentation</vt:lpstr>
      <vt:lpstr>PowerPoint Presentation</vt:lpstr>
      <vt:lpstr>Learning objectives By the end of this presentation, the participant is expected to be able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Drug-safety profile (2) adding new knowledge on benefits &amp; harms</vt:lpstr>
      <vt:lpstr>PowerPoint Presentation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dc:creator>
  <cp:lastModifiedBy>Branwen Hennig</cp:lastModifiedBy>
  <cp:revision>879</cp:revision>
  <cp:lastPrinted>2015-08-06T08:53:30Z</cp:lastPrinted>
  <dcterms:created xsi:type="dcterms:W3CDTF">2009-05-24T17:19:01Z</dcterms:created>
  <dcterms:modified xsi:type="dcterms:W3CDTF">2023-04-13T10:12:43Z</dcterms:modified>
</cp:coreProperties>
</file>