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19"/>
  </p:notesMasterIdLst>
  <p:handoutMasterIdLst>
    <p:handoutMasterId r:id="rId20"/>
  </p:handoutMasterIdLst>
  <p:sldIdLst>
    <p:sldId id="562" r:id="rId2"/>
    <p:sldId id="955" r:id="rId3"/>
    <p:sldId id="552" r:id="rId4"/>
    <p:sldId id="554" r:id="rId5"/>
    <p:sldId id="569" r:id="rId6"/>
    <p:sldId id="556" r:id="rId7"/>
    <p:sldId id="557" r:id="rId8"/>
    <p:sldId id="558" r:id="rId9"/>
    <p:sldId id="559" r:id="rId10"/>
    <p:sldId id="561" r:id="rId11"/>
    <p:sldId id="564" r:id="rId12"/>
    <p:sldId id="565" r:id="rId13"/>
    <p:sldId id="567" r:id="rId14"/>
    <p:sldId id="566" r:id="rId15"/>
    <p:sldId id="954" r:id="rId16"/>
    <p:sldId id="568" r:id="rId17"/>
    <p:sldId id="956" r:id="rId18"/>
  </p:sldIdLst>
  <p:sldSz cx="12192000" cy="6858000"/>
  <p:notesSz cx="10234613" cy="70993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237">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4" autoAdjust="0"/>
    <p:restoredTop sz="62104" autoAdjust="0"/>
  </p:normalViewPr>
  <p:slideViewPr>
    <p:cSldViewPr>
      <p:cViewPr varScale="1">
        <p:scale>
          <a:sx n="124" d="100"/>
          <a:sy n="124" d="100"/>
        </p:scale>
        <p:origin x="288" y="168"/>
      </p:cViewPr>
      <p:guideLst>
        <p:guide orient="horz" pos="2160"/>
        <p:guide pos="3840"/>
      </p:guideLst>
    </p:cSldViewPr>
  </p:slideViewPr>
  <p:notesTextViewPr>
    <p:cViewPr>
      <p:scale>
        <a:sx n="100" d="100"/>
        <a:sy n="100" d="100"/>
      </p:scale>
      <p:origin x="0" y="0"/>
    </p:cViewPr>
  </p:notesTextViewPr>
  <p:notesViewPr>
    <p:cSldViewPr>
      <p:cViewPr varScale="1">
        <p:scale>
          <a:sx n="79" d="100"/>
          <a:sy n="79" d="100"/>
        </p:scale>
        <p:origin x="-3132" y="-90"/>
      </p:cViewPr>
      <p:guideLst>
        <p:guide orient="horz" pos="2237"/>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A76E12-83C1-7F50-014B-238A224F2B75}"/>
              </a:ext>
            </a:extLst>
          </p:cNvPr>
          <p:cNvSpPr>
            <a:spLocks noGrp="1"/>
          </p:cNvSpPr>
          <p:nvPr>
            <p:ph type="hdr" sz="quarter"/>
          </p:nvPr>
        </p:nvSpPr>
        <p:spPr>
          <a:xfrm>
            <a:off x="0" y="0"/>
            <a:ext cx="4435475" cy="354013"/>
          </a:xfrm>
          <a:prstGeom prst="rect">
            <a:avLst/>
          </a:prstGeom>
        </p:spPr>
        <p:txBody>
          <a:bodyPr vert="horz" lIns="94650" tIns="47325" rIns="94650" bIns="47325" rtlCol="0"/>
          <a:lstStyle>
            <a:lvl1pPr algn="l" eaLnBrk="1" hangingPunct="1">
              <a:defRPr sz="1200">
                <a:latin typeface="Arial" pitchFamily="34" charset="0"/>
              </a:defRPr>
            </a:lvl1pPr>
          </a:lstStyle>
          <a:p>
            <a:pPr>
              <a:defRPr/>
            </a:pPr>
            <a:endParaRPr lang="en-GB"/>
          </a:p>
        </p:txBody>
      </p:sp>
      <p:sp>
        <p:nvSpPr>
          <p:cNvPr id="3" name="Date Placeholder 2">
            <a:extLst>
              <a:ext uri="{FF2B5EF4-FFF2-40B4-BE49-F238E27FC236}">
                <a16:creationId xmlns:a16="http://schemas.microsoft.com/office/drawing/2014/main" id="{CBEA1345-BDE1-E63B-D9D9-B7B72B846012}"/>
              </a:ext>
            </a:extLst>
          </p:cNvPr>
          <p:cNvSpPr>
            <a:spLocks noGrp="1"/>
          </p:cNvSpPr>
          <p:nvPr>
            <p:ph type="dt" sz="quarter" idx="1"/>
          </p:nvPr>
        </p:nvSpPr>
        <p:spPr>
          <a:xfrm>
            <a:off x="5795963" y="0"/>
            <a:ext cx="4437062" cy="354013"/>
          </a:xfrm>
          <a:prstGeom prst="rect">
            <a:avLst/>
          </a:prstGeom>
        </p:spPr>
        <p:txBody>
          <a:bodyPr vert="horz" lIns="94650" tIns="47325" rIns="94650" bIns="47325" rtlCol="0"/>
          <a:lstStyle>
            <a:lvl1pPr algn="r" eaLnBrk="1" hangingPunct="1">
              <a:defRPr sz="1200">
                <a:latin typeface="Arial" pitchFamily="34" charset="0"/>
              </a:defRPr>
            </a:lvl1pPr>
          </a:lstStyle>
          <a:p>
            <a:pPr>
              <a:defRPr/>
            </a:pPr>
            <a:fld id="{0CFA6EAE-2A5B-FA40-9F0D-1D4F1658D488}" type="datetimeFigureOut">
              <a:rPr lang="en-GB"/>
              <a:pPr>
                <a:defRPr/>
              </a:pPr>
              <a:t>13/04/2023</a:t>
            </a:fld>
            <a:endParaRPr lang="en-GB"/>
          </a:p>
        </p:txBody>
      </p:sp>
      <p:sp>
        <p:nvSpPr>
          <p:cNvPr id="4" name="Footer Placeholder 3">
            <a:extLst>
              <a:ext uri="{FF2B5EF4-FFF2-40B4-BE49-F238E27FC236}">
                <a16:creationId xmlns:a16="http://schemas.microsoft.com/office/drawing/2014/main" id="{A006DF09-1286-E350-7BCD-297C2022185C}"/>
              </a:ext>
            </a:extLst>
          </p:cNvPr>
          <p:cNvSpPr>
            <a:spLocks noGrp="1"/>
          </p:cNvSpPr>
          <p:nvPr>
            <p:ph type="ftr" sz="quarter" idx="2"/>
          </p:nvPr>
        </p:nvSpPr>
        <p:spPr>
          <a:xfrm>
            <a:off x="0" y="6743700"/>
            <a:ext cx="4435475" cy="354013"/>
          </a:xfrm>
          <a:prstGeom prst="rect">
            <a:avLst/>
          </a:prstGeom>
        </p:spPr>
        <p:txBody>
          <a:bodyPr vert="horz" lIns="94650" tIns="47325" rIns="94650" bIns="47325" rtlCol="0" anchor="b"/>
          <a:lstStyle>
            <a:lvl1pPr algn="l" eaLnBrk="1" hangingPunct="1">
              <a:defRPr sz="1200">
                <a:latin typeface="Arial" pitchFamily="34" charset="0"/>
              </a:defRPr>
            </a:lvl1pPr>
          </a:lstStyle>
          <a:p>
            <a:pPr>
              <a:defRPr/>
            </a:pPr>
            <a:endParaRPr lang="en-GB"/>
          </a:p>
        </p:txBody>
      </p:sp>
      <p:sp>
        <p:nvSpPr>
          <p:cNvPr id="5" name="Slide Number Placeholder 4">
            <a:extLst>
              <a:ext uri="{FF2B5EF4-FFF2-40B4-BE49-F238E27FC236}">
                <a16:creationId xmlns:a16="http://schemas.microsoft.com/office/drawing/2014/main" id="{D500B8C5-C4F3-87CD-A7A8-62D2E6455F88}"/>
              </a:ext>
            </a:extLst>
          </p:cNvPr>
          <p:cNvSpPr>
            <a:spLocks noGrp="1"/>
          </p:cNvSpPr>
          <p:nvPr>
            <p:ph type="sldNum" sz="quarter" idx="3"/>
          </p:nvPr>
        </p:nvSpPr>
        <p:spPr>
          <a:xfrm>
            <a:off x="5795963" y="6743700"/>
            <a:ext cx="4437062" cy="354013"/>
          </a:xfrm>
          <a:prstGeom prst="rect">
            <a:avLst/>
          </a:prstGeom>
        </p:spPr>
        <p:txBody>
          <a:bodyPr vert="horz" wrap="square" lIns="94650" tIns="47325" rIns="94650" bIns="47325" numCol="1" anchor="b" anchorCtr="0" compatLnSpc="1">
            <a:prstTxWarp prst="textNoShape">
              <a:avLst/>
            </a:prstTxWarp>
          </a:bodyPr>
          <a:lstStyle>
            <a:lvl1pPr algn="r" eaLnBrk="1" hangingPunct="1">
              <a:defRPr sz="1200"/>
            </a:lvl1pPr>
          </a:lstStyle>
          <a:p>
            <a:pPr>
              <a:defRPr/>
            </a:pPr>
            <a:fld id="{20C9824D-E07D-9D41-8B04-5611A72C9716}" type="slidenum">
              <a:rPr lang="en-GB" altLang="nl-NL"/>
              <a:pPr>
                <a:defRPr/>
              </a:pPr>
              <a:t>‹#›</a:t>
            </a:fld>
            <a:endParaRPr lang="en-GB"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878DDC0-555C-BC73-3B4D-04DF1C249204}"/>
              </a:ext>
            </a:extLst>
          </p:cNvPr>
          <p:cNvSpPr>
            <a:spLocks noGrp="1" noChangeArrowheads="1"/>
          </p:cNvSpPr>
          <p:nvPr>
            <p:ph type="hdr" sz="quarter"/>
          </p:nvPr>
        </p:nvSpPr>
        <p:spPr bwMode="auto">
          <a:xfrm>
            <a:off x="0" y="0"/>
            <a:ext cx="4435475" cy="354013"/>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lvl1pPr eaLnBrk="1" hangingPunct="1">
              <a:defRPr sz="1200">
                <a:latin typeface="Arial" pitchFamily="34" charset="0"/>
              </a:defRPr>
            </a:lvl1pPr>
          </a:lstStyle>
          <a:p>
            <a:pPr>
              <a:defRPr/>
            </a:pPr>
            <a:endParaRPr lang="fr-CH"/>
          </a:p>
        </p:txBody>
      </p:sp>
      <p:sp>
        <p:nvSpPr>
          <p:cNvPr id="60419" name="Rectangle 3">
            <a:extLst>
              <a:ext uri="{FF2B5EF4-FFF2-40B4-BE49-F238E27FC236}">
                <a16:creationId xmlns:a16="http://schemas.microsoft.com/office/drawing/2014/main" id="{8A10BC20-2CD0-917C-7E8E-78757B703428}"/>
              </a:ext>
            </a:extLst>
          </p:cNvPr>
          <p:cNvSpPr>
            <a:spLocks noGrp="1" noChangeArrowheads="1"/>
          </p:cNvSpPr>
          <p:nvPr>
            <p:ph type="dt" idx="1"/>
          </p:nvPr>
        </p:nvSpPr>
        <p:spPr bwMode="auto">
          <a:xfrm>
            <a:off x="5795963" y="0"/>
            <a:ext cx="4437062" cy="354013"/>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lvl1pPr algn="r" eaLnBrk="1" hangingPunct="1">
              <a:defRPr sz="1200">
                <a:latin typeface="Arial" pitchFamily="34" charset="0"/>
              </a:defRPr>
            </a:lvl1pPr>
          </a:lstStyle>
          <a:p>
            <a:pPr>
              <a:defRPr/>
            </a:pPr>
            <a:endParaRPr lang="fr-CH"/>
          </a:p>
        </p:txBody>
      </p:sp>
      <p:sp>
        <p:nvSpPr>
          <p:cNvPr id="1028" name="Rectangle 4">
            <a:extLst>
              <a:ext uri="{FF2B5EF4-FFF2-40B4-BE49-F238E27FC236}">
                <a16:creationId xmlns:a16="http://schemas.microsoft.com/office/drawing/2014/main" id="{D839E9A2-2815-58BC-43C9-649A264C2702}"/>
              </a:ext>
            </a:extLst>
          </p:cNvPr>
          <p:cNvSpPr>
            <a:spLocks noGrp="1" noRot="1" noChangeAspect="1" noChangeArrowheads="1" noTextEdit="1"/>
          </p:cNvSpPr>
          <p:nvPr>
            <p:ph type="sldImg" idx="2"/>
          </p:nvPr>
        </p:nvSpPr>
        <p:spPr bwMode="auto">
          <a:xfrm>
            <a:off x="2754313" y="533400"/>
            <a:ext cx="4729162" cy="26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a:extLst>
              <a:ext uri="{FF2B5EF4-FFF2-40B4-BE49-F238E27FC236}">
                <a16:creationId xmlns:a16="http://schemas.microsoft.com/office/drawing/2014/main" id="{0920DA29-2DDB-5416-4000-5534FC70902B}"/>
              </a:ext>
            </a:extLst>
          </p:cNvPr>
          <p:cNvSpPr>
            <a:spLocks noGrp="1" noChangeArrowheads="1"/>
          </p:cNvSpPr>
          <p:nvPr>
            <p:ph type="body" sz="quarter" idx="3"/>
          </p:nvPr>
        </p:nvSpPr>
        <p:spPr bwMode="auto">
          <a:xfrm>
            <a:off x="1023938" y="3371850"/>
            <a:ext cx="8186737" cy="3194050"/>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p>
            <a:pPr lvl="0"/>
            <a:r>
              <a:rPr lang="fr-CH" noProof="0"/>
              <a:t>Click to edit Master text styles</a:t>
            </a:r>
          </a:p>
          <a:p>
            <a:pPr lvl="1"/>
            <a:r>
              <a:rPr lang="fr-CH" noProof="0"/>
              <a:t>Second level</a:t>
            </a:r>
          </a:p>
          <a:p>
            <a:pPr lvl="2"/>
            <a:r>
              <a:rPr lang="fr-CH" noProof="0"/>
              <a:t>Third level</a:t>
            </a:r>
          </a:p>
          <a:p>
            <a:pPr lvl="3"/>
            <a:r>
              <a:rPr lang="fr-CH" noProof="0"/>
              <a:t>Fourth level</a:t>
            </a:r>
          </a:p>
          <a:p>
            <a:pPr lvl="4"/>
            <a:r>
              <a:rPr lang="fr-CH" noProof="0"/>
              <a:t>Fifth level</a:t>
            </a:r>
          </a:p>
        </p:txBody>
      </p:sp>
      <p:sp>
        <p:nvSpPr>
          <p:cNvPr id="60422" name="Rectangle 6">
            <a:extLst>
              <a:ext uri="{FF2B5EF4-FFF2-40B4-BE49-F238E27FC236}">
                <a16:creationId xmlns:a16="http://schemas.microsoft.com/office/drawing/2014/main" id="{84FE4A53-02EB-91AE-113A-22E397FA0575}"/>
              </a:ext>
            </a:extLst>
          </p:cNvPr>
          <p:cNvSpPr>
            <a:spLocks noGrp="1" noChangeArrowheads="1"/>
          </p:cNvSpPr>
          <p:nvPr>
            <p:ph type="ftr" sz="quarter" idx="4"/>
          </p:nvPr>
        </p:nvSpPr>
        <p:spPr bwMode="auto">
          <a:xfrm>
            <a:off x="0" y="6743700"/>
            <a:ext cx="4435475" cy="354013"/>
          </a:xfrm>
          <a:prstGeom prst="rect">
            <a:avLst/>
          </a:prstGeom>
          <a:noFill/>
          <a:ln w="9525">
            <a:noFill/>
            <a:miter lim="800000"/>
            <a:headEnd/>
            <a:tailEnd/>
          </a:ln>
          <a:effectLst/>
        </p:spPr>
        <p:txBody>
          <a:bodyPr vert="horz" wrap="square" lIns="94650" tIns="47325" rIns="94650" bIns="47325" numCol="1" anchor="b" anchorCtr="0" compatLnSpc="1">
            <a:prstTxWarp prst="textNoShape">
              <a:avLst/>
            </a:prstTxWarp>
          </a:bodyPr>
          <a:lstStyle>
            <a:lvl1pPr eaLnBrk="1" hangingPunct="1">
              <a:defRPr sz="1200">
                <a:latin typeface="Arial" pitchFamily="34" charset="0"/>
              </a:defRPr>
            </a:lvl1pPr>
          </a:lstStyle>
          <a:p>
            <a:pPr>
              <a:defRPr/>
            </a:pPr>
            <a:endParaRPr lang="fr-CH"/>
          </a:p>
        </p:txBody>
      </p:sp>
      <p:sp>
        <p:nvSpPr>
          <p:cNvPr id="60423" name="Rectangle 7">
            <a:extLst>
              <a:ext uri="{FF2B5EF4-FFF2-40B4-BE49-F238E27FC236}">
                <a16:creationId xmlns:a16="http://schemas.microsoft.com/office/drawing/2014/main" id="{A5C09F08-DF86-BD15-B913-F1DD2F6F9DA5}"/>
              </a:ext>
            </a:extLst>
          </p:cNvPr>
          <p:cNvSpPr>
            <a:spLocks noGrp="1" noChangeArrowheads="1"/>
          </p:cNvSpPr>
          <p:nvPr>
            <p:ph type="sldNum" sz="quarter" idx="5"/>
          </p:nvPr>
        </p:nvSpPr>
        <p:spPr bwMode="auto">
          <a:xfrm>
            <a:off x="5795963" y="6743700"/>
            <a:ext cx="4437062" cy="354013"/>
          </a:xfrm>
          <a:prstGeom prst="rect">
            <a:avLst/>
          </a:prstGeom>
          <a:noFill/>
          <a:ln w="9525">
            <a:noFill/>
            <a:miter lim="800000"/>
            <a:headEnd/>
            <a:tailEnd/>
          </a:ln>
          <a:effectLst/>
        </p:spPr>
        <p:txBody>
          <a:bodyPr vert="horz" wrap="square" lIns="94650" tIns="47325" rIns="94650" bIns="47325" numCol="1" anchor="b" anchorCtr="0" compatLnSpc="1">
            <a:prstTxWarp prst="textNoShape">
              <a:avLst/>
            </a:prstTxWarp>
          </a:bodyPr>
          <a:lstStyle>
            <a:lvl1pPr algn="r" eaLnBrk="1" hangingPunct="1">
              <a:defRPr sz="1200"/>
            </a:lvl1pPr>
          </a:lstStyle>
          <a:p>
            <a:pPr>
              <a:defRPr/>
            </a:pPr>
            <a:fld id="{0F75489E-28D3-3841-81BD-B226D242B6E4}" type="slidenum">
              <a:rPr lang="fr-CH" altLang="nl-NL"/>
              <a:pPr>
                <a:defRPr/>
              </a:pPr>
              <a:t>‹#›</a:t>
            </a:fld>
            <a:endParaRPr lang="fr-CH"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6C1CB34-18BC-A055-956B-AF6C64D2D3CF}"/>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5C8F7EA6-241D-D36C-AA96-0B2BA27C26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GB">
              <a:latin typeface="Arial" panose="020B0604020202020204" pitchFamily="34" charset="0"/>
            </a:endParaRPr>
          </a:p>
        </p:txBody>
      </p:sp>
      <p:sp>
        <p:nvSpPr>
          <p:cNvPr id="18436" name="Slide Number Placeholder 3">
            <a:extLst>
              <a:ext uri="{FF2B5EF4-FFF2-40B4-BE49-F238E27FC236}">
                <a16:creationId xmlns:a16="http://schemas.microsoft.com/office/drawing/2014/main" id="{5BAFCC92-5CE1-CE5F-6CF5-39300C2E30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F0944B-2427-7A4C-9749-E8795CA0F7D4}" type="slidenum">
              <a:rPr lang="fr-CH" altLang="fr-FR" smtClean="0"/>
              <a:pPr/>
              <a:t>15</a:t>
            </a:fld>
            <a:endParaRPr lang="fr-CH"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951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D0A489-1455-3147-527A-98F2E1ED59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6309320"/>
            <a:ext cx="931644" cy="337439"/>
          </a:xfrm>
          <a:prstGeom prst="rect">
            <a:avLst/>
          </a:prstGeom>
        </p:spPr>
      </p:pic>
      <p:pic>
        <p:nvPicPr>
          <p:cNvPr id="2051" name="Picture 10">
            <a:extLst>
              <a:ext uri="{FF2B5EF4-FFF2-40B4-BE49-F238E27FC236}">
                <a16:creationId xmlns:a16="http://schemas.microsoft.com/office/drawing/2014/main" id="{F9814DF3-A8EC-EDF3-191B-9267A3DCA97A}"/>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t="14861" b="33009"/>
          <a:stretch>
            <a:fillRect/>
          </a:stretch>
        </p:blipFill>
        <p:spPr bwMode="auto">
          <a:xfrm>
            <a:off x="9476466" y="6232878"/>
            <a:ext cx="1364791" cy="4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5247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0" r:id="rId1"/>
    <p:sldLayoutId id="2147483822"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35000"/>
          </a:blip>
          <a:srcRect l="5111" r="5110" b="-1"/>
          <a:stretch/>
        </p:blipFill>
        <p:spPr>
          <a:xfrm>
            <a:off x="0" y="0"/>
            <a:ext cx="12163839" cy="7015698"/>
          </a:xfrm>
          <a:prstGeom prst="rect">
            <a:avLst/>
          </a:prstGeom>
        </p:spPr>
      </p:pic>
      <p:sp>
        <p:nvSpPr>
          <p:cNvPr id="3" name="Title 5">
            <a:extLst>
              <a:ext uri="{FF2B5EF4-FFF2-40B4-BE49-F238E27FC236}">
                <a16:creationId xmlns:a16="http://schemas.microsoft.com/office/drawing/2014/main" id="{EA696F03-D31B-44E2-BF80-E245142A3860}"/>
              </a:ext>
            </a:extLst>
          </p:cNvPr>
          <p:cNvSpPr txBox="1">
            <a:spLocks/>
          </p:cNvSpPr>
          <p:nvPr/>
        </p:nvSpPr>
        <p:spPr>
          <a:xfrm>
            <a:off x="0" y="1916832"/>
            <a:ext cx="12135678" cy="3492388"/>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4000" b="1" kern="0" dirty="0">
                <a:latin typeface="Calibri" panose="020F0502020204030204" pitchFamily="34" charset="0"/>
                <a:cs typeface="Calibri" panose="020F0502020204030204" pitchFamily="34" charset="0"/>
              </a:rPr>
              <a:t>Training package on active tuberculosis drug safety monitoring and management (</a:t>
            </a:r>
            <a:r>
              <a:rPr lang="en-US" altLang="en-US" sz="4000" b="1" kern="0" dirty="0" err="1">
                <a:latin typeface="Calibri" panose="020F0502020204030204" pitchFamily="34" charset="0"/>
                <a:cs typeface="Calibri" panose="020F0502020204030204" pitchFamily="34" charset="0"/>
              </a:rPr>
              <a:t>aDSM</a:t>
            </a:r>
            <a:r>
              <a:rPr lang="en-US" altLang="en-US" sz="4000" b="1" kern="0" dirty="0">
                <a:latin typeface="Calibri" panose="020F0502020204030204" pitchFamily="34" charset="0"/>
                <a:cs typeface="Calibri" panose="020F0502020204030204" pitchFamily="34" charset="0"/>
              </a:rPr>
              <a:t>)</a:t>
            </a:r>
            <a:endParaRPr lang="en-US" altLang="en-US" sz="2800" kern="0" dirty="0">
              <a:latin typeface="Calibri" panose="020F0502020204030204" pitchFamily="34" charset="0"/>
              <a:cs typeface="Calibri" panose="020F0502020204030204" pitchFamily="34" charset="0"/>
            </a:endParaRPr>
          </a:p>
          <a:p>
            <a:r>
              <a:rPr lang="en-US" altLang="en-US" sz="3200" kern="0" dirty="0">
                <a:latin typeface="Calibri" panose="020F0502020204030204" pitchFamily="34" charset="0"/>
                <a:cs typeface="Calibri" panose="020F0502020204030204" pitchFamily="34" charset="0"/>
              </a:rPr>
              <a:t>2023</a:t>
            </a: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p:txBody>
      </p:sp>
      <p:pic>
        <p:nvPicPr>
          <p:cNvPr id="1025" name="Picture 10">
            <a:extLst>
              <a:ext uri="{FF2B5EF4-FFF2-40B4-BE49-F238E27FC236}">
                <a16:creationId xmlns:a16="http://schemas.microsoft.com/office/drawing/2014/main" id="{B2EFA185-9146-6C55-AB09-6CD0F88AE1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79971" y="4113076"/>
            <a:ext cx="3408726" cy="1112169"/>
          </a:xfrm>
          <a:prstGeom prst="rect">
            <a:avLst/>
          </a:prstGeom>
          <a:solidFill>
            <a:schemeClr val="bg1"/>
          </a:solidFill>
          <a:ln>
            <a:noFill/>
          </a:ln>
        </p:spPr>
      </p:pic>
      <p:pic>
        <p:nvPicPr>
          <p:cNvPr id="7" name="Picture 6">
            <a:extLst>
              <a:ext uri="{FF2B5EF4-FFF2-40B4-BE49-F238E27FC236}">
                <a16:creationId xmlns:a16="http://schemas.microsoft.com/office/drawing/2014/main" id="{6DE4AB56-47E4-6686-46FD-8548FC665F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5744" y="4113076"/>
            <a:ext cx="3070616" cy="1112169"/>
          </a:xfrm>
          <a:prstGeom prst="rect">
            <a:avLst/>
          </a:prstGeom>
          <a:ln>
            <a:noFill/>
          </a:ln>
        </p:spPr>
      </p:pic>
    </p:spTree>
    <p:extLst>
      <p:ext uri="{BB962C8B-B14F-4D97-AF65-F5344CB8AC3E}">
        <p14:creationId xmlns:p14="http://schemas.microsoft.com/office/powerpoint/2010/main" val="62944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B4C9AF9-19A2-5C41-4EA6-1B62B31F202C}"/>
              </a:ext>
            </a:extLst>
          </p:cNvPr>
          <p:cNvSpPr txBox="1">
            <a:spLocks noChangeArrowheads="1"/>
          </p:cNvSpPr>
          <p:nvPr/>
        </p:nvSpPr>
        <p:spPr bwMode="auto">
          <a:xfrm>
            <a:off x="1127125" y="65088"/>
            <a:ext cx="90011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dirty="0">
                <a:solidFill>
                  <a:srgbClr val="000000"/>
                </a:solidFill>
                <a:latin typeface="Calibri" panose="020F0502020204030204" pitchFamily="34" charset="0"/>
                <a:cs typeface="Calibri" panose="020F0502020204030204" pitchFamily="34" charset="0"/>
              </a:rPr>
              <a:t>Classification of level of relationship</a:t>
            </a:r>
          </a:p>
        </p:txBody>
      </p:sp>
      <p:graphicFrame>
        <p:nvGraphicFramePr>
          <p:cNvPr id="2" name="Table 1">
            <a:extLst>
              <a:ext uri="{FF2B5EF4-FFF2-40B4-BE49-F238E27FC236}">
                <a16:creationId xmlns:a16="http://schemas.microsoft.com/office/drawing/2014/main" id="{503DA97F-9353-9CFA-FCA0-3F4FCB539CF7}"/>
              </a:ext>
            </a:extLst>
          </p:cNvPr>
          <p:cNvGraphicFramePr>
            <a:graphicFrameLocks noGrp="1"/>
          </p:cNvGraphicFramePr>
          <p:nvPr>
            <p:extLst>
              <p:ext uri="{D42A27DB-BD31-4B8C-83A1-F6EECF244321}">
                <p14:modId xmlns:p14="http://schemas.microsoft.com/office/powerpoint/2010/main" val="2747679703"/>
              </p:ext>
            </p:extLst>
          </p:nvPr>
        </p:nvGraphicFramePr>
        <p:xfrm>
          <a:off x="515938" y="976313"/>
          <a:ext cx="11160126" cy="5553073"/>
        </p:xfrm>
        <a:graphic>
          <a:graphicData uri="http://schemas.openxmlformats.org/drawingml/2006/table">
            <a:tbl>
              <a:tblPr firstRow="1" bandRow="1">
                <a:tableStyleId>{5C22544A-7EE6-4342-B048-85BDC9FD1C3A}</a:tableStyleId>
              </a:tblPr>
              <a:tblGrid>
                <a:gridCol w="1944022">
                  <a:extLst>
                    <a:ext uri="{9D8B030D-6E8A-4147-A177-3AD203B41FA5}">
                      <a16:colId xmlns:a16="http://schemas.microsoft.com/office/drawing/2014/main" val="20000"/>
                    </a:ext>
                  </a:extLst>
                </a:gridCol>
                <a:gridCol w="1323735">
                  <a:extLst>
                    <a:ext uri="{9D8B030D-6E8A-4147-A177-3AD203B41FA5}">
                      <a16:colId xmlns:a16="http://schemas.microsoft.com/office/drawing/2014/main" val="20001"/>
                    </a:ext>
                  </a:extLst>
                </a:gridCol>
                <a:gridCol w="1484297">
                  <a:extLst>
                    <a:ext uri="{9D8B030D-6E8A-4147-A177-3AD203B41FA5}">
                      <a16:colId xmlns:a16="http://schemas.microsoft.com/office/drawing/2014/main" val="20002"/>
                    </a:ext>
                  </a:extLst>
                </a:gridCol>
                <a:gridCol w="1584018">
                  <a:extLst>
                    <a:ext uri="{9D8B030D-6E8A-4147-A177-3AD203B41FA5}">
                      <a16:colId xmlns:a16="http://schemas.microsoft.com/office/drawing/2014/main" val="20003"/>
                    </a:ext>
                  </a:extLst>
                </a:gridCol>
                <a:gridCol w="1800020">
                  <a:extLst>
                    <a:ext uri="{9D8B030D-6E8A-4147-A177-3AD203B41FA5}">
                      <a16:colId xmlns:a16="http://schemas.microsoft.com/office/drawing/2014/main" val="20004"/>
                    </a:ext>
                  </a:extLst>
                </a:gridCol>
                <a:gridCol w="3024034">
                  <a:extLst>
                    <a:ext uri="{9D8B030D-6E8A-4147-A177-3AD203B41FA5}">
                      <a16:colId xmlns:a16="http://schemas.microsoft.com/office/drawing/2014/main" val="20005"/>
                    </a:ext>
                  </a:extLst>
                </a:gridCol>
              </a:tblGrid>
              <a:tr h="1099840">
                <a:tc>
                  <a:txBody>
                    <a:bodyPr/>
                    <a:lstStyle/>
                    <a:p>
                      <a:r>
                        <a:rPr lang="en-US" sz="2000" b="1" i="1" kern="1200" noProof="0" dirty="0">
                          <a:solidFill>
                            <a:schemeClr val="tx1">
                              <a:lumMod val="95000"/>
                              <a:lumOff val="5000"/>
                            </a:schemeClr>
                          </a:solidFill>
                          <a:latin typeface="Calibri" panose="020F0502020204030204" pitchFamily="34" charset="0"/>
                          <a:ea typeface="+mn-ea"/>
                          <a:cs typeface="Calibri" panose="020F0502020204030204" pitchFamily="34" charset="0"/>
                        </a:rPr>
                        <a:t>Level</a:t>
                      </a:r>
                      <a:endParaRPr lang="en-US" sz="1800" b="1" i="1" noProof="0" dirty="0">
                        <a:solidFill>
                          <a:schemeClr val="tx1">
                            <a:lumMod val="95000"/>
                            <a:lumOff val="5000"/>
                          </a:schemeClr>
                        </a:solidFill>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lang="en-US" sz="1600" i="1" noProof="0" dirty="0">
                          <a:solidFill>
                            <a:schemeClr val="tx1">
                              <a:lumMod val="95000"/>
                              <a:lumOff val="5000"/>
                            </a:schemeClr>
                          </a:solidFill>
                          <a:latin typeface="Calibri" panose="020F0502020204030204" pitchFamily="34" charset="0"/>
                          <a:cs typeface="Calibri" panose="020F0502020204030204" pitchFamily="34" charset="0"/>
                        </a:rPr>
                        <a:t>Time to event plausible?</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lang="en-US" sz="1600" i="1" noProof="0" dirty="0">
                          <a:solidFill>
                            <a:schemeClr val="tx1">
                              <a:lumMod val="95000"/>
                              <a:lumOff val="5000"/>
                            </a:schemeClr>
                          </a:solidFill>
                          <a:latin typeface="Calibri" panose="020F0502020204030204" pitchFamily="34" charset="0"/>
                          <a:cs typeface="Calibri" panose="020F0502020204030204" pitchFamily="34" charset="0"/>
                        </a:rPr>
                        <a:t>Other explanation excluded?</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lang="en-US" sz="1600" i="1" noProof="0" dirty="0">
                          <a:solidFill>
                            <a:schemeClr val="tx1">
                              <a:lumMod val="95000"/>
                              <a:lumOff val="5000"/>
                            </a:schemeClr>
                          </a:solidFill>
                          <a:latin typeface="Calibri" panose="020F0502020204030204" pitchFamily="34" charset="0"/>
                          <a:cs typeface="Calibri" panose="020F0502020204030204" pitchFamily="34" charset="0"/>
                        </a:rPr>
                        <a:t>Recovery after withdrawal?</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lang="en-US" sz="1600" i="1" noProof="0" dirty="0">
                          <a:solidFill>
                            <a:schemeClr val="tx1">
                              <a:lumMod val="95000"/>
                              <a:lumOff val="5000"/>
                            </a:schemeClr>
                          </a:solidFill>
                          <a:latin typeface="Calibri" panose="020F0502020204030204" pitchFamily="34" charset="0"/>
                          <a:cs typeface="Calibri" panose="020F0502020204030204" pitchFamily="34" charset="0"/>
                        </a:rPr>
                        <a:t>Recurrence after rechallenge?</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lang="en-US" sz="1600" i="1" noProof="0" dirty="0">
                          <a:solidFill>
                            <a:schemeClr val="tx1">
                              <a:lumMod val="95000"/>
                              <a:lumOff val="5000"/>
                            </a:schemeClr>
                          </a:solidFill>
                          <a:latin typeface="Calibri" panose="020F0502020204030204" pitchFamily="34" charset="0"/>
                          <a:cs typeface="Calibri" panose="020F0502020204030204" pitchFamily="34" charset="0"/>
                        </a:rPr>
                        <a:t>notes</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10000"/>
                  </a:ext>
                </a:extLst>
              </a:tr>
              <a:tr h="854862">
                <a:tc>
                  <a:txBody>
                    <a:bodyPr/>
                    <a:lstStyle/>
                    <a:p>
                      <a:pPr marL="0" marR="0">
                        <a:lnSpc>
                          <a:spcPts val="2400"/>
                        </a:lnSpc>
                        <a:spcBef>
                          <a:spcPts val="0"/>
                        </a:spcBef>
                        <a:spcAft>
                          <a:spcPts val="0"/>
                        </a:spcAft>
                      </a:pPr>
                      <a:r>
                        <a:rPr lang="en-US" sz="2000" b="1" i="1" dirty="0">
                          <a:effectLst/>
                          <a:latin typeface="Calibri" panose="020F0502020204030204" pitchFamily="34" charset="0"/>
                          <a:cs typeface="Calibri" panose="020F0502020204030204" pitchFamily="34" charset="0"/>
                        </a:rPr>
                        <a:t>Definite / certain</a:t>
                      </a:r>
                      <a:endParaRPr lang="en-US" sz="2000" b="1" i="1" dirty="0">
                        <a:effectLst/>
                        <a:latin typeface="Calibri" panose="020F0502020204030204" pitchFamily="34" charset="0"/>
                        <a:ea typeface="Times New Roman"/>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Yes</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Yes</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Yes</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Yes</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noProof="0" dirty="0">
                          <a:latin typeface="Calibri" panose="020F0502020204030204" pitchFamily="34" charset="0"/>
                          <a:cs typeface="Calibri" panose="020F0502020204030204" pitchFamily="34" charset="0"/>
                        </a:rPr>
                        <a:t>Rechallenge not needed</a:t>
                      </a:r>
                      <a:r>
                        <a:rPr lang="en-US" sz="1400" baseline="0" noProof="0" dirty="0">
                          <a:latin typeface="Calibri" panose="020F0502020204030204" pitchFamily="34" charset="0"/>
                          <a:cs typeface="Calibri" panose="020F0502020204030204" pitchFamily="34" charset="0"/>
                        </a:rPr>
                        <a:t> in case of an </a:t>
                      </a:r>
                      <a:r>
                        <a:rPr lang="en-US" sz="1400" noProof="0" dirty="0">
                          <a:latin typeface="Calibri" panose="020F0502020204030204" pitchFamily="34" charset="0"/>
                          <a:cs typeface="Calibri" panose="020F0502020204030204" pitchFamily="34" charset="0"/>
                        </a:rPr>
                        <a:t>anaphylactic reaction</a:t>
                      </a:r>
                      <a:r>
                        <a:rPr lang="en-US" sz="1600" noProof="0" dirty="0">
                          <a:latin typeface="Calibri" panose="020F0502020204030204" pitchFamily="34" charset="0"/>
                          <a:cs typeface="Calibri" panose="020F0502020204030204" pitchFamily="34" charset="0"/>
                        </a:rPr>
                        <a:t> </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65415">
                <a:tc>
                  <a:txBody>
                    <a:bodyPr/>
                    <a:lstStyle/>
                    <a:p>
                      <a:pPr marL="0" marR="0">
                        <a:lnSpc>
                          <a:spcPts val="2400"/>
                        </a:lnSpc>
                        <a:spcBef>
                          <a:spcPts val="0"/>
                        </a:spcBef>
                        <a:spcAft>
                          <a:spcPts val="0"/>
                        </a:spcAft>
                      </a:pPr>
                      <a:r>
                        <a:rPr lang="en-US" sz="2000" b="1" i="1" dirty="0">
                          <a:effectLst/>
                          <a:latin typeface="Calibri" panose="020F0502020204030204" pitchFamily="34" charset="0"/>
                          <a:cs typeface="Calibri" panose="020F0502020204030204" pitchFamily="34" charset="0"/>
                        </a:rPr>
                        <a:t>Probable </a:t>
                      </a:r>
                      <a:endParaRPr lang="en-US" sz="2000" b="1" i="1" dirty="0">
                        <a:effectLst/>
                        <a:latin typeface="Calibri" panose="020F0502020204030204" pitchFamily="34" charset="0"/>
                        <a:ea typeface="Times New Roman"/>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Yes</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Yes</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Yes</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No or ?</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01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noProof="0" dirty="0">
                          <a:solidFill>
                            <a:schemeClr val="tx1">
                              <a:lumMod val="95000"/>
                              <a:lumOff val="5000"/>
                            </a:schemeClr>
                          </a:solidFill>
                          <a:latin typeface="Calibri" panose="020F0502020204030204" pitchFamily="34" charset="0"/>
                          <a:cs typeface="Calibri" panose="020F0502020204030204" pitchFamily="34" charset="0"/>
                        </a:rPr>
                        <a:t>Possible</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Yes</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No or ?</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noProof="0" dirty="0">
                          <a:latin typeface="Calibri" panose="020F0502020204030204" pitchFamily="34" charset="0"/>
                          <a:cs typeface="Calibri" panose="020F0502020204030204" pitchFamily="34" charset="0"/>
                        </a:rPr>
                        <a:t>No or ?</a:t>
                      </a:r>
                    </a:p>
                    <a:p>
                      <a:pPr algn="ctr"/>
                      <a:endParaRPr lang="en-US" sz="18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110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noProof="0" dirty="0">
                          <a:solidFill>
                            <a:schemeClr val="tx1">
                              <a:lumMod val="95000"/>
                              <a:lumOff val="5000"/>
                            </a:schemeClr>
                          </a:solidFill>
                          <a:latin typeface="Calibri" panose="020F0502020204030204" pitchFamily="34" charset="0"/>
                          <a:cs typeface="Calibri" panose="020F0502020204030204" pitchFamily="34" charset="0"/>
                        </a:rPr>
                        <a:t>Unlikely</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No</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No or ?</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No</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noProof="0" dirty="0">
                          <a:latin typeface="Calibri" panose="020F0502020204030204" pitchFamily="34" charset="0"/>
                          <a:cs typeface="Calibri" panose="020F0502020204030204" pitchFamily="34" charset="0"/>
                        </a:rPr>
                        <a:t>No or ?</a:t>
                      </a:r>
                    </a:p>
                    <a:p>
                      <a:pPr algn="ctr"/>
                      <a:endParaRPr lang="en-US" sz="18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noProof="0" dirty="0">
                          <a:latin typeface="Calibri" panose="020F0502020204030204" pitchFamily="34" charset="0"/>
                          <a:cs typeface="Calibri" panose="020F0502020204030204" pitchFamily="34" charset="0"/>
                        </a:rPr>
                        <a:t>Suggestive</a:t>
                      </a:r>
                      <a:r>
                        <a:rPr lang="en-US" sz="1400" baseline="0" noProof="0" dirty="0">
                          <a:latin typeface="Calibri" panose="020F0502020204030204" pitchFamily="34" charset="0"/>
                          <a:cs typeface="Calibri" panose="020F0502020204030204" pitchFamily="34" charset="0"/>
                        </a:rPr>
                        <a:t> i</a:t>
                      </a:r>
                      <a:r>
                        <a:rPr lang="en-US" sz="1400" noProof="0" dirty="0">
                          <a:latin typeface="Calibri" panose="020F0502020204030204" pitchFamily="34" charset="0"/>
                          <a:cs typeface="Calibri" panose="020F0502020204030204" pitchFamily="34" charset="0"/>
                        </a:rPr>
                        <a:t>f event resolves despite continued exposure</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36171">
                <a:tc>
                  <a:txBody>
                    <a:bodyPr/>
                    <a:lstStyle/>
                    <a:p>
                      <a:pPr marL="0" marR="0">
                        <a:lnSpc>
                          <a:spcPts val="2400"/>
                        </a:lnSpc>
                        <a:spcBef>
                          <a:spcPts val="0"/>
                        </a:spcBef>
                        <a:spcAft>
                          <a:spcPts val="0"/>
                        </a:spcAft>
                      </a:pPr>
                      <a:r>
                        <a:rPr lang="en-US" sz="2000" b="1" i="1" dirty="0">
                          <a:effectLst/>
                          <a:latin typeface="Calibri" panose="020F0502020204030204" pitchFamily="34" charset="0"/>
                          <a:cs typeface="Calibri" panose="020F0502020204030204" pitchFamily="34" charset="0"/>
                        </a:rPr>
                        <a:t>Not related</a:t>
                      </a:r>
                      <a:endParaRPr lang="en-US" sz="2000" b="1" i="1" dirty="0">
                        <a:effectLst/>
                        <a:latin typeface="Calibri" panose="020F0502020204030204" pitchFamily="34" charset="0"/>
                        <a:ea typeface="Times New Roman"/>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No</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No </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noProof="0" dirty="0">
                          <a:latin typeface="Calibri" panose="020F0502020204030204" pitchFamily="34" charset="0"/>
                          <a:cs typeface="Calibri" panose="020F0502020204030204" pitchFamily="34" charset="0"/>
                        </a:rPr>
                        <a:t>No</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noProof="0" dirty="0">
                          <a:latin typeface="Calibri" panose="020F0502020204030204" pitchFamily="34" charset="0"/>
                          <a:cs typeface="Calibri" panose="020F0502020204030204" pitchFamily="34" charset="0"/>
                        </a:rPr>
                        <a:t>No</a:t>
                      </a: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884676">
                <a:tc>
                  <a:txBody>
                    <a:bodyPr/>
                    <a:lstStyle/>
                    <a:p>
                      <a:pPr marL="0" marR="0">
                        <a:lnSpc>
                          <a:spcPts val="2400"/>
                        </a:lnSpc>
                        <a:spcBef>
                          <a:spcPts val="0"/>
                        </a:spcBef>
                        <a:spcAft>
                          <a:spcPts val="0"/>
                        </a:spcAft>
                      </a:pPr>
                      <a:r>
                        <a:rPr lang="en-US" sz="2000" b="1" i="1" dirty="0">
                          <a:effectLst/>
                          <a:latin typeface="Calibri" panose="020F0502020204030204" pitchFamily="34" charset="0"/>
                          <a:cs typeface="Calibri" panose="020F0502020204030204" pitchFamily="34" charset="0"/>
                        </a:rPr>
                        <a:t>Unclassifiable</a:t>
                      </a:r>
                      <a:endParaRPr lang="en-US" sz="2000" b="1" i="1" dirty="0">
                        <a:effectLst/>
                        <a:latin typeface="Calibri" panose="020F0502020204030204" pitchFamily="34" charset="0"/>
                        <a:ea typeface="Times New Roman"/>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effectLst/>
                          <a:latin typeface="Calibri" panose="020F0502020204030204" pitchFamily="34" charset="0"/>
                          <a:cs typeface="Calibri" panose="020F0502020204030204" pitchFamily="34" charset="0"/>
                        </a:rPr>
                        <a:t>Insufficient </a:t>
                      </a:r>
                      <a:r>
                        <a:rPr lang="en-US" sz="1400" dirty="0">
                          <a:effectLst/>
                          <a:latin typeface="Calibri" panose="020F0502020204030204" pitchFamily="34" charset="0"/>
                          <a:cs typeface="Calibri" panose="020F0502020204030204" pitchFamily="34" charset="0"/>
                        </a:rPr>
                        <a:t>information about the ADRs to allow for an assessment of causality</a:t>
                      </a:r>
                      <a:endParaRPr lang="en-US" sz="1400" noProof="0" dirty="0">
                        <a:latin typeface="Calibri" panose="020F0502020204030204" pitchFamily="34" charset="0"/>
                        <a:cs typeface="Calibri" panose="020F0502020204030204" pitchFamily="34" charset="0"/>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37E4FC1-3BEB-F467-44CA-8397D13B2950}"/>
              </a:ext>
            </a:extLst>
          </p:cNvPr>
          <p:cNvSpPr txBox="1">
            <a:spLocks noChangeArrowheads="1"/>
          </p:cNvSpPr>
          <p:nvPr/>
        </p:nvSpPr>
        <p:spPr bwMode="auto">
          <a:xfrm>
            <a:off x="982663" y="65088"/>
            <a:ext cx="1036955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dirty="0">
                <a:solidFill>
                  <a:srgbClr val="000000"/>
                </a:solidFill>
                <a:latin typeface="Calibri" panose="020F0502020204030204" pitchFamily="34" charset="0"/>
                <a:cs typeface="Calibri" panose="020F0502020204030204" pitchFamily="34" charset="0"/>
              </a:rPr>
              <a:t>Inference on the grade of the relationship</a:t>
            </a:r>
          </a:p>
        </p:txBody>
      </p:sp>
      <p:graphicFrame>
        <p:nvGraphicFramePr>
          <p:cNvPr id="6" name="Table 5">
            <a:extLst>
              <a:ext uri="{FF2B5EF4-FFF2-40B4-BE49-F238E27FC236}">
                <a16:creationId xmlns:a16="http://schemas.microsoft.com/office/drawing/2014/main" id="{B780A9E1-2615-3C8C-C8D7-8358C5F85B3E}"/>
              </a:ext>
            </a:extLst>
          </p:cNvPr>
          <p:cNvGraphicFramePr>
            <a:graphicFrameLocks noGrp="1"/>
          </p:cNvGraphicFramePr>
          <p:nvPr>
            <p:extLst>
              <p:ext uri="{D42A27DB-BD31-4B8C-83A1-F6EECF244321}">
                <p14:modId xmlns:p14="http://schemas.microsoft.com/office/powerpoint/2010/main" val="4005983447"/>
              </p:ext>
            </p:extLst>
          </p:nvPr>
        </p:nvGraphicFramePr>
        <p:xfrm>
          <a:off x="731837" y="1196752"/>
          <a:ext cx="10728325" cy="5357812"/>
        </p:xfrm>
        <a:graphic>
          <a:graphicData uri="http://schemas.openxmlformats.org/drawingml/2006/table">
            <a:tbl>
              <a:tblPr>
                <a:tableStyleId>{5C22544A-7EE6-4342-B048-85BDC9FD1C3A}</a:tableStyleId>
              </a:tblPr>
              <a:tblGrid>
                <a:gridCol w="2469945">
                  <a:extLst>
                    <a:ext uri="{9D8B030D-6E8A-4147-A177-3AD203B41FA5}">
                      <a16:colId xmlns:a16="http://schemas.microsoft.com/office/drawing/2014/main" val="20000"/>
                    </a:ext>
                  </a:extLst>
                </a:gridCol>
                <a:gridCol w="8258380">
                  <a:extLst>
                    <a:ext uri="{9D8B030D-6E8A-4147-A177-3AD203B41FA5}">
                      <a16:colId xmlns:a16="http://schemas.microsoft.com/office/drawing/2014/main" val="20001"/>
                    </a:ext>
                  </a:extLst>
                </a:gridCol>
              </a:tblGrid>
              <a:tr h="316023">
                <a:tc>
                  <a:txBody>
                    <a:bodyPr/>
                    <a:lstStyle/>
                    <a:p>
                      <a:pPr marL="0" marR="0">
                        <a:lnSpc>
                          <a:spcPts val="2400"/>
                        </a:lnSpc>
                        <a:spcBef>
                          <a:spcPts val="0"/>
                        </a:spcBef>
                        <a:spcAft>
                          <a:spcPts val="0"/>
                        </a:spcAft>
                      </a:pPr>
                      <a:r>
                        <a:rPr lang="en-US" sz="2000" b="1" i="1" dirty="0">
                          <a:effectLst/>
                          <a:latin typeface="Calibri" panose="020F0502020204030204" pitchFamily="34" charset="0"/>
                          <a:cs typeface="Calibri" panose="020F0502020204030204" pitchFamily="34" charset="0"/>
                        </a:rPr>
                        <a:t>Category</a:t>
                      </a:r>
                      <a:endParaRPr lang="en-US" sz="2000" b="1" i="1" dirty="0">
                        <a:effectLst/>
                        <a:latin typeface="Calibri" panose="020F0502020204030204" pitchFamily="34" charset="0"/>
                        <a:ea typeface="Times New Roman"/>
                        <a:cs typeface="Calibri" panose="020F0502020204030204" pitchFamily="34" charset="0"/>
                      </a:endParaRPr>
                    </a:p>
                  </a:txBody>
                  <a:tcPr marL="76197" marR="76197" marT="0" marB="0"/>
                </a:tc>
                <a:tc>
                  <a:txBody>
                    <a:bodyPr/>
                    <a:lstStyle/>
                    <a:p>
                      <a:pPr marL="0" marR="0">
                        <a:lnSpc>
                          <a:spcPts val="2400"/>
                        </a:lnSpc>
                        <a:spcBef>
                          <a:spcPts val="0"/>
                        </a:spcBef>
                        <a:spcAft>
                          <a:spcPts val="0"/>
                        </a:spcAft>
                      </a:pPr>
                      <a:r>
                        <a:rPr lang="en-US" sz="2000" b="1" i="1" dirty="0">
                          <a:effectLst/>
                          <a:latin typeface="Calibri" panose="020F0502020204030204" pitchFamily="34" charset="0"/>
                          <a:cs typeface="Calibri" panose="020F0502020204030204" pitchFamily="34" charset="0"/>
                        </a:rPr>
                        <a:t>Definition</a:t>
                      </a:r>
                      <a:endParaRPr lang="en-US" sz="2000" b="1" i="1" dirty="0">
                        <a:effectLst/>
                        <a:latin typeface="Calibri" panose="020F0502020204030204" pitchFamily="34" charset="0"/>
                        <a:ea typeface="Times New Roman"/>
                        <a:cs typeface="Calibri" panose="020F0502020204030204" pitchFamily="34" charset="0"/>
                      </a:endParaRPr>
                    </a:p>
                  </a:txBody>
                  <a:tcPr marL="76197" marR="76197" marT="0" marB="0"/>
                </a:tc>
                <a:extLst>
                  <a:ext uri="{0D108BD9-81ED-4DB2-BD59-A6C34878D82A}">
                    <a16:rowId xmlns:a16="http://schemas.microsoft.com/office/drawing/2014/main" val="10000"/>
                  </a:ext>
                </a:extLst>
              </a:tr>
              <a:tr h="609714">
                <a:tc>
                  <a:txBody>
                    <a:bodyPr/>
                    <a:lstStyle/>
                    <a:p>
                      <a:pPr marL="0" marR="0">
                        <a:lnSpc>
                          <a:spcPts val="2400"/>
                        </a:lnSpc>
                        <a:spcBef>
                          <a:spcPts val="0"/>
                        </a:spcBef>
                        <a:spcAft>
                          <a:spcPts val="0"/>
                        </a:spcAft>
                      </a:pPr>
                      <a:r>
                        <a:rPr lang="en-US" sz="1800" b="1" i="1" dirty="0">
                          <a:effectLst/>
                          <a:latin typeface="Calibri" panose="020F0502020204030204" pitchFamily="34" charset="0"/>
                          <a:cs typeface="Calibri" panose="020F0502020204030204" pitchFamily="34" charset="0"/>
                        </a:rPr>
                        <a:t>Definite / certain</a:t>
                      </a:r>
                      <a:endParaRPr lang="en-US" sz="1800" b="1" i="1" dirty="0">
                        <a:effectLst/>
                        <a:latin typeface="Calibri" panose="020F0502020204030204" pitchFamily="34" charset="0"/>
                        <a:ea typeface="Times New Roman"/>
                        <a:cs typeface="Calibri" panose="020F0502020204030204" pitchFamily="34" charset="0"/>
                      </a:endParaRPr>
                    </a:p>
                  </a:txBody>
                  <a:tcPr marL="76197" marR="76197" marT="0" marB="0"/>
                </a:tc>
                <a:tc>
                  <a:txBody>
                    <a:bodyPr/>
                    <a:lstStyle/>
                    <a:p>
                      <a:pPr marL="0" marR="0">
                        <a:lnSpc>
                          <a:spcPts val="2400"/>
                        </a:lnSpc>
                        <a:spcBef>
                          <a:spcPts val="0"/>
                        </a:spcBef>
                        <a:spcAft>
                          <a:spcPts val="0"/>
                        </a:spcAft>
                      </a:pPr>
                      <a:r>
                        <a:rPr lang="en-US" sz="1600" b="0" dirty="0">
                          <a:effectLst/>
                          <a:latin typeface="Calibri" panose="020F0502020204030204" pitchFamily="34" charset="0"/>
                          <a:cs typeface="Calibri" panose="020F0502020204030204" pitchFamily="34" charset="0"/>
                        </a:rPr>
                        <a:t>There is </a:t>
                      </a:r>
                      <a:r>
                        <a:rPr lang="en-US" sz="1600" b="1" dirty="0">
                          <a:effectLst/>
                          <a:latin typeface="Calibri" panose="020F0502020204030204" pitchFamily="34" charset="0"/>
                          <a:cs typeface="Calibri" panose="020F0502020204030204" pitchFamily="34" charset="0"/>
                        </a:rPr>
                        <a:t>clear</a:t>
                      </a:r>
                      <a:r>
                        <a:rPr lang="en-US" sz="1600" b="0" dirty="0">
                          <a:effectLst/>
                          <a:latin typeface="Calibri" panose="020F0502020204030204" pitchFamily="34" charset="0"/>
                          <a:cs typeface="Calibri" panose="020F0502020204030204" pitchFamily="34" charset="0"/>
                        </a:rPr>
                        <a:t> evidence to suggest a causal relationship and other possible contributing factors can be ruled out.</a:t>
                      </a:r>
                      <a:endParaRPr lang="en-US" sz="1600" b="0" dirty="0">
                        <a:effectLst/>
                        <a:latin typeface="Calibri" panose="020F0502020204030204" pitchFamily="34" charset="0"/>
                        <a:ea typeface="Times New Roman"/>
                        <a:cs typeface="Calibri" panose="020F0502020204030204" pitchFamily="34" charset="0"/>
                      </a:endParaRPr>
                    </a:p>
                  </a:txBody>
                  <a:tcPr marL="76197" marR="76197" marT="0" marB="0"/>
                </a:tc>
                <a:extLst>
                  <a:ext uri="{0D108BD9-81ED-4DB2-BD59-A6C34878D82A}">
                    <a16:rowId xmlns:a16="http://schemas.microsoft.com/office/drawing/2014/main" val="10001"/>
                  </a:ext>
                </a:extLst>
              </a:tr>
              <a:tr h="646721">
                <a:tc>
                  <a:txBody>
                    <a:bodyPr/>
                    <a:lstStyle/>
                    <a:p>
                      <a:pPr marL="0" marR="0">
                        <a:lnSpc>
                          <a:spcPts val="2400"/>
                        </a:lnSpc>
                        <a:spcBef>
                          <a:spcPts val="0"/>
                        </a:spcBef>
                        <a:spcAft>
                          <a:spcPts val="0"/>
                        </a:spcAft>
                      </a:pPr>
                      <a:r>
                        <a:rPr lang="en-US" sz="1800" b="1" i="1" dirty="0">
                          <a:effectLst/>
                          <a:latin typeface="Calibri" panose="020F0502020204030204" pitchFamily="34" charset="0"/>
                          <a:cs typeface="Calibri" panose="020F0502020204030204" pitchFamily="34" charset="0"/>
                        </a:rPr>
                        <a:t>Probable </a:t>
                      </a:r>
                      <a:endParaRPr lang="en-US" sz="1800" b="1" i="1" dirty="0">
                        <a:effectLst/>
                        <a:latin typeface="Calibri" panose="020F0502020204030204" pitchFamily="34" charset="0"/>
                        <a:ea typeface="Times New Roman"/>
                        <a:cs typeface="Calibri" panose="020F0502020204030204" pitchFamily="34" charset="0"/>
                      </a:endParaRPr>
                    </a:p>
                  </a:txBody>
                  <a:tcPr marL="76197" marR="76197" marT="0" marB="0"/>
                </a:tc>
                <a:tc>
                  <a:txBody>
                    <a:bodyPr/>
                    <a:lstStyle/>
                    <a:p>
                      <a:pPr marL="0" marR="0">
                        <a:lnSpc>
                          <a:spcPts val="2400"/>
                        </a:lnSpc>
                        <a:spcBef>
                          <a:spcPts val="0"/>
                        </a:spcBef>
                        <a:spcAft>
                          <a:spcPts val="0"/>
                        </a:spcAft>
                      </a:pPr>
                      <a:r>
                        <a:rPr lang="en-US" sz="1600" kern="1200" dirty="0">
                          <a:solidFill>
                            <a:schemeClr val="dk1"/>
                          </a:solidFill>
                          <a:effectLst/>
                          <a:latin typeface="Calibri" panose="020F0502020204030204" pitchFamily="34" charset="0"/>
                          <a:ea typeface="+mn-ea"/>
                          <a:cs typeface="Calibri" panose="020F0502020204030204" pitchFamily="34" charset="0"/>
                        </a:rPr>
                        <a:t>There is evidence to suggest a </a:t>
                      </a:r>
                      <a:r>
                        <a:rPr lang="en-US" sz="1600" b="1" kern="1200" dirty="0">
                          <a:solidFill>
                            <a:schemeClr val="dk1"/>
                          </a:solidFill>
                          <a:effectLst/>
                          <a:latin typeface="Calibri" panose="020F0502020204030204" pitchFamily="34" charset="0"/>
                          <a:ea typeface="+mn-ea"/>
                          <a:cs typeface="Calibri" panose="020F0502020204030204" pitchFamily="34" charset="0"/>
                        </a:rPr>
                        <a:t>likely</a:t>
                      </a:r>
                      <a:r>
                        <a:rPr lang="en-US" sz="1600" kern="1200" dirty="0">
                          <a:solidFill>
                            <a:schemeClr val="dk1"/>
                          </a:solidFill>
                          <a:effectLst/>
                          <a:latin typeface="Calibri" panose="020F0502020204030204" pitchFamily="34" charset="0"/>
                          <a:ea typeface="+mn-ea"/>
                          <a:cs typeface="Calibri" panose="020F0502020204030204" pitchFamily="34" charset="0"/>
                        </a:rPr>
                        <a:t> causal relationship and the influence of other factors is unlikely</a:t>
                      </a:r>
                      <a:r>
                        <a:rPr lang="en-US" sz="1600" b="0" dirty="0">
                          <a:effectLst/>
                          <a:latin typeface="Calibri" panose="020F0502020204030204" pitchFamily="34" charset="0"/>
                          <a:ea typeface="Times New Roman"/>
                          <a:cs typeface="Calibri" panose="020F0502020204030204" pitchFamily="34" charset="0"/>
                        </a:rPr>
                        <a:t>.</a:t>
                      </a:r>
                    </a:p>
                  </a:txBody>
                  <a:tcPr marL="76197" marR="76197" marT="0" marB="0"/>
                </a:tc>
                <a:extLst>
                  <a:ext uri="{0D108BD9-81ED-4DB2-BD59-A6C34878D82A}">
                    <a16:rowId xmlns:a16="http://schemas.microsoft.com/office/drawing/2014/main" val="10002"/>
                  </a:ext>
                </a:extLst>
              </a:tr>
              <a:tr h="1524189">
                <a:tc>
                  <a:txBody>
                    <a:bodyPr/>
                    <a:lstStyle/>
                    <a:p>
                      <a:pPr marL="0" marR="0">
                        <a:lnSpc>
                          <a:spcPts val="2400"/>
                        </a:lnSpc>
                        <a:spcBef>
                          <a:spcPts val="0"/>
                        </a:spcBef>
                        <a:spcAft>
                          <a:spcPts val="0"/>
                        </a:spcAft>
                      </a:pPr>
                      <a:r>
                        <a:rPr lang="en-US" sz="1800" b="1" i="1" dirty="0">
                          <a:effectLst/>
                          <a:latin typeface="Calibri" panose="020F0502020204030204" pitchFamily="34" charset="0"/>
                          <a:cs typeface="Calibri" panose="020F0502020204030204" pitchFamily="34" charset="0"/>
                        </a:rPr>
                        <a:t>Possible</a:t>
                      </a:r>
                      <a:endParaRPr lang="en-US" sz="1800" b="1" i="1" dirty="0">
                        <a:effectLst/>
                        <a:latin typeface="Calibri" panose="020F0502020204030204" pitchFamily="34" charset="0"/>
                        <a:ea typeface="Times New Roman"/>
                        <a:cs typeface="Calibri" panose="020F0502020204030204" pitchFamily="34" charset="0"/>
                      </a:endParaRPr>
                    </a:p>
                  </a:txBody>
                  <a:tcPr marL="76197" marR="76197" marT="0" marB="0"/>
                </a:tc>
                <a:tc>
                  <a:txBody>
                    <a:bodyPr/>
                    <a:lstStyle/>
                    <a:p>
                      <a:pPr marL="0" marR="0">
                        <a:lnSpc>
                          <a:spcPts val="2400"/>
                        </a:lnSpc>
                        <a:spcBef>
                          <a:spcPts val="0"/>
                        </a:spcBef>
                        <a:spcAft>
                          <a:spcPts val="0"/>
                        </a:spcAft>
                      </a:pPr>
                      <a:r>
                        <a:rPr lang="en-US" sz="1600" dirty="0">
                          <a:effectLst/>
                          <a:latin typeface="Calibri" panose="020F0502020204030204" pitchFamily="34" charset="0"/>
                          <a:cs typeface="Calibri" panose="020F0502020204030204" pitchFamily="34" charset="0"/>
                        </a:rPr>
                        <a:t>There is </a:t>
                      </a:r>
                      <a:r>
                        <a:rPr lang="en-US" sz="1600" b="1" dirty="0">
                          <a:effectLst/>
                          <a:latin typeface="Calibri" panose="020F0502020204030204" pitchFamily="34" charset="0"/>
                          <a:cs typeface="Calibri" panose="020F0502020204030204" pitchFamily="34" charset="0"/>
                        </a:rPr>
                        <a:t>some</a:t>
                      </a:r>
                      <a:r>
                        <a:rPr lang="en-US" sz="1600" dirty="0">
                          <a:effectLst/>
                          <a:latin typeface="Calibri" panose="020F0502020204030204" pitchFamily="34" charset="0"/>
                          <a:cs typeface="Calibri" panose="020F0502020204030204" pitchFamily="34" charset="0"/>
                        </a:rPr>
                        <a:t> evidence to suggest a causal relationship (e.g. because the event occurs within a reasonable time after administration of the trial medication).  However, the influence of other factors may have contributed to the event (e.g. the patient’s clinical condition, other concomitant treatments).</a:t>
                      </a:r>
                      <a:endParaRPr lang="en-US" sz="1600" dirty="0">
                        <a:effectLst/>
                        <a:latin typeface="Calibri" panose="020F0502020204030204" pitchFamily="34" charset="0"/>
                        <a:ea typeface="Times New Roman"/>
                        <a:cs typeface="Calibri" panose="020F0502020204030204" pitchFamily="34" charset="0"/>
                      </a:endParaRPr>
                    </a:p>
                  </a:txBody>
                  <a:tcPr marL="76197" marR="76197" marT="0" marB="0"/>
                </a:tc>
                <a:extLst>
                  <a:ext uri="{0D108BD9-81ED-4DB2-BD59-A6C34878D82A}">
                    <a16:rowId xmlns:a16="http://schemas.microsoft.com/office/drawing/2014/main" val="10003"/>
                  </a:ext>
                </a:extLst>
              </a:tr>
              <a:tr h="1219350">
                <a:tc>
                  <a:txBody>
                    <a:bodyPr/>
                    <a:lstStyle/>
                    <a:p>
                      <a:pPr marL="0" marR="0">
                        <a:lnSpc>
                          <a:spcPts val="2400"/>
                        </a:lnSpc>
                        <a:spcBef>
                          <a:spcPts val="0"/>
                        </a:spcBef>
                        <a:spcAft>
                          <a:spcPts val="0"/>
                        </a:spcAft>
                      </a:pPr>
                      <a:r>
                        <a:rPr lang="en-US" sz="1800" b="1" i="1" dirty="0">
                          <a:effectLst/>
                          <a:latin typeface="Calibri" panose="020F0502020204030204" pitchFamily="34" charset="0"/>
                          <a:cs typeface="Calibri" panose="020F0502020204030204" pitchFamily="34" charset="0"/>
                        </a:rPr>
                        <a:t>Unlikely</a:t>
                      </a:r>
                      <a:endParaRPr lang="en-US" sz="1800" b="1" i="1" dirty="0">
                        <a:effectLst/>
                        <a:latin typeface="Calibri" panose="020F0502020204030204" pitchFamily="34" charset="0"/>
                        <a:ea typeface="Times New Roman"/>
                        <a:cs typeface="Calibri" panose="020F0502020204030204" pitchFamily="34" charset="0"/>
                      </a:endParaRPr>
                    </a:p>
                  </a:txBody>
                  <a:tcPr marL="76197" marR="76197" marT="0" marB="0"/>
                </a:tc>
                <a:tc>
                  <a:txBody>
                    <a:bodyPr/>
                    <a:lstStyle/>
                    <a:p>
                      <a:pPr marL="0" marR="0">
                        <a:lnSpc>
                          <a:spcPts val="2400"/>
                        </a:lnSpc>
                        <a:spcBef>
                          <a:spcPts val="0"/>
                        </a:spcBef>
                        <a:spcAft>
                          <a:spcPts val="0"/>
                        </a:spcAft>
                      </a:pPr>
                      <a:r>
                        <a:rPr lang="en-US" sz="1600" dirty="0">
                          <a:effectLst/>
                          <a:latin typeface="Calibri" panose="020F0502020204030204" pitchFamily="34" charset="0"/>
                          <a:cs typeface="Calibri" panose="020F0502020204030204" pitchFamily="34" charset="0"/>
                        </a:rPr>
                        <a:t>There is </a:t>
                      </a:r>
                      <a:r>
                        <a:rPr lang="en-US" sz="1600" b="1" dirty="0">
                          <a:effectLst/>
                          <a:latin typeface="Calibri" panose="020F0502020204030204" pitchFamily="34" charset="0"/>
                          <a:cs typeface="Calibri" panose="020F0502020204030204" pitchFamily="34" charset="0"/>
                        </a:rPr>
                        <a:t>little</a:t>
                      </a:r>
                      <a:r>
                        <a:rPr lang="en-US" sz="1600" dirty="0">
                          <a:effectLst/>
                          <a:latin typeface="Calibri" panose="020F0502020204030204" pitchFamily="34" charset="0"/>
                          <a:cs typeface="Calibri" panose="020F0502020204030204" pitchFamily="34" charset="0"/>
                        </a:rPr>
                        <a:t> evidence to suggest there is a causal relationship (e.g. the event did not occur within a reasonable time after administration of the study</a:t>
                      </a:r>
                      <a:r>
                        <a:rPr lang="en-US" sz="1600" baseline="0" dirty="0">
                          <a:effectLst/>
                          <a:latin typeface="Calibri" panose="020F0502020204030204" pitchFamily="34" charset="0"/>
                          <a:cs typeface="Calibri" panose="020F0502020204030204" pitchFamily="34" charset="0"/>
                        </a:rPr>
                        <a:t> regimen</a:t>
                      </a:r>
                      <a:r>
                        <a:rPr lang="en-US" sz="1600" dirty="0">
                          <a:effectLst/>
                          <a:latin typeface="Calibri" panose="020F0502020204030204" pitchFamily="34" charset="0"/>
                          <a:cs typeface="Calibri" panose="020F0502020204030204" pitchFamily="34" charset="0"/>
                        </a:rPr>
                        <a:t>). There is another reasonable explanation for the event (e.g. the patient’s clinical condition, other concomitant treatment).</a:t>
                      </a:r>
                      <a:endParaRPr lang="en-US" sz="1600" dirty="0">
                        <a:effectLst/>
                        <a:latin typeface="Calibri" panose="020F0502020204030204" pitchFamily="34" charset="0"/>
                        <a:ea typeface="Times New Roman"/>
                        <a:cs typeface="Calibri" panose="020F0502020204030204" pitchFamily="34" charset="0"/>
                      </a:endParaRPr>
                    </a:p>
                  </a:txBody>
                  <a:tcPr marL="76197" marR="76197" marT="0" marB="0"/>
                </a:tc>
                <a:extLst>
                  <a:ext uri="{0D108BD9-81ED-4DB2-BD59-A6C34878D82A}">
                    <a16:rowId xmlns:a16="http://schemas.microsoft.com/office/drawing/2014/main" val="10004"/>
                  </a:ext>
                </a:extLst>
              </a:tr>
              <a:tr h="432101">
                <a:tc>
                  <a:txBody>
                    <a:bodyPr/>
                    <a:lstStyle/>
                    <a:p>
                      <a:pPr marL="0" marR="0">
                        <a:lnSpc>
                          <a:spcPts val="2400"/>
                        </a:lnSpc>
                        <a:spcBef>
                          <a:spcPts val="0"/>
                        </a:spcBef>
                        <a:spcAft>
                          <a:spcPts val="0"/>
                        </a:spcAft>
                      </a:pPr>
                      <a:r>
                        <a:rPr lang="en-US" sz="1800" b="1" i="1" dirty="0">
                          <a:effectLst/>
                          <a:latin typeface="Calibri" panose="020F0502020204030204" pitchFamily="34" charset="0"/>
                          <a:cs typeface="Calibri" panose="020F0502020204030204" pitchFamily="34" charset="0"/>
                        </a:rPr>
                        <a:t>Not related</a:t>
                      </a:r>
                      <a:endParaRPr lang="en-US" sz="1800" b="1" i="1" dirty="0">
                        <a:effectLst/>
                        <a:latin typeface="Calibri" panose="020F0502020204030204" pitchFamily="34" charset="0"/>
                        <a:ea typeface="Times New Roman"/>
                        <a:cs typeface="Calibri" panose="020F0502020204030204" pitchFamily="34" charset="0"/>
                      </a:endParaRPr>
                    </a:p>
                  </a:txBody>
                  <a:tcPr marL="76197" marR="76197" marT="0" marB="0"/>
                </a:tc>
                <a:tc>
                  <a:txBody>
                    <a:bodyPr/>
                    <a:lstStyle/>
                    <a:p>
                      <a:pPr marL="0" marR="0">
                        <a:lnSpc>
                          <a:spcPts val="2400"/>
                        </a:lnSpc>
                        <a:spcBef>
                          <a:spcPts val="0"/>
                        </a:spcBef>
                        <a:spcAft>
                          <a:spcPts val="0"/>
                        </a:spcAft>
                      </a:pPr>
                      <a:r>
                        <a:rPr lang="en-US" sz="1600" dirty="0">
                          <a:effectLst/>
                          <a:latin typeface="Calibri" panose="020F0502020204030204" pitchFamily="34" charset="0"/>
                          <a:cs typeface="Calibri" panose="020F0502020204030204" pitchFamily="34" charset="0"/>
                        </a:rPr>
                        <a:t>There is </a:t>
                      </a:r>
                      <a:r>
                        <a:rPr lang="en-US" sz="1600" b="1" dirty="0">
                          <a:effectLst/>
                          <a:latin typeface="Calibri" panose="020F0502020204030204" pitchFamily="34" charset="0"/>
                          <a:cs typeface="Calibri" panose="020F0502020204030204" pitchFamily="34" charset="0"/>
                        </a:rPr>
                        <a:t>no</a:t>
                      </a:r>
                      <a:r>
                        <a:rPr lang="en-US" sz="1600" dirty="0">
                          <a:effectLst/>
                          <a:latin typeface="Calibri" panose="020F0502020204030204" pitchFamily="34" charset="0"/>
                          <a:cs typeface="Calibri" panose="020F0502020204030204" pitchFamily="34" charset="0"/>
                        </a:rPr>
                        <a:t> evidence of any causal relationship .</a:t>
                      </a:r>
                      <a:endParaRPr lang="en-US" sz="1600" dirty="0">
                        <a:effectLst/>
                        <a:latin typeface="Calibri" panose="020F0502020204030204" pitchFamily="34" charset="0"/>
                        <a:ea typeface="Times New Roman"/>
                        <a:cs typeface="Calibri" panose="020F0502020204030204" pitchFamily="34" charset="0"/>
                      </a:endParaRPr>
                    </a:p>
                  </a:txBody>
                  <a:tcPr marL="76197" marR="76197" marT="0" marB="0"/>
                </a:tc>
                <a:extLst>
                  <a:ext uri="{0D108BD9-81ED-4DB2-BD59-A6C34878D82A}">
                    <a16:rowId xmlns:a16="http://schemas.microsoft.com/office/drawing/2014/main" val="10005"/>
                  </a:ext>
                </a:extLst>
              </a:tr>
              <a:tr h="609714">
                <a:tc>
                  <a:txBody>
                    <a:bodyPr/>
                    <a:lstStyle/>
                    <a:p>
                      <a:pPr marL="0" marR="0">
                        <a:lnSpc>
                          <a:spcPts val="2400"/>
                        </a:lnSpc>
                        <a:spcBef>
                          <a:spcPts val="0"/>
                        </a:spcBef>
                        <a:spcAft>
                          <a:spcPts val="0"/>
                        </a:spcAft>
                      </a:pPr>
                      <a:r>
                        <a:rPr lang="en-US" sz="1800" b="1" i="1" dirty="0">
                          <a:effectLst/>
                          <a:latin typeface="Calibri" panose="020F0502020204030204" pitchFamily="34" charset="0"/>
                          <a:cs typeface="Calibri" panose="020F0502020204030204" pitchFamily="34" charset="0"/>
                        </a:rPr>
                        <a:t>Unclassifiable</a:t>
                      </a:r>
                      <a:endParaRPr lang="en-US" sz="1800" b="1" i="1" dirty="0">
                        <a:effectLst/>
                        <a:latin typeface="Calibri" panose="020F0502020204030204" pitchFamily="34" charset="0"/>
                        <a:ea typeface="Times New Roman"/>
                        <a:cs typeface="Calibri" panose="020F0502020204030204" pitchFamily="34" charset="0"/>
                      </a:endParaRPr>
                    </a:p>
                  </a:txBody>
                  <a:tcPr marL="76197" marR="76197" marT="0" marB="0"/>
                </a:tc>
                <a:tc>
                  <a:txBody>
                    <a:bodyPr/>
                    <a:lstStyle/>
                    <a:p>
                      <a:pPr marL="0" marR="0">
                        <a:lnSpc>
                          <a:spcPts val="2400"/>
                        </a:lnSpc>
                        <a:spcBef>
                          <a:spcPts val="0"/>
                        </a:spcBef>
                        <a:spcAft>
                          <a:spcPts val="0"/>
                        </a:spcAft>
                      </a:pPr>
                      <a:r>
                        <a:rPr lang="en-US" sz="1600" dirty="0">
                          <a:effectLst/>
                          <a:latin typeface="Calibri" panose="020F0502020204030204" pitchFamily="34" charset="0"/>
                          <a:cs typeface="Calibri" panose="020F0502020204030204" pitchFamily="34" charset="0"/>
                        </a:rPr>
                        <a:t>There is </a:t>
                      </a:r>
                      <a:r>
                        <a:rPr lang="en-US" sz="1600" b="1" dirty="0">
                          <a:effectLst/>
                          <a:latin typeface="Calibri" panose="020F0502020204030204" pitchFamily="34" charset="0"/>
                          <a:cs typeface="Calibri" panose="020F0502020204030204" pitchFamily="34" charset="0"/>
                        </a:rPr>
                        <a:t>insufficient </a:t>
                      </a:r>
                      <a:r>
                        <a:rPr lang="en-US" sz="1600" dirty="0">
                          <a:effectLst/>
                          <a:latin typeface="Calibri" panose="020F0502020204030204" pitchFamily="34" charset="0"/>
                          <a:cs typeface="Calibri" panose="020F0502020204030204" pitchFamily="34" charset="0"/>
                        </a:rPr>
                        <a:t>information about the ADRs to allow for an assessment of causality.</a:t>
                      </a:r>
                      <a:endParaRPr lang="en-US" sz="1600" dirty="0">
                        <a:effectLst/>
                        <a:latin typeface="Calibri" panose="020F0502020204030204" pitchFamily="34" charset="0"/>
                        <a:ea typeface="Times New Roman"/>
                        <a:cs typeface="Calibri" panose="020F0502020204030204" pitchFamily="34" charset="0"/>
                      </a:endParaRPr>
                    </a:p>
                  </a:txBody>
                  <a:tcPr marL="76197" marR="76197" marT="0" marB="0"/>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EA0D6E0-F99D-697A-C5CA-AF9CAFA61695}"/>
              </a:ext>
            </a:extLst>
          </p:cNvPr>
          <p:cNvSpPr txBox="1">
            <a:spLocks noChangeArrowheads="1"/>
          </p:cNvSpPr>
          <p:nvPr/>
        </p:nvSpPr>
        <p:spPr bwMode="auto">
          <a:xfrm>
            <a:off x="2060575" y="65088"/>
            <a:ext cx="80676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dirty="0">
                <a:solidFill>
                  <a:srgbClr val="000000"/>
                </a:solidFill>
                <a:latin typeface="Calibri" panose="020F0502020204030204" pitchFamily="34" charset="0"/>
                <a:cs typeface="Calibri" panose="020F0502020204030204" pitchFamily="34" charset="0"/>
              </a:rPr>
              <a:t>Naranjo ADR probability scale </a:t>
            </a:r>
          </a:p>
          <a:p>
            <a:pPr algn="ctr" eaLnBrk="1" hangingPunct="1"/>
            <a:r>
              <a:rPr lang="en-US" altLang="en-US" sz="2400" b="1" dirty="0">
                <a:solidFill>
                  <a:srgbClr val="000000"/>
                </a:solidFill>
                <a:latin typeface="Calibri" panose="020F0502020204030204" pitchFamily="34" charset="0"/>
                <a:cs typeface="Calibri" panose="020F0502020204030204" pitchFamily="34" charset="0"/>
              </a:rPr>
              <a:t>(items and score)</a:t>
            </a:r>
            <a:endParaRPr lang="en-US" altLang="en-US" sz="4400" b="1" dirty="0">
              <a:solidFill>
                <a:srgbClr val="000000"/>
              </a:solidFill>
              <a:latin typeface="Calibri" panose="020F0502020204030204" pitchFamily="34" charset="0"/>
              <a:cs typeface="Calibri" panose="020F0502020204030204" pitchFamily="34" charset="0"/>
            </a:endParaRPr>
          </a:p>
        </p:txBody>
      </p:sp>
      <p:pic>
        <p:nvPicPr>
          <p:cNvPr id="14339" name="Picture 2">
            <a:extLst>
              <a:ext uri="{FF2B5EF4-FFF2-40B4-BE49-F238E27FC236}">
                <a16:creationId xmlns:a16="http://schemas.microsoft.com/office/drawing/2014/main" id="{0348B313-0664-E0E1-B31A-C433F6903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32" y="1628800"/>
            <a:ext cx="10032752" cy="374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0" name="TextBox 3">
            <a:extLst>
              <a:ext uri="{FF2B5EF4-FFF2-40B4-BE49-F238E27FC236}">
                <a16:creationId xmlns:a16="http://schemas.microsoft.com/office/drawing/2014/main" id="{94D3126C-4A2E-B54A-6B0B-4E0D21D0C30C}"/>
              </a:ext>
            </a:extLst>
          </p:cNvPr>
          <p:cNvSpPr txBox="1">
            <a:spLocks noChangeArrowheads="1"/>
          </p:cNvSpPr>
          <p:nvPr/>
        </p:nvSpPr>
        <p:spPr bwMode="auto">
          <a:xfrm>
            <a:off x="873744" y="5749058"/>
            <a:ext cx="803056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nl-NL" sz="1600" i="1" dirty="0">
                <a:latin typeface="Calibri" panose="020F0502020204030204" pitchFamily="34" charset="0"/>
                <a:cs typeface="Calibri" panose="020F0502020204030204" pitchFamily="34" charset="0"/>
              </a:rPr>
              <a:t>Source: </a:t>
            </a:r>
            <a:r>
              <a:rPr lang="en-US" altLang="nl-NL" sz="1600" dirty="0">
                <a:latin typeface="Calibri" panose="020F0502020204030204" pitchFamily="34" charset="0"/>
                <a:cs typeface="Calibri" panose="020F0502020204030204" pitchFamily="34" charset="0"/>
              </a:rPr>
              <a:t>Naranjo CA et al. A method for estimating the probability of adverse drug reactions. Clin </a:t>
            </a:r>
            <a:r>
              <a:rPr lang="en-US" altLang="nl-NL" sz="1600" dirty="0" err="1">
                <a:latin typeface="Calibri" panose="020F0502020204030204" pitchFamily="34" charset="0"/>
                <a:cs typeface="Calibri" panose="020F0502020204030204" pitchFamily="34" charset="0"/>
              </a:rPr>
              <a:t>Pharmacol</a:t>
            </a:r>
            <a:r>
              <a:rPr lang="en-US" altLang="nl-NL" sz="1600" dirty="0">
                <a:latin typeface="Calibri" panose="020F0502020204030204" pitchFamily="34" charset="0"/>
                <a:cs typeface="Calibri" panose="020F0502020204030204" pitchFamily="34" charset="0"/>
              </a:rPr>
              <a:t> </a:t>
            </a:r>
            <a:r>
              <a:rPr lang="en-US" altLang="nl-NL" sz="1600" dirty="0" err="1">
                <a:latin typeface="Calibri" panose="020F0502020204030204" pitchFamily="34" charset="0"/>
                <a:cs typeface="Calibri" panose="020F0502020204030204" pitchFamily="34" charset="0"/>
              </a:rPr>
              <a:t>Ther</a:t>
            </a:r>
            <a:r>
              <a:rPr lang="en-US" altLang="nl-NL" sz="1600" dirty="0">
                <a:latin typeface="Calibri" panose="020F0502020204030204" pitchFamily="34" charset="0"/>
                <a:cs typeface="Calibri" panose="020F0502020204030204" pitchFamily="34" charset="0"/>
              </a:rPr>
              <a:t> 1981; 30: 239 - 245.</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FC88747-C37D-7189-6E87-3DC8E151D762}"/>
              </a:ext>
            </a:extLst>
          </p:cNvPr>
          <p:cNvSpPr txBox="1">
            <a:spLocks noChangeArrowheads="1"/>
          </p:cNvSpPr>
          <p:nvPr/>
        </p:nvSpPr>
        <p:spPr bwMode="auto">
          <a:xfrm>
            <a:off x="1593850" y="65088"/>
            <a:ext cx="80676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dirty="0">
                <a:solidFill>
                  <a:srgbClr val="000000"/>
                </a:solidFill>
                <a:latin typeface="Calibri" panose="020F0502020204030204" pitchFamily="34" charset="0"/>
                <a:cs typeface="Calibri" panose="020F0502020204030204" pitchFamily="34" charset="0"/>
              </a:rPr>
              <a:t>WHO-UMC system</a:t>
            </a:r>
          </a:p>
        </p:txBody>
      </p:sp>
      <p:sp>
        <p:nvSpPr>
          <p:cNvPr id="6" name="Rectangle 3">
            <a:extLst>
              <a:ext uri="{FF2B5EF4-FFF2-40B4-BE49-F238E27FC236}">
                <a16:creationId xmlns:a16="http://schemas.microsoft.com/office/drawing/2014/main" id="{6A2BDEA1-CB04-29E3-A2E5-2B724FB9A2E0}"/>
              </a:ext>
            </a:extLst>
          </p:cNvPr>
          <p:cNvSpPr txBox="1">
            <a:spLocks noChangeArrowheads="1"/>
          </p:cNvSpPr>
          <p:nvPr/>
        </p:nvSpPr>
        <p:spPr bwMode="auto">
          <a:xfrm>
            <a:off x="1127448" y="1412776"/>
            <a:ext cx="10153649" cy="4721696"/>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altLang="en-US" sz="2800" kern="0" dirty="0">
                <a:latin typeface="Calibri" panose="020F0502020204030204" pitchFamily="34" charset="0"/>
                <a:cs typeface="Calibri" panose="020F0502020204030204" pitchFamily="34" charset="0"/>
              </a:rPr>
              <a:t>Practical tool for the assessment of case reports</a:t>
            </a:r>
          </a:p>
          <a:p>
            <a:pPr eaLnBrk="1" hangingPunct="1">
              <a:defRPr/>
            </a:pPr>
            <a:r>
              <a:rPr lang="en-US" altLang="en-US" sz="2800" kern="0" dirty="0">
                <a:latin typeface="Calibri" panose="020F0502020204030204" pitchFamily="34" charset="0"/>
                <a:cs typeface="Calibri" panose="020F0502020204030204" pitchFamily="34" charset="0"/>
              </a:rPr>
              <a:t>Combined assessment taking into account </a:t>
            </a:r>
          </a:p>
          <a:p>
            <a:pPr lvl="1" eaLnBrk="1" hangingPunct="1">
              <a:defRPr/>
            </a:pPr>
            <a:r>
              <a:rPr lang="en-US" altLang="en-US" sz="2400" kern="0" dirty="0">
                <a:latin typeface="Calibri" panose="020F0502020204030204" pitchFamily="34" charset="0"/>
                <a:cs typeface="Calibri" panose="020F0502020204030204" pitchFamily="34" charset="0"/>
              </a:rPr>
              <a:t>clinical-pharmacological aspects of the case history </a:t>
            </a:r>
          </a:p>
          <a:p>
            <a:pPr lvl="1" eaLnBrk="1" hangingPunct="1">
              <a:defRPr/>
            </a:pPr>
            <a:r>
              <a:rPr lang="en-US" altLang="en-US" sz="2400" kern="0" dirty="0">
                <a:latin typeface="Calibri" panose="020F0502020204030204" pitchFamily="34" charset="0"/>
                <a:cs typeface="Calibri" panose="020F0502020204030204" pitchFamily="34" charset="0"/>
              </a:rPr>
              <a:t>the quality of the documentation</a:t>
            </a:r>
            <a:endParaRPr lang="en-US" altLang="en-US" sz="2800" kern="0" dirty="0">
              <a:latin typeface="Calibri" panose="020F0502020204030204" pitchFamily="34" charset="0"/>
              <a:cs typeface="Calibri" panose="020F0502020204030204" pitchFamily="34" charset="0"/>
            </a:endParaRPr>
          </a:p>
          <a:p>
            <a:pPr eaLnBrk="1" hangingPunct="1">
              <a:defRPr/>
            </a:pPr>
            <a:r>
              <a:rPr lang="en-US" altLang="en-US" sz="2800" kern="0" dirty="0">
                <a:latin typeface="Calibri" panose="020F0502020204030204" pitchFamily="34" charset="0"/>
                <a:cs typeface="Calibri" panose="020F0502020204030204" pitchFamily="34" charset="0"/>
              </a:rPr>
              <a:t>Other criteria such as previous knowledge and statistical chance play a less prominent role as to facilitate detection of unknown and unexpected adverse drug reactions</a:t>
            </a:r>
            <a:endParaRPr lang="en-US" altLang="en-US" sz="2400" i="1" kern="0" dirty="0">
              <a:latin typeface="Calibri" panose="020F0502020204030204" pitchFamily="34" charset="0"/>
              <a:cs typeface="Calibri" panose="020F0502020204030204" pitchFamily="34" charset="0"/>
            </a:endParaRPr>
          </a:p>
          <a:p>
            <a:pPr marL="0" indent="0" eaLnBrk="1" hangingPunct="1">
              <a:buFontTx/>
              <a:buNone/>
              <a:defRPr/>
            </a:pPr>
            <a:endParaRPr lang="en-US" altLang="en-US" sz="2400" i="1" kern="0" dirty="0">
              <a:latin typeface="Calibri" panose="020F0502020204030204" pitchFamily="34" charset="0"/>
              <a:cs typeface="Calibri" panose="020F0502020204030204" pitchFamily="34" charset="0"/>
            </a:endParaRPr>
          </a:p>
          <a:p>
            <a:pPr marL="0" indent="0" eaLnBrk="1" hangingPunct="1">
              <a:buFontTx/>
              <a:buNone/>
              <a:defRPr/>
            </a:pPr>
            <a:endParaRPr lang="en-US" altLang="en-US" sz="2400" i="1" kern="0" dirty="0">
              <a:latin typeface="Calibri" panose="020F0502020204030204" pitchFamily="34" charset="0"/>
              <a:cs typeface="Calibri" panose="020F0502020204030204" pitchFamily="34" charset="0"/>
            </a:endParaRPr>
          </a:p>
          <a:p>
            <a:pPr marL="0" indent="0" eaLnBrk="1" hangingPunct="1">
              <a:buFontTx/>
              <a:buNone/>
              <a:defRPr/>
            </a:pPr>
            <a:r>
              <a:rPr lang="en-US" altLang="en-US" sz="1600" i="1" kern="0" dirty="0">
                <a:latin typeface="Calibri" panose="020F0502020204030204" pitchFamily="34" charset="0"/>
                <a:cs typeface="Calibri" panose="020F0502020204030204" pitchFamily="34" charset="0"/>
              </a:rPr>
              <a:t>Source: http://who-umc.org/Graphics/24734.pdf</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43EFB55-16AE-7580-00BB-46AD0DE634D9}"/>
              </a:ext>
            </a:extLst>
          </p:cNvPr>
          <p:cNvSpPr txBox="1">
            <a:spLocks noChangeArrowheads="1"/>
          </p:cNvSpPr>
          <p:nvPr/>
        </p:nvSpPr>
        <p:spPr bwMode="auto">
          <a:xfrm>
            <a:off x="2060575" y="44450"/>
            <a:ext cx="80676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dirty="0">
                <a:solidFill>
                  <a:srgbClr val="000000"/>
                </a:solidFill>
                <a:latin typeface="Calibri" panose="020F0502020204030204" pitchFamily="34" charset="0"/>
                <a:cs typeface="Calibri" panose="020F0502020204030204" pitchFamily="34" charset="0"/>
              </a:rPr>
              <a:t>Approaches to test hypotheses</a:t>
            </a:r>
          </a:p>
        </p:txBody>
      </p:sp>
      <p:graphicFrame>
        <p:nvGraphicFramePr>
          <p:cNvPr id="2" name="Table 1">
            <a:extLst>
              <a:ext uri="{FF2B5EF4-FFF2-40B4-BE49-F238E27FC236}">
                <a16:creationId xmlns:a16="http://schemas.microsoft.com/office/drawing/2014/main" id="{A98FC8DB-02BE-B538-793D-F5A125E30B6B}"/>
              </a:ext>
            </a:extLst>
          </p:cNvPr>
          <p:cNvGraphicFramePr>
            <a:graphicFrameLocks noGrp="1"/>
          </p:cNvGraphicFramePr>
          <p:nvPr/>
        </p:nvGraphicFramePr>
        <p:xfrm>
          <a:off x="982663" y="1477963"/>
          <a:ext cx="10009187" cy="4398962"/>
        </p:xfrm>
        <a:graphic>
          <a:graphicData uri="http://schemas.openxmlformats.org/drawingml/2006/table">
            <a:tbl>
              <a:tblPr firstRow="1" bandRow="1">
                <a:tableStyleId>{5C22544A-7EE6-4342-B048-85BDC9FD1C3A}</a:tableStyleId>
              </a:tblPr>
              <a:tblGrid>
                <a:gridCol w="1987056">
                  <a:extLst>
                    <a:ext uri="{9D8B030D-6E8A-4147-A177-3AD203B41FA5}">
                      <a16:colId xmlns:a16="http://schemas.microsoft.com/office/drawing/2014/main" val="20000"/>
                    </a:ext>
                  </a:extLst>
                </a:gridCol>
                <a:gridCol w="3192001">
                  <a:extLst>
                    <a:ext uri="{9D8B030D-6E8A-4147-A177-3AD203B41FA5}">
                      <a16:colId xmlns:a16="http://schemas.microsoft.com/office/drawing/2014/main" val="20001"/>
                    </a:ext>
                  </a:extLst>
                </a:gridCol>
                <a:gridCol w="2329586">
                  <a:extLst>
                    <a:ext uri="{9D8B030D-6E8A-4147-A177-3AD203B41FA5}">
                      <a16:colId xmlns:a16="http://schemas.microsoft.com/office/drawing/2014/main" val="20002"/>
                    </a:ext>
                  </a:extLst>
                </a:gridCol>
                <a:gridCol w="2500544">
                  <a:extLst>
                    <a:ext uri="{9D8B030D-6E8A-4147-A177-3AD203B41FA5}">
                      <a16:colId xmlns:a16="http://schemas.microsoft.com/office/drawing/2014/main" val="20003"/>
                    </a:ext>
                  </a:extLst>
                </a:gridCol>
              </a:tblGrid>
              <a:tr h="665512">
                <a:tc>
                  <a:txBody>
                    <a:bodyPr/>
                    <a:lstStyle/>
                    <a:p>
                      <a:r>
                        <a:rPr lang="en-US" sz="2400" i="1" noProof="0" dirty="0">
                          <a:solidFill>
                            <a:schemeClr val="tx1">
                              <a:lumMod val="95000"/>
                              <a:lumOff val="5000"/>
                            </a:schemeClr>
                          </a:solidFill>
                          <a:latin typeface="Calibri" panose="020F0502020204030204" pitchFamily="34" charset="0"/>
                          <a:cs typeface="Calibri" panose="020F0502020204030204" pitchFamily="34" charset="0"/>
                        </a:rPr>
                        <a:t>Method</a:t>
                      </a: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r>
                        <a:rPr lang="en-US" sz="2400" i="1" noProof="0" dirty="0">
                          <a:solidFill>
                            <a:schemeClr val="tx1">
                              <a:lumMod val="95000"/>
                              <a:lumOff val="5000"/>
                            </a:schemeClr>
                          </a:solidFill>
                          <a:latin typeface="Calibri" panose="020F0502020204030204" pitchFamily="34" charset="0"/>
                          <a:cs typeface="Calibri" panose="020F0502020204030204" pitchFamily="34" charset="0"/>
                        </a:rPr>
                        <a:t>Principles</a:t>
                      </a: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r>
                        <a:rPr lang="en-US" sz="2400" i="1" noProof="0" dirty="0">
                          <a:solidFill>
                            <a:schemeClr val="tx1">
                              <a:lumMod val="95000"/>
                              <a:lumOff val="5000"/>
                            </a:schemeClr>
                          </a:solidFill>
                          <a:latin typeface="Calibri" panose="020F0502020204030204" pitchFamily="34" charset="0"/>
                          <a:cs typeface="Calibri" panose="020F0502020204030204" pitchFamily="34" charset="0"/>
                        </a:rPr>
                        <a:t>+ / -</a:t>
                      </a: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r>
                        <a:rPr lang="en-US" sz="2400" i="1" noProof="0" dirty="0">
                          <a:solidFill>
                            <a:schemeClr val="tx1">
                              <a:lumMod val="95000"/>
                              <a:lumOff val="5000"/>
                            </a:schemeClr>
                          </a:solidFill>
                          <a:latin typeface="Calibri" panose="020F0502020204030204" pitchFamily="34" charset="0"/>
                          <a:cs typeface="Calibri" panose="020F0502020204030204" pitchFamily="34" charset="0"/>
                        </a:rPr>
                        <a:t>Reproducibility</a:t>
                      </a: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0"/>
                  </a:ext>
                </a:extLst>
              </a:tr>
              <a:tr h="990326">
                <a:tc>
                  <a:txBody>
                    <a:bodyPr/>
                    <a:lstStyle/>
                    <a:p>
                      <a:r>
                        <a:rPr lang="en-US" sz="2200" noProof="0" dirty="0">
                          <a:solidFill>
                            <a:schemeClr val="tx1">
                              <a:lumMod val="95000"/>
                              <a:lumOff val="5000"/>
                            </a:schemeClr>
                          </a:solidFill>
                          <a:latin typeface="Calibri" panose="020F0502020204030204" pitchFamily="34" charset="0"/>
                          <a:cs typeface="Calibri" panose="020F0502020204030204" pitchFamily="34" charset="0"/>
                        </a:rPr>
                        <a:t>Expert opinion</a:t>
                      </a: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noProof="0" dirty="0">
                          <a:solidFill>
                            <a:schemeClr val="tx1">
                              <a:lumMod val="95000"/>
                              <a:lumOff val="5000"/>
                            </a:schemeClr>
                          </a:solidFill>
                          <a:latin typeface="Calibri" panose="020F0502020204030204" pitchFamily="34" charset="0"/>
                          <a:cs typeface="Calibri" panose="020F0502020204030204" pitchFamily="34" charset="0"/>
                        </a:rPr>
                        <a:t>Based on judgment of individual</a:t>
                      </a:r>
                      <a:r>
                        <a:rPr lang="en-US" sz="2200" baseline="0" noProof="0" dirty="0">
                          <a:solidFill>
                            <a:schemeClr val="tx1">
                              <a:lumMod val="95000"/>
                              <a:lumOff val="5000"/>
                            </a:schemeClr>
                          </a:solidFill>
                          <a:latin typeface="Calibri" panose="020F0502020204030204" pitchFamily="34" charset="0"/>
                          <a:cs typeface="Calibri" panose="020F0502020204030204" pitchFamily="34" charset="0"/>
                        </a:rPr>
                        <a:t> experts</a:t>
                      </a:r>
                      <a:endParaRPr lang="en-US" sz="2200" noProof="0" dirty="0">
                        <a:solidFill>
                          <a:schemeClr val="tx1">
                            <a:lumMod val="95000"/>
                            <a:lumOff val="5000"/>
                          </a:schemeClr>
                        </a:solidFill>
                        <a:latin typeface="Calibri" panose="020F0502020204030204" pitchFamily="34" charset="0"/>
                        <a:cs typeface="Calibri" panose="020F0502020204030204" pitchFamily="34" charset="0"/>
                      </a:endParaRP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noProof="0" dirty="0">
                          <a:solidFill>
                            <a:schemeClr val="tx1">
                              <a:lumMod val="95000"/>
                              <a:lumOff val="5000"/>
                            </a:schemeClr>
                          </a:solidFill>
                          <a:latin typeface="Calibri" panose="020F0502020204030204" pitchFamily="34" charset="0"/>
                          <a:cs typeface="Calibri" panose="020F0502020204030204" pitchFamily="34" charset="0"/>
                        </a:rPr>
                        <a:t>Subjective</a:t>
                      </a: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noProof="0" dirty="0">
                          <a:solidFill>
                            <a:schemeClr val="tx1">
                              <a:lumMod val="95000"/>
                              <a:lumOff val="5000"/>
                            </a:schemeClr>
                          </a:solidFill>
                          <a:latin typeface="Calibri" panose="020F0502020204030204" pitchFamily="34" charset="0"/>
                          <a:cs typeface="Calibri" panose="020F0502020204030204" pitchFamily="34" charset="0"/>
                        </a:rPr>
                        <a:t>Low</a:t>
                      </a: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54439">
                <a:tc>
                  <a:txBody>
                    <a:bodyPr/>
                    <a:lstStyle/>
                    <a:p>
                      <a:r>
                        <a:rPr lang="en-US" sz="2200" noProof="0" dirty="0">
                          <a:solidFill>
                            <a:schemeClr val="tx1">
                              <a:lumMod val="95000"/>
                              <a:lumOff val="5000"/>
                            </a:schemeClr>
                          </a:solidFill>
                          <a:latin typeface="Calibri" panose="020F0502020204030204" pitchFamily="34" charset="0"/>
                          <a:cs typeface="Calibri" panose="020F0502020204030204" pitchFamily="34" charset="0"/>
                        </a:rPr>
                        <a:t>Algorithms</a:t>
                      </a: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noProof="0" dirty="0">
                          <a:solidFill>
                            <a:schemeClr val="tx1">
                              <a:lumMod val="95000"/>
                              <a:lumOff val="5000"/>
                            </a:schemeClr>
                          </a:solidFill>
                          <a:latin typeface="Calibri" panose="020F0502020204030204" pitchFamily="34" charset="0"/>
                          <a:cs typeface="Calibri" panose="020F0502020204030204" pitchFamily="34" charset="0"/>
                        </a:rPr>
                        <a:t>Follows a decision</a:t>
                      </a:r>
                      <a:r>
                        <a:rPr lang="en-US" sz="2200" baseline="0" noProof="0" dirty="0">
                          <a:solidFill>
                            <a:schemeClr val="tx1">
                              <a:lumMod val="95000"/>
                              <a:lumOff val="5000"/>
                            </a:schemeClr>
                          </a:solidFill>
                          <a:latin typeface="Calibri" panose="020F0502020204030204" pitchFamily="34" charset="0"/>
                          <a:cs typeface="Calibri" panose="020F0502020204030204" pitchFamily="34" charset="0"/>
                        </a:rPr>
                        <a:t> tree defined by experts / pharmacology</a:t>
                      </a:r>
                      <a:endParaRPr lang="en-US" sz="2200" noProof="0" dirty="0">
                        <a:solidFill>
                          <a:schemeClr val="tx1">
                            <a:lumMod val="95000"/>
                            <a:lumOff val="5000"/>
                          </a:schemeClr>
                        </a:solidFill>
                        <a:latin typeface="Calibri" panose="020F0502020204030204" pitchFamily="34" charset="0"/>
                        <a:cs typeface="Calibri" panose="020F0502020204030204" pitchFamily="34" charset="0"/>
                      </a:endParaRP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noProof="0" dirty="0">
                          <a:solidFill>
                            <a:schemeClr val="tx1">
                              <a:lumMod val="95000"/>
                              <a:lumOff val="5000"/>
                            </a:schemeClr>
                          </a:solidFill>
                          <a:latin typeface="Calibri" panose="020F0502020204030204" pitchFamily="34" charset="0"/>
                          <a:cs typeface="Calibri" panose="020F0502020204030204" pitchFamily="34" charset="0"/>
                        </a:rPr>
                        <a:t>More standardized than expert opinion</a:t>
                      </a: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noProof="0" dirty="0">
                          <a:solidFill>
                            <a:schemeClr val="tx1">
                              <a:lumMod val="95000"/>
                              <a:lumOff val="5000"/>
                            </a:schemeClr>
                          </a:solidFill>
                          <a:latin typeface="Calibri" panose="020F0502020204030204" pitchFamily="34" charset="0"/>
                          <a:cs typeface="Calibri" panose="020F0502020204030204" pitchFamily="34" charset="0"/>
                        </a:rPr>
                        <a:t>Low (subjective)</a:t>
                      </a: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88685">
                <a:tc>
                  <a:txBody>
                    <a:bodyPr/>
                    <a:lstStyle/>
                    <a:p>
                      <a:r>
                        <a:rPr lang="en-US" sz="2200" noProof="0" dirty="0">
                          <a:solidFill>
                            <a:schemeClr val="tx1">
                              <a:lumMod val="95000"/>
                              <a:lumOff val="5000"/>
                            </a:schemeClr>
                          </a:solidFill>
                          <a:latin typeface="Calibri" panose="020F0502020204030204" pitchFamily="34" charset="0"/>
                          <a:cs typeface="Calibri" panose="020F0502020204030204" pitchFamily="34" charset="0"/>
                        </a:rPr>
                        <a:t>Probability</a:t>
                      </a:r>
                      <a:r>
                        <a:rPr lang="en-US" sz="2200" baseline="0" noProof="0" dirty="0">
                          <a:solidFill>
                            <a:schemeClr val="tx1">
                              <a:lumMod val="95000"/>
                              <a:lumOff val="5000"/>
                            </a:schemeClr>
                          </a:solidFill>
                          <a:latin typeface="Calibri" panose="020F0502020204030204" pitchFamily="34" charset="0"/>
                          <a:cs typeface="Calibri" panose="020F0502020204030204" pitchFamily="34" charset="0"/>
                        </a:rPr>
                        <a:t> assessment</a:t>
                      </a:r>
                      <a:endParaRPr lang="en-US" sz="2200" noProof="0" dirty="0">
                        <a:solidFill>
                          <a:schemeClr val="tx1">
                            <a:lumMod val="95000"/>
                            <a:lumOff val="5000"/>
                          </a:schemeClr>
                        </a:solidFill>
                        <a:latin typeface="Calibri" panose="020F0502020204030204" pitchFamily="34" charset="0"/>
                        <a:cs typeface="Calibri" panose="020F0502020204030204" pitchFamily="34" charset="0"/>
                      </a:endParaRP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noProof="0" dirty="0">
                          <a:solidFill>
                            <a:schemeClr val="tx1">
                              <a:lumMod val="95000"/>
                              <a:lumOff val="5000"/>
                            </a:schemeClr>
                          </a:solidFill>
                          <a:latin typeface="Calibri" panose="020F0502020204030204" pitchFamily="34" charset="0"/>
                          <a:cs typeface="Calibri" panose="020F0502020204030204" pitchFamily="34" charset="0"/>
                        </a:rPr>
                        <a:t>Bayesian approach</a:t>
                      </a: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noProof="0" dirty="0">
                          <a:solidFill>
                            <a:schemeClr val="tx1">
                              <a:lumMod val="95000"/>
                              <a:lumOff val="5000"/>
                            </a:schemeClr>
                          </a:solidFill>
                          <a:latin typeface="Calibri" panose="020F0502020204030204" pitchFamily="34" charset="0"/>
                          <a:cs typeface="Calibri" panose="020F0502020204030204" pitchFamily="34" charset="0"/>
                        </a:rPr>
                        <a:t>Need special skills; numeric data</a:t>
                      </a: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noProof="0" dirty="0">
                          <a:solidFill>
                            <a:schemeClr val="tx1">
                              <a:lumMod val="95000"/>
                              <a:lumOff val="5000"/>
                            </a:schemeClr>
                          </a:solidFill>
                          <a:latin typeface="Calibri" panose="020F0502020204030204" pitchFamily="34" charset="0"/>
                          <a:cs typeface="Calibri" panose="020F0502020204030204" pitchFamily="34" charset="0"/>
                        </a:rPr>
                        <a:t>Considered «gold standard»</a:t>
                      </a:r>
                    </a:p>
                  </a:txBody>
                  <a:tcPr marL="91429" marR="91429"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6414" name="TextBox 2">
            <a:extLst>
              <a:ext uri="{FF2B5EF4-FFF2-40B4-BE49-F238E27FC236}">
                <a16:creationId xmlns:a16="http://schemas.microsoft.com/office/drawing/2014/main" id="{6834548C-DA5E-EAD6-A375-50FC993B2336}"/>
              </a:ext>
            </a:extLst>
          </p:cNvPr>
          <p:cNvSpPr txBox="1">
            <a:spLocks noChangeArrowheads="1"/>
          </p:cNvSpPr>
          <p:nvPr/>
        </p:nvSpPr>
        <p:spPr bwMode="auto">
          <a:xfrm>
            <a:off x="997695" y="6061075"/>
            <a:ext cx="4565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latin typeface="Calibri" panose="020F0502020204030204" pitchFamily="34" charset="0"/>
                <a:cs typeface="Calibri" panose="020F0502020204030204" pitchFamily="34" charset="0"/>
              </a:rPr>
              <a:t>Adapted from R </a:t>
            </a:r>
            <a:r>
              <a:rPr lang="en-US" altLang="en-US" sz="1600" i="1" dirty="0" err="1">
                <a:latin typeface="Calibri" panose="020F0502020204030204" pitchFamily="34" charset="0"/>
                <a:cs typeface="Calibri" panose="020F0502020204030204" pitchFamily="34" charset="0"/>
              </a:rPr>
              <a:t>Benkirane</a:t>
            </a:r>
            <a:r>
              <a:rPr lang="en-US" altLang="en-US" sz="1600" i="1" dirty="0">
                <a:latin typeface="Calibri" panose="020F0502020204030204" pitchFamily="34" charset="0"/>
                <a:cs typeface="Calibri" panose="020F0502020204030204" pitchFamily="34" charset="0"/>
              </a:rPr>
              <a:t> (WHO-CC Morocco; 2014)</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488BF30-01B9-710D-3F45-361A7939EDB8}"/>
              </a:ext>
            </a:extLst>
          </p:cNvPr>
          <p:cNvSpPr/>
          <p:nvPr/>
        </p:nvSpPr>
        <p:spPr>
          <a:xfrm>
            <a:off x="2373313" y="1479550"/>
            <a:ext cx="5143500" cy="37782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lnSpc>
                <a:spcPct val="107000"/>
              </a:lnSpc>
              <a:spcBef>
                <a:spcPts val="0"/>
              </a:spcBef>
              <a:spcAft>
                <a:spcPts val="0"/>
              </a:spcAft>
              <a:defRPr/>
            </a:pPr>
            <a:endParaRPr lang="fr-FR" sz="1350" b="1" dirty="0">
              <a:solidFill>
                <a:srgbClr val="000000"/>
              </a:solidFill>
              <a:cs typeface="Arial" panose="020B0604020202020204" pitchFamily="34" charset="0"/>
            </a:endParaRPr>
          </a:p>
          <a:p>
            <a:pPr algn="ctr" eaLnBrk="1" fontAlgn="t" hangingPunct="1">
              <a:lnSpc>
                <a:spcPct val="107000"/>
              </a:lnSpc>
              <a:spcBef>
                <a:spcPts val="0"/>
              </a:spcBef>
              <a:spcAft>
                <a:spcPts val="0"/>
              </a:spcAft>
              <a:defRPr/>
            </a:pPr>
            <a:r>
              <a:rPr lang="en-GB" b="1" dirty="0">
                <a:solidFill>
                  <a:srgbClr val="CD0935"/>
                </a:solidFill>
                <a:latin typeface="GillSans-Bold"/>
              </a:rPr>
              <a:t>National TB programme</a:t>
            </a:r>
            <a:r>
              <a:rPr lang="fr-FR" sz="1350" b="1" dirty="0">
                <a:solidFill>
                  <a:srgbClr val="000000"/>
                </a:solidFill>
                <a:cs typeface="Arial" panose="020B0604020202020204" pitchFamily="34" charset="0"/>
              </a:rPr>
              <a:t>  </a:t>
            </a:r>
            <a:endParaRPr lang="en-BE" sz="1350" dirty="0"/>
          </a:p>
          <a:p>
            <a:pPr eaLnBrk="1" fontAlgn="t" hangingPunct="1">
              <a:lnSpc>
                <a:spcPct val="107000"/>
              </a:lnSpc>
              <a:spcBef>
                <a:spcPts val="0"/>
              </a:spcBef>
              <a:spcAft>
                <a:spcPts val="0"/>
              </a:spcAft>
              <a:defRPr/>
            </a:pPr>
            <a:r>
              <a:rPr lang="fr-FR" sz="1350" b="1" dirty="0">
                <a:solidFill>
                  <a:srgbClr val="000000"/>
                </a:solidFill>
                <a:cs typeface="Arial" panose="020B0604020202020204" pitchFamily="34" charset="0"/>
              </a:rPr>
              <a:t> </a:t>
            </a:r>
            <a:endParaRPr lang="en-BE" sz="1350" dirty="0"/>
          </a:p>
        </p:txBody>
      </p:sp>
      <p:cxnSp>
        <p:nvCxnSpPr>
          <p:cNvPr id="5" name="Straight Connector 4">
            <a:extLst>
              <a:ext uri="{FF2B5EF4-FFF2-40B4-BE49-F238E27FC236}">
                <a16:creationId xmlns:a16="http://schemas.microsoft.com/office/drawing/2014/main" id="{61048A79-E838-2346-3FD5-8950CDE503D2}"/>
              </a:ext>
            </a:extLst>
          </p:cNvPr>
          <p:cNvCxnSpPr>
            <a:cxnSpLocks/>
          </p:cNvCxnSpPr>
          <p:nvPr/>
        </p:nvCxnSpPr>
        <p:spPr>
          <a:xfrm>
            <a:off x="7767638" y="2227263"/>
            <a:ext cx="0" cy="321786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12" name="TextBox 6">
            <a:extLst>
              <a:ext uri="{FF2B5EF4-FFF2-40B4-BE49-F238E27FC236}">
                <a16:creationId xmlns:a16="http://schemas.microsoft.com/office/drawing/2014/main" id="{AF79F833-93B8-1BEB-648B-F7F1763D9EB8}"/>
              </a:ext>
            </a:extLst>
          </p:cNvPr>
          <p:cNvSpPr txBox="1">
            <a:spLocks noChangeArrowheads="1"/>
          </p:cNvSpPr>
          <p:nvPr/>
        </p:nvSpPr>
        <p:spPr bwMode="auto">
          <a:xfrm>
            <a:off x="1617663" y="2892425"/>
            <a:ext cx="2046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pPr>
            <a:r>
              <a:rPr lang="fr-FR" altLang="en-GB" sz="1200">
                <a:cs typeface="Arial" panose="020B0604020202020204" pitchFamily="34" charset="0"/>
              </a:rPr>
              <a:t>TB-MR treatment facility</a:t>
            </a:r>
            <a:endParaRPr lang="fr-FR" altLang="en-GB" sz="1200">
              <a:ea typeface="Calibri" panose="020F0502020204030204" pitchFamily="34" charset="0"/>
              <a:cs typeface="Arial" panose="020B0604020202020204" pitchFamily="34" charset="0"/>
            </a:endParaRPr>
          </a:p>
        </p:txBody>
      </p:sp>
      <p:pic>
        <p:nvPicPr>
          <p:cNvPr id="17413" name="Picture 7">
            <a:extLst>
              <a:ext uri="{FF2B5EF4-FFF2-40B4-BE49-F238E27FC236}">
                <a16:creationId xmlns:a16="http://schemas.microsoft.com/office/drawing/2014/main" id="{9F15CE01-9C40-3942-0914-0E8ACE343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963" y="2097088"/>
            <a:ext cx="85883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A5D1A052-1AA9-CFFF-FB4F-E8180E3CA12D}"/>
              </a:ext>
            </a:extLst>
          </p:cNvPr>
          <p:cNvSpPr txBox="1"/>
          <p:nvPr/>
        </p:nvSpPr>
        <p:spPr>
          <a:xfrm>
            <a:off x="1681163" y="3533775"/>
            <a:ext cx="1851025" cy="596900"/>
          </a:xfrm>
          <a:prstGeom prst="rect">
            <a:avLst/>
          </a:prstGeom>
          <a:noFill/>
          <a:ln>
            <a:solidFill>
              <a:schemeClr val="accent1"/>
            </a:solidFill>
          </a:ln>
        </p:spPr>
        <p:txBody>
          <a:bodyPr>
            <a:spAutoFit/>
          </a:bodyPr>
          <a:lstStyle/>
          <a:p>
            <a:pPr marL="214313" indent="-214313">
              <a:lnSpc>
                <a:spcPct val="107000"/>
              </a:lnSpc>
              <a:spcAft>
                <a:spcPts val="0"/>
              </a:spcAft>
              <a:buFont typeface="Arial" panose="020B0604020202020204" pitchFamily="34" charset="0"/>
              <a:buChar char="•"/>
              <a:defRPr/>
            </a:pPr>
            <a:r>
              <a:rPr lang="en-GB" sz="1050" dirty="0">
                <a:cs typeface="Arial" panose="020B0604020202020204" pitchFamily="34" charset="0"/>
              </a:rPr>
              <a:t>Delivery of treatment</a:t>
            </a:r>
          </a:p>
          <a:p>
            <a:pPr marL="214313" indent="-214313">
              <a:lnSpc>
                <a:spcPct val="107000"/>
              </a:lnSpc>
              <a:spcAft>
                <a:spcPts val="0"/>
              </a:spcAft>
              <a:buFont typeface="Arial" panose="020B0604020202020204" pitchFamily="34" charset="0"/>
              <a:buChar char="•"/>
              <a:defRPr/>
            </a:pPr>
            <a:r>
              <a:rPr lang="en-GB" sz="1050" dirty="0">
                <a:cs typeface="Arial" panose="020B0604020202020204" pitchFamily="34" charset="0"/>
              </a:rPr>
              <a:t>Management of adverse reactions</a:t>
            </a:r>
            <a:endParaRPr lang="fr-FR" sz="1050" dirty="0">
              <a:ea typeface="Calibri" panose="020F050202020403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8C794EDD-09B2-97D6-76AF-D2048695D878}"/>
              </a:ext>
            </a:extLst>
          </p:cNvPr>
          <p:cNvCxnSpPr>
            <a:cxnSpLocks/>
          </p:cNvCxnSpPr>
          <p:nvPr/>
        </p:nvCxnSpPr>
        <p:spPr>
          <a:xfrm flipH="1">
            <a:off x="2416175" y="3190875"/>
            <a:ext cx="3175" cy="3159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FC5FCA9-4195-BEC8-3D8E-71641810CF64}"/>
              </a:ext>
            </a:extLst>
          </p:cNvPr>
          <p:cNvSpPr txBox="1"/>
          <p:nvPr/>
        </p:nvSpPr>
        <p:spPr>
          <a:xfrm>
            <a:off x="1674813" y="4953000"/>
            <a:ext cx="1890712" cy="1754188"/>
          </a:xfrm>
          <a:prstGeom prst="rect">
            <a:avLst/>
          </a:prstGeom>
          <a:noFill/>
          <a:ln>
            <a:solidFill>
              <a:schemeClr val="accent1"/>
            </a:solidFill>
          </a:ln>
        </p:spPr>
        <p:txBody>
          <a:bodyPr>
            <a:spAutoFit/>
          </a:bodyPr>
          <a:lstStyle/>
          <a:p>
            <a:pPr>
              <a:defRPr/>
            </a:pPr>
            <a:r>
              <a:rPr lang="en-GB" b="1" dirty="0">
                <a:solidFill>
                  <a:srgbClr val="CD0935"/>
                </a:solidFill>
                <a:latin typeface="GillSans-SemiBold"/>
              </a:rPr>
              <a:t>Inform update of</a:t>
            </a:r>
          </a:p>
          <a:p>
            <a:pPr>
              <a:defRPr/>
            </a:pPr>
            <a:r>
              <a:rPr lang="en-GB" b="1" dirty="0">
                <a:solidFill>
                  <a:srgbClr val="CD0935"/>
                </a:solidFill>
                <a:latin typeface="GillSans-SemiBold"/>
              </a:rPr>
              <a:t>treatment policy</a:t>
            </a:r>
          </a:p>
          <a:p>
            <a:pPr>
              <a:defRPr/>
            </a:pPr>
            <a:r>
              <a:rPr lang="en-GB" b="1" dirty="0">
                <a:solidFill>
                  <a:srgbClr val="CD0935"/>
                </a:solidFill>
                <a:latin typeface="GillSans-SemiBold"/>
              </a:rPr>
              <a:t>and patient care</a:t>
            </a:r>
          </a:p>
          <a:p>
            <a:pPr>
              <a:defRPr/>
            </a:pPr>
            <a:r>
              <a:rPr lang="en-GB" b="1" dirty="0">
                <a:solidFill>
                  <a:srgbClr val="CD0935"/>
                </a:solidFill>
                <a:latin typeface="GillSans-SemiBold"/>
              </a:rPr>
              <a:t>practice</a:t>
            </a:r>
          </a:p>
          <a:p>
            <a:pPr>
              <a:defRPr/>
            </a:pPr>
            <a:r>
              <a:rPr lang="en-GB" b="1" dirty="0">
                <a:solidFill>
                  <a:srgbClr val="CD0935"/>
                </a:solidFill>
                <a:latin typeface="GillSans-SemiBold"/>
              </a:rPr>
              <a:t>(as per PMDT guidance)</a:t>
            </a:r>
            <a:endParaRPr lang="fr-FR" sz="1050" dirty="0">
              <a:cs typeface="Arial" panose="020B0604020202020204" pitchFamily="34" charset="0"/>
            </a:endParaRPr>
          </a:p>
        </p:txBody>
      </p:sp>
      <p:cxnSp>
        <p:nvCxnSpPr>
          <p:cNvPr id="19" name="Straight Arrow Connector 18">
            <a:extLst>
              <a:ext uri="{FF2B5EF4-FFF2-40B4-BE49-F238E27FC236}">
                <a16:creationId xmlns:a16="http://schemas.microsoft.com/office/drawing/2014/main" id="{B94F49F2-075F-A322-D6F0-EF034CFEC99A}"/>
              </a:ext>
            </a:extLst>
          </p:cNvPr>
          <p:cNvCxnSpPr>
            <a:cxnSpLocks/>
          </p:cNvCxnSpPr>
          <p:nvPr/>
        </p:nvCxnSpPr>
        <p:spPr>
          <a:xfrm>
            <a:off x="2416175" y="4130675"/>
            <a:ext cx="0" cy="8223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18" name="TextBox 21">
            <a:extLst>
              <a:ext uri="{FF2B5EF4-FFF2-40B4-BE49-F238E27FC236}">
                <a16:creationId xmlns:a16="http://schemas.microsoft.com/office/drawing/2014/main" id="{8C705529-0D46-2C5A-86F2-DF2F3730FA95}"/>
              </a:ext>
            </a:extLst>
          </p:cNvPr>
          <p:cNvSpPr txBox="1">
            <a:spLocks noChangeArrowheads="1"/>
          </p:cNvSpPr>
          <p:nvPr/>
        </p:nvSpPr>
        <p:spPr bwMode="auto">
          <a:xfrm>
            <a:off x="4073525" y="2640013"/>
            <a:ext cx="297815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pPr>
            <a:r>
              <a:rPr lang="en-GB" altLang="en-GB" sz="1200" b="1">
                <a:cs typeface="Arial" panose="020B0604020202020204" pitchFamily="34" charset="0"/>
              </a:rPr>
              <a:t>Drug safety monitoring </a:t>
            </a:r>
          </a:p>
          <a:p>
            <a:pPr algn="ctr">
              <a:lnSpc>
                <a:spcPct val="107000"/>
              </a:lnSpc>
            </a:pPr>
            <a:r>
              <a:rPr lang="en-GB" altLang="en-GB" sz="1200">
                <a:cs typeface="Arial" panose="020B0604020202020204" pitchFamily="34" charset="0"/>
              </a:rPr>
              <a:t>(aDSM Component)</a:t>
            </a:r>
            <a:endParaRPr lang="fr-FR" altLang="en-GB" sz="1200">
              <a:cs typeface="Arial" panose="020B0604020202020204" pitchFamily="34" charset="0"/>
            </a:endParaRPr>
          </a:p>
        </p:txBody>
      </p:sp>
      <p:pic>
        <p:nvPicPr>
          <p:cNvPr id="17419" name="Picture 22">
            <a:extLst>
              <a:ext uri="{FF2B5EF4-FFF2-40B4-BE49-F238E27FC236}">
                <a16:creationId xmlns:a16="http://schemas.microsoft.com/office/drawing/2014/main" id="{75A4289B-6D82-2692-B863-98ADBD1759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200" y="1987550"/>
            <a:ext cx="6191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9C81B256-7935-A36A-DCDC-6C942E12BB79}"/>
              </a:ext>
            </a:extLst>
          </p:cNvPr>
          <p:cNvSpPr txBox="1"/>
          <p:nvPr/>
        </p:nvSpPr>
        <p:spPr>
          <a:xfrm>
            <a:off x="4119563" y="3109913"/>
            <a:ext cx="2690812" cy="2327275"/>
          </a:xfrm>
          <a:prstGeom prst="rect">
            <a:avLst/>
          </a:prstGeom>
          <a:noFill/>
          <a:ln>
            <a:solidFill>
              <a:schemeClr val="accent1"/>
            </a:solidFill>
          </a:ln>
        </p:spPr>
        <p:txBody>
          <a:bodyPr>
            <a:spAutoFit/>
          </a:bodyPr>
          <a:lstStyle/>
          <a:p>
            <a:pPr>
              <a:lnSpc>
                <a:spcPct val="107000"/>
              </a:lnSpc>
              <a:defRPr/>
            </a:pPr>
            <a:r>
              <a:rPr lang="en-GB" sz="1050" dirty="0">
                <a:cs typeface="Arial" panose="020B0604020202020204" pitchFamily="34" charset="0"/>
              </a:rPr>
              <a:t>Cohort-based follow-up of patients with</a:t>
            </a:r>
          </a:p>
          <a:p>
            <a:pPr marL="171450" indent="-171450">
              <a:lnSpc>
                <a:spcPct val="107000"/>
              </a:lnSpc>
              <a:buFont typeface="Arial" panose="020B0604020202020204" pitchFamily="34" charset="0"/>
              <a:buChar char="•"/>
              <a:defRPr/>
            </a:pPr>
            <a:r>
              <a:rPr lang="en-GB" sz="1050" dirty="0">
                <a:cs typeface="Arial" panose="020B0604020202020204" pitchFamily="34" charset="0"/>
              </a:rPr>
              <a:t>questionnaires to elicit symptoms; and</a:t>
            </a:r>
          </a:p>
          <a:p>
            <a:pPr marL="171450" indent="-171450">
              <a:lnSpc>
                <a:spcPct val="107000"/>
              </a:lnSpc>
              <a:buFont typeface="Arial" panose="020B0604020202020204" pitchFamily="34" charset="0"/>
              <a:buChar char="•"/>
              <a:defRPr/>
            </a:pPr>
            <a:r>
              <a:rPr lang="en-GB" sz="1050" dirty="0">
                <a:cs typeface="Arial" panose="020B0604020202020204" pitchFamily="34" charset="0"/>
              </a:rPr>
              <a:t>routine tests for TB drug safety monitoring</a:t>
            </a:r>
            <a:endParaRPr lang="fr-FR" sz="1050" dirty="0">
              <a:cs typeface="Arial" panose="020B0604020202020204" pitchFamily="34" charset="0"/>
            </a:endParaRPr>
          </a:p>
          <a:p>
            <a:pPr marL="171450" indent="-171450">
              <a:lnSpc>
                <a:spcPct val="107000"/>
              </a:lnSpc>
              <a:buFont typeface="Arial" panose="020B0604020202020204" pitchFamily="34" charset="0"/>
              <a:buChar char="•"/>
              <a:defRPr/>
            </a:pPr>
            <a:endParaRPr lang="fr-FR" sz="1050" dirty="0">
              <a:cs typeface="Arial" panose="020B0604020202020204" pitchFamily="34" charset="0"/>
            </a:endParaRPr>
          </a:p>
          <a:p>
            <a:pPr marL="171450" indent="-171450">
              <a:lnSpc>
                <a:spcPct val="107000"/>
              </a:lnSpc>
              <a:buFont typeface="Arial" panose="020B0604020202020204" pitchFamily="34" charset="0"/>
              <a:buChar char="•"/>
              <a:defRPr/>
            </a:pPr>
            <a:endParaRPr lang="fr-FR" sz="1050" dirty="0">
              <a:cs typeface="Arial" panose="020B0604020202020204" pitchFamily="34" charset="0"/>
            </a:endParaRPr>
          </a:p>
          <a:p>
            <a:pPr marL="171450" indent="-171450">
              <a:lnSpc>
                <a:spcPct val="107000"/>
              </a:lnSpc>
              <a:buFont typeface="Arial" panose="020B0604020202020204" pitchFamily="34" charset="0"/>
              <a:buChar char="•"/>
              <a:defRPr/>
            </a:pPr>
            <a:r>
              <a:rPr lang="en-GB" sz="1050" dirty="0">
                <a:cs typeface="Arial" panose="020B0604020202020204" pitchFamily="34" charset="0"/>
              </a:rPr>
              <a:t>Recording of all SAEs in a national </a:t>
            </a:r>
            <a:r>
              <a:rPr lang="en-GB" sz="1050" dirty="0" err="1">
                <a:cs typeface="Arial" panose="020B0604020202020204" pitchFamily="34" charset="0"/>
              </a:rPr>
              <a:t>aDSM</a:t>
            </a:r>
            <a:r>
              <a:rPr lang="en-GB" sz="1050" dirty="0">
                <a:cs typeface="Arial" panose="020B0604020202020204" pitchFamily="34" charset="0"/>
              </a:rPr>
              <a:t> database (regularly transferred into the global database)</a:t>
            </a:r>
          </a:p>
          <a:p>
            <a:pPr marL="171450" indent="-171450">
              <a:lnSpc>
                <a:spcPct val="107000"/>
              </a:lnSpc>
              <a:buFont typeface="Arial" panose="020B0604020202020204" pitchFamily="34" charset="0"/>
              <a:buChar char="•"/>
              <a:defRPr/>
            </a:pPr>
            <a:r>
              <a:rPr lang="en-GB" sz="1050" dirty="0">
                <a:cs typeface="Arial" panose="020B0604020202020204" pitchFamily="34" charset="0"/>
              </a:rPr>
              <a:t>Signal detection/causality assessment by the NTP (if capacity is limited by national pharmacovigilance system (NPV))</a:t>
            </a:r>
            <a:endParaRPr lang="fr-FR" sz="1050" i="1" dirty="0">
              <a:ea typeface="Calibri" panose="020F050202020403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593E3715-1A89-D957-3C71-7A9584ACCEF9}"/>
              </a:ext>
            </a:extLst>
          </p:cNvPr>
          <p:cNvSpPr/>
          <p:nvPr/>
        </p:nvSpPr>
        <p:spPr>
          <a:xfrm>
            <a:off x="8426450" y="1524000"/>
            <a:ext cx="2144713" cy="61753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b="1" dirty="0" err="1">
                <a:solidFill>
                  <a:schemeClr val="tx1"/>
                </a:solidFill>
                <a:latin typeface="GillSans-Bold"/>
              </a:rPr>
              <a:t>Pharmaconvigilance</a:t>
            </a:r>
            <a:endParaRPr lang="en-GB" b="1" dirty="0">
              <a:solidFill>
                <a:schemeClr val="tx1"/>
              </a:solidFill>
              <a:latin typeface="GillSans-Bold"/>
            </a:endParaRPr>
          </a:p>
          <a:p>
            <a:pPr>
              <a:defRPr/>
            </a:pPr>
            <a:r>
              <a:rPr lang="en-GB" b="1" dirty="0">
                <a:solidFill>
                  <a:schemeClr val="tx1"/>
                </a:solidFill>
                <a:latin typeface="GillSans-Bold"/>
              </a:rPr>
              <a:t>programme</a:t>
            </a:r>
            <a:endParaRPr lang="en-BE" sz="1350" dirty="0">
              <a:solidFill>
                <a:schemeClr val="tx1"/>
              </a:solidFill>
            </a:endParaRPr>
          </a:p>
        </p:txBody>
      </p:sp>
      <p:pic>
        <p:nvPicPr>
          <p:cNvPr id="17422" name="Picture 35">
            <a:extLst>
              <a:ext uri="{FF2B5EF4-FFF2-40B4-BE49-F238E27FC236}">
                <a16:creationId xmlns:a16="http://schemas.microsoft.com/office/drawing/2014/main" id="{17F061A0-AB2E-5A69-40A7-45218387DD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7788" y="1512888"/>
            <a:ext cx="61436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a:extLst>
              <a:ext uri="{FF2B5EF4-FFF2-40B4-BE49-F238E27FC236}">
                <a16:creationId xmlns:a16="http://schemas.microsoft.com/office/drawing/2014/main" id="{849E9FC1-6EAD-DE3A-6BE2-D7D64D7956AB}"/>
              </a:ext>
            </a:extLst>
          </p:cNvPr>
          <p:cNvSpPr txBox="1"/>
          <p:nvPr/>
        </p:nvSpPr>
        <p:spPr>
          <a:xfrm>
            <a:off x="8242300" y="2684463"/>
            <a:ext cx="2351088" cy="598487"/>
          </a:xfrm>
          <a:prstGeom prst="rect">
            <a:avLst/>
          </a:prstGeom>
          <a:noFill/>
          <a:ln>
            <a:solidFill>
              <a:schemeClr val="accent1"/>
            </a:solidFill>
          </a:ln>
        </p:spPr>
        <p:txBody>
          <a:bodyPr>
            <a:spAutoFit/>
          </a:bodyPr>
          <a:lstStyle/>
          <a:p>
            <a:pPr algn="ctr">
              <a:lnSpc>
                <a:spcPct val="107000"/>
              </a:lnSpc>
              <a:spcAft>
                <a:spcPts val="0"/>
              </a:spcAft>
              <a:defRPr/>
            </a:pPr>
            <a:r>
              <a:rPr lang="en-GB" sz="1050" dirty="0">
                <a:cs typeface="Arial" panose="020B0604020202020204" pitchFamily="34" charset="0"/>
              </a:rPr>
              <a:t>Further analysis for signal detection/causality assessment and communication</a:t>
            </a:r>
            <a:endParaRPr lang="fr-FR" sz="1050" dirty="0">
              <a:ea typeface="Calibri" panose="020F0502020204030204" pitchFamily="34" charset="0"/>
              <a:cs typeface="Arial" panose="020B0604020202020204" pitchFamily="34" charset="0"/>
            </a:endParaRPr>
          </a:p>
        </p:txBody>
      </p:sp>
      <p:cxnSp>
        <p:nvCxnSpPr>
          <p:cNvPr id="45" name="Straight Arrow Connector 44">
            <a:extLst>
              <a:ext uri="{FF2B5EF4-FFF2-40B4-BE49-F238E27FC236}">
                <a16:creationId xmlns:a16="http://schemas.microsoft.com/office/drawing/2014/main" id="{97E58CB5-714E-5A22-C2FD-BDBEE35F088E}"/>
              </a:ext>
            </a:extLst>
          </p:cNvPr>
          <p:cNvCxnSpPr>
            <a:cxnSpLocks/>
          </p:cNvCxnSpPr>
          <p:nvPr/>
        </p:nvCxnSpPr>
        <p:spPr>
          <a:xfrm flipH="1">
            <a:off x="5232400" y="3768725"/>
            <a:ext cx="4763" cy="3175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38E4CEE-CDF5-E65E-308C-68EE00770EF9}"/>
              </a:ext>
            </a:extLst>
          </p:cNvPr>
          <p:cNvCxnSpPr>
            <a:cxnSpLocks/>
          </p:cNvCxnSpPr>
          <p:nvPr/>
        </p:nvCxnSpPr>
        <p:spPr>
          <a:xfrm>
            <a:off x="3603625" y="3771900"/>
            <a:ext cx="406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F49332F1-67F8-9A77-5E5F-1C03295EFA72}"/>
              </a:ext>
            </a:extLst>
          </p:cNvPr>
          <p:cNvSpPr/>
          <p:nvPr/>
        </p:nvSpPr>
        <p:spPr>
          <a:xfrm>
            <a:off x="6465888" y="5394325"/>
            <a:ext cx="2081212" cy="915988"/>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FF0000"/>
                </a:solidFill>
                <a:latin typeface="GillSans-SemiBold"/>
              </a:rPr>
              <a:t>New</a:t>
            </a:r>
          </a:p>
          <a:p>
            <a:pPr algn="ctr">
              <a:defRPr/>
            </a:pPr>
            <a:r>
              <a:rPr lang="en-GB" sz="2400" b="1" dirty="0">
                <a:solidFill>
                  <a:srgbClr val="FF0000"/>
                </a:solidFill>
                <a:latin typeface="GillSans-SemiBold"/>
              </a:rPr>
              <a:t>evidence</a:t>
            </a:r>
            <a:endParaRPr lang="fr-FR" sz="1600" b="1" dirty="0">
              <a:solidFill>
                <a:srgbClr val="FF0000"/>
              </a:solidFill>
              <a:ea typeface="Calibri" panose="020F0502020204030204" pitchFamily="34" charset="0"/>
              <a:cs typeface="Arial" panose="020B0604020202020204" pitchFamily="34" charset="0"/>
            </a:endParaRPr>
          </a:p>
        </p:txBody>
      </p:sp>
      <p:cxnSp>
        <p:nvCxnSpPr>
          <p:cNvPr id="52" name="Straight Arrow Connector 51">
            <a:extLst>
              <a:ext uri="{FF2B5EF4-FFF2-40B4-BE49-F238E27FC236}">
                <a16:creationId xmlns:a16="http://schemas.microsoft.com/office/drawing/2014/main" id="{411B2118-0CAD-1FDB-D480-8BC60DEF8674}"/>
              </a:ext>
            </a:extLst>
          </p:cNvPr>
          <p:cNvCxnSpPr>
            <a:cxnSpLocks/>
          </p:cNvCxnSpPr>
          <p:nvPr/>
        </p:nvCxnSpPr>
        <p:spPr>
          <a:xfrm>
            <a:off x="8099425" y="2097088"/>
            <a:ext cx="3254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0FE569B-13FE-0B08-AC5D-BD593DF61C5B}"/>
              </a:ext>
            </a:extLst>
          </p:cNvPr>
          <p:cNvCxnSpPr>
            <a:cxnSpLocks/>
          </p:cNvCxnSpPr>
          <p:nvPr/>
        </p:nvCxnSpPr>
        <p:spPr>
          <a:xfrm flipH="1">
            <a:off x="7561263" y="1573213"/>
            <a:ext cx="3429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365A75B-71A9-A016-A7A8-C905F3CABEED}"/>
              </a:ext>
            </a:extLst>
          </p:cNvPr>
          <p:cNvCxnSpPr>
            <a:cxnSpLocks/>
            <a:stCxn id="27" idx="2"/>
          </p:cNvCxnSpPr>
          <p:nvPr/>
        </p:nvCxnSpPr>
        <p:spPr>
          <a:xfrm>
            <a:off x="5465763" y="5437188"/>
            <a:ext cx="1042987" cy="203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A5F38E4-2EB0-DDB0-3564-2282676F0677}"/>
              </a:ext>
            </a:extLst>
          </p:cNvPr>
          <p:cNvCxnSpPr>
            <a:cxnSpLocks/>
            <a:stCxn id="50" idx="2"/>
          </p:cNvCxnSpPr>
          <p:nvPr/>
        </p:nvCxnSpPr>
        <p:spPr>
          <a:xfrm flipH="1">
            <a:off x="3663950" y="5853113"/>
            <a:ext cx="2801938" cy="476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9D9ED0B-04DB-B4F6-BD64-2E7D911FA8B9}"/>
              </a:ext>
            </a:extLst>
          </p:cNvPr>
          <p:cNvCxnSpPr>
            <a:cxnSpLocks/>
            <a:stCxn id="50" idx="6"/>
          </p:cNvCxnSpPr>
          <p:nvPr/>
        </p:nvCxnSpPr>
        <p:spPr>
          <a:xfrm flipV="1">
            <a:off x="8547100" y="5329238"/>
            <a:ext cx="1235075" cy="5238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432" name="Picture 3">
            <a:extLst>
              <a:ext uri="{FF2B5EF4-FFF2-40B4-BE49-F238E27FC236}">
                <a16:creationId xmlns:a16="http://schemas.microsoft.com/office/drawing/2014/main" id="{B3AABC6C-25B0-DFE6-A71D-54E4A77EC5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2650" y="3328988"/>
            <a:ext cx="6746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45">
            <a:extLst>
              <a:ext uri="{FF2B5EF4-FFF2-40B4-BE49-F238E27FC236}">
                <a16:creationId xmlns:a16="http://schemas.microsoft.com/office/drawing/2014/main" id="{F6B185FE-6B9F-B11A-B85D-821A60CF1A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700437">
            <a:off x="7251700" y="3892550"/>
            <a:ext cx="69373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34">
            <a:extLst>
              <a:ext uri="{FF2B5EF4-FFF2-40B4-BE49-F238E27FC236}">
                <a16:creationId xmlns:a16="http://schemas.microsoft.com/office/drawing/2014/main" id="{B5198E79-BF96-3CDB-A769-FE56F7D6EA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8075" y="4121150"/>
            <a:ext cx="3254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60">
            <a:extLst>
              <a:ext uri="{FF2B5EF4-FFF2-40B4-BE49-F238E27FC236}">
                <a16:creationId xmlns:a16="http://schemas.microsoft.com/office/drawing/2014/main" id="{CC5F2C76-4936-BC6F-F9F9-997683AE2F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700437">
            <a:off x="7427913" y="3109913"/>
            <a:ext cx="60801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56">
            <a:extLst>
              <a:ext uri="{FF2B5EF4-FFF2-40B4-BE49-F238E27FC236}">
                <a16:creationId xmlns:a16="http://schemas.microsoft.com/office/drawing/2014/main" id="{068AC55F-0E86-CAE8-7180-EF9A5F1BA3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0738" y="3249613"/>
            <a:ext cx="7159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57">
            <a:extLst>
              <a:ext uri="{FF2B5EF4-FFF2-40B4-BE49-F238E27FC236}">
                <a16:creationId xmlns:a16="http://schemas.microsoft.com/office/drawing/2014/main" id="{8AECF38B-581C-9DDC-B7A8-30768B2340E3}"/>
              </a:ext>
            </a:extLst>
          </p:cNvPr>
          <p:cNvSpPr txBox="1"/>
          <p:nvPr/>
        </p:nvSpPr>
        <p:spPr>
          <a:xfrm>
            <a:off x="6856413" y="3575050"/>
            <a:ext cx="1862137" cy="425450"/>
          </a:xfrm>
          <a:prstGeom prst="rect">
            <a:avLst/>
          </a:prstGeom>
          <a:solidFill>
            <a:schemeClr val="bg1"/>
          </a:solidFill>
        </p:spPr>
        <p:txBody>
          <a:bodyPr>
            <a:spAutoFit/>
          </a:bodyPr>
          <a:lstStyle/>
          <a:p>
            <a:pPr algn="ctr">
              <a:lnSpc>
                <a:spcPct val="107000"/>
              </a:lnSpc>
              <a:spcAft>
                <a:spcPts val="0"/>
              </a:spcAft>
              <a:defRPr/>
            </a:pPr>
            <a:r>
              <a:rPr lang="en-GB" sz="1050" dirty="0">
                <a:cs typeface="Arial" panose="020B0604020202020204" pitchFamily="34" charset="0"/>
              </a:rPr>
              <a:t>Reporting as required by local regulations</a:t>
            </a:r>
            <a:endParaRPr lang="fr-FR" sz="1050" dirty="0">
              <a:ea typeface="Calibri" panose="020F0502020204030204" pitchFamily="34" charset="0"/>
              <a:cs typeface="Arial" panose="020B0604020202020204" pitchFamily="34" charset="0"/>
            </a:endParaRPr>
          </a:p>
        </p:txBody>
      </p:sp>
      <p:cxnSp>
        <p:nvCxnSpPr>
          <p:cNvPr id="70" name="Straight Arrow Connector 69">
            <a:extLst>
              <a:ext uri="{FF2B5EF4-FFF2-40B4-BE49-F238E27FC236}">
                <a16:creationId xmlns:a16="http://schemas.microsoft.com/office/drawing/2014/main" id="{2E9DB165-F61F-D033-3265-793AC35DB477}"/>
              </a:ext>
            </a:extLst>
          </p:cNvPr>
          <p:cNvCxnSpPr>
            <a:cxnSpLocks/>
            <a:stCxn id="39" idx="2"/>
          </p:cNvCxnSpPr>
          <p:nvPr/>
        </p:nvCxnSpPr>
        <p:spPr>
          <a:xfrm flipH="1">
            <a:off x="7773988" y="3282950"/>
            <a:ext cx="1644650" cy="21113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6D6AE0E-1F84-FBD3-AD3C-34720CA9160B}"/>
              </a:ext>
            </a:extLst>
          </p:cNvPr>
          <p:cNvSpPr txBox="1"/>
          <p:nvPr/>
        </p:nvSpPr>
        <p:spPr>
          <a:xfrm>
            <a:off x="8332788" y="4903788"/>
            <a:ext cx="2295525" cy="425450"/>
          </a:xfrm>
          <a:prstGeom prst="rect">
            <a:avLst/>
          </a:prstGeom>
          <a:noFill/>
          <a:ln>
            <a:solidFill>
              <a:schemeClr val="accent1"/>
            </a:solidFill>
          </a:ln>
        </p:spPr>
        <p:txBody>
          <a:bodyPr>
            <a:spAutoFit/>
          </a:bodyPr>
          <a:lstStyle/>
          <a:p>
            <a:pPr algn="ctr">
              <a:lnSpc>
                <a:spcPct val="107000"/>
              </a:lnSpc>
              <a:spcAft>
                <a:spcPts val="0"/>
              </a:spcAft>
              <a:defRPr/>
            </a:pPr>
            <a:r>
              <a:rPr lang="en-GB" sz="1050" b="1" dirty="0">
                <a:cs typeface="Arial" panose="020B0604020202020204" pitchFamily="34" charset="0"/>
              </a:rPr>
              <a:t>Inform updates of country and global drug safety profile</a:t>
            </a:r>
            <a:endParaRPr lang="fr-FR" sz="1050" b="1" dirty="0">
              <a:ea typeface="Calibri" panose="020F050202020403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FD6DD919-A7A1-9A67-5772-F99DFE0420F8}"/>
              </a:ext>
            </a:extLst>
          </p:cNvPr>
          <p:cNvSpPr txBox="1"/>
          <p:nvPr/>
        </p:nvSpPr>
        <p:spPr>
          <a:xfrm>
            <a:off x="6853238" y="4446588"/>
            <a:ext cx="1479550" cy="598487"/>
          </a:xfrm>
          <a:prstGeom prst="rect">
            <a:avLst/>
          </a:prstGeom>
          <a:solidFill>
            <a:schemeClr val="bg1"/>
          </a:solidFill>
        </p:spPr>
        <p:txBody>
          <a:bodyPr>
            <a:spAutoFit/>
          </a:bodyPr>
          <a:lstStyle/>
          <a:p>
            <a:pPr algn="ctr">
              <a:lnSpc>
                <a:spcPct val="107000"/>
              </a:lnSpc>
              <a:spcAft>
                <a:spcPts val="0"/>
              </a:spcAft>
              <a:defRPr/>
            </a:pPr>
            <a:r>
              <a:rPr lang="en-GB" sz="1050" dirty="0">
                <a:cs typeface="Arial" panose="020B0604020202020204" pitchFamily="34" charset="0"/>
              </a:rPr>
              <a:t>Support for signal detection and causality assessment</a:t>
            </a:r>
            <a:endParaRPr lang="fr-FR" sz="1050" dirty="0">
              <a:ea typeface="Calibri" panose="020F0502020204030204" pitchFamily="34" charset="0"/>
              <a:cs typeface="Arial" panose="020B0604020202020204" pitchFamily="34" charset="0"/>
            </a:endParaRPr>
          </a:p>
        </p:txBody>
      </p:sp>
      <p:sp>
        <p:nvSpPr>
          <p:cNvPr id="17441" name="Rectangle 2">
            <a:extLst>
              <a:ext uri="{FF2B5EF4-FFF2-40B4-BE49-F238E27FC236}">
                <a16:creationId xmlns:a16="http://schemas.microsoft.com/office/drawing/2014/main" id="{1281BB36-0E9A-7ED2-36EA-79831C97BD28}"/>
              </a:ext>
            </a:extLst>
          </p:cNvPr>
          <p:cNvSpPr txBox="1">
            <a:spLocks noChangeArrowheads="1"/>
          </p:cNvSpPr>
          <p:nvPr/>
        </p:nvSpPr>
        <p:spPr bwMode="auto">
          <a:xfrm>
            <a:off x="1909763" y="88900"/>
            <a:ext cx="92265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dirty="0">
                <a:solidFill>
                  <a:srgbClr val="000000"/>
                </a:solidFill>
                <a:latin typeface="Calibri" panose="020F0502020204030204" pitchFamily="34" charset="0"/>
                <a:cs typeface="Calibri" panose="020F0502020204030204" pitchFamily="34" charset="0"/>
              </a:rPr>
              <a:t>Who does the causality assessment?</a:t>
            </a:r>
          </a:p>
          <a:p>
            <a:pPr algn="ctr" eaLnBrk="1" hangingPunct="1"/>
            <a:endParaRPr lang="en-US" altLang="en-US" sz="4400" b="1" dirty="0">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59F2D29-CD88-3D19-9345-5F7E8E32B20C}"/>
              </a:ext>
            </a:extLst>
          </p:cNvPr>
          <p:cNvSpPr txBox="1">
            <a:spLocks noChangeArrowheads="1"/>
          </p:cNvSpPr>
          <p:nvPr/>
        </p:nvSpPr>
        <p:spPr bwMode="auto">
          <a:xfrm>
            <a:off x="1905000" y="188913"/>
            <a:ext cx="8655050" cy="6477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solidFill>
                  <a:srgbClr val="000000"/>
                </a:solidFill>
                <a:latin typeface="Calibri" panose="020F0502020204030204" pitchFamily="34" charset="0"/>
                <a:ea typeface="+mn-ea"/>
                <a:cs typeface="Calibri" panose="020F0502020204030204" pitchFamily="34" charset="0"/>
              </a:rPr>
              <a:t>Conclusions</a:t>
            </a:r>
            <a:endParaRPr lang="en-US" altLang="en-US" sz="3200" i="1" dirty="0">
              <a:solidFill>
                <a:srgbClr val="FF0000"/>
              </a:solidFill>
              <a:latin typeface="Calibri" panose="020F0502020204030204" pitchFamily="34" charset="0"/>
              <a:ea typeface="+mn-ea"/>
              <a:cs typeface="Calibri" panose="020F0502020204030204" pitchFamily="34" charset="0"/>
            </a:endParaRPr>
          </a:p>
        </p:txBody>
      </p:sp>
      <p:sp>
        <p:nvSpPr>
          <p:cNvPr id="5" name="Rectangle 3">
            <a:extLst>
              <a:ext uri="{FF2B5EF4-FFF2-40B4-BE49-F238E27FC236}">
                <a16:creationId xmlns:a16="http://schemas.microsoft.com/office/drawing/2014/main" id="{7069176E-0CE6-A8C4-8CBC-CC3465A42BAA}"/>
              </a:ext>
            </a:extLst>
          </p:cNvPr>
          <p:cNvSpPr txBox="1">
            <a:spLocks noChangeArrowheads="1"/>
          </p:cNvSpPr>
          <p:nvPr/>
        </p:nvSpPr>
        <p:spPr bwMode="auto">
          <a:xfrm>
            <a:off x="875332" y="1484784"/>
            <a:ext cx="10441335" cy="4967287"/>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altLang="en-US" sz="2800" kern="0" dirty="0">
                <a:latin typeface="Calibri" panose="020F0502020204030204" pitchFamily="34" charset="0"/>
                <a:cs typeface="Calibri" panose="020F0502020204030204" pitchFamily="34" charset="0"/>
              </a:rPr>
              <a:t>An attempt to attribute an event to a cause is a basic principle of monitoring and clinical management in </a:t>
            </a:r>
            <a:r>
              <a:rPr lang="en-US" altLang="en-US" sz="2800" kern="0" dirty="0" err="1">
                <a:latin typeface="Calibri" panose="020F0502020204030204" pitchFamily="34" charset="0"/>
                <a:cs typeface="Calibri" panose="020F0502020204030204" pitchFamily="34" charset="0"/>
              </a:rPr>
              <a:t>aDSM</a:t>
            </a:r>
            <a:endParaRPr lang="en-US" altLang="en-US" sz="2800" kern="0" dirty="0">
              <a:latin typeface="Calibri" panose="020F0502020204030204" pitchFamily="34" charset="0"/>
              <a:cs typeface="Calibri" panose="020F0502020204030204" pitchFamily="34" charset="0"/>
            </a:endParaRPr>
          </a:p>
          <a:p>
            <a:pPr eaLnBrk="1" hangingPunct="1">
              <a:lnSpc>
                <a:spcPct val="90000"/>
              </a:lnSpc>
              <a:defRPr/>
            </a:pPr>
            <a:endParaRPr lang="en-US" altLang="en-US" sz="2800" kern="0" dirty="0">
              <a:latin typeface="Calibri" panose="020F0502020204030204" pitchFamily="34" charset="0"/>
              <a:cs typeface="Calibri" panose="020F0502020204030204" pitchFamily="34" charset="0"/>
            </a:endParaRPr>
          </a:p>
          <a:p>
            <a:pPr eaLnBrk="1" hangingPunct="1">
              <a:lnSpc>
                <a:spcPct val="90000"/>
              </a:lnSpc>
              <a:defRPr/>
            </a:pPr>
            <a:r>
              <a:rPr lang="en-US" altLang="en-US" sz="2800" kern="0" dirty="0">
                <a:latin typeface="Calibri" panose="020F0502020204030204" pitchFamily="34" charset="0"/>
                <a:cs typeface="Calibri" panose="020F0502020204030204" pitchFamily="34" charset="0"/>
              </a:rPr>
              <a:t>Attributing a relationship requires a systematic process and is one of the main reasons why data are collected in </a:t>
            </a:r>
            <a:r>
              <a:rPr lang="en-US" altLang="en-US" sz="2800" kern="0" dirty="0" err="1">
                <a:latin typeface="Calibri" panose="020F0502020204030204" pitchFamily="34" charset="0"/>
                <a:cs typeface="Calibri" panose="020F0502020204030204" pitchFamily="34" charset="0"/>
              </a:rPr>
              <a:t>aDSM</a:t>
            </a:r>
            <a:r>
              <a:rPr lang="en-US" altLang="en-US" sz="2800" kern="0" dirty="0">
                <a:latin typeface="Calibri" panose="020F0502020204030204" pitchFamily="34" charset="0"/>
                <a:cs typeface="Calibri" panose="020F0502020204030204" pitchFamily="34" charset="0"/>
              </a:rPr>
              <a:t>. The exercise is done by experts who are competent in therapeutics and toxicity</a:t>
            </a:r>
          </a:p>
          <a:p>
            <a:pPr eaLnBrk="1" hangingPunct="1">
              <a:lnSpc>
                <a:spcPct val="90000"/>
              </a:lnSpc>
              <a:defRPr/>
            </a:pPr>
            <a:endParaRPr lang="en-US" altLang="en-US" sz="2800" kern="0" dirty="0">
              <a:latin typeface="Calibri" panose="020F0502020204030204" pitchFamily="34" charset="0"/>
              <a:cs typeface="Calibri" panose="020F0502020204030204" pitchFamily="34" charset="0"/>
            </a:endParaRPr>
          </a:p>
          <a:p>
            <a:pPr eaLnBrk="1" hangingPunct="1">
              <a:lnSpc>
                <a:spcPct val="90000"/>
              </a:lnSpc>
              <a:defRPr/>
            </a:pPr>
            <a:r>
              <a:rPr lang="en-US" altLang="en-US" sz="2800" kern="0" dirty="0">
                <a:latin typeface="Calibri" panose="020F0502020204030204" pitchFamily="34" charset="0"/>
                <a:cs typeface="Calibri" panose="020F0502020204030204" pitchFamily="34" charset="0"/>
              </a:rPr>
              <a:t>The causality assessment once done attributes a level of certainty between the event and the exposure, ranging </a:t>
            </a:r>
            <a:r>
              <a:rPr lang="en-US" altLang="en-US" sz="2800" kern="0">
                <a:latin typeface="Calibri" panose="020F0502020204030204" pitchFamily="34" charset="0"/>
                <a:cs typeface="Calibri" panose="020F0502020204030204" pitchFamily="34" charset="0"/>
              </a:rPr>
              <a:t>from ‘certain’ to ‘unclassifiable’</a:t>
            </a:r>
            <a:endParaRPr lang="en-US" altLang="en-US" sz="2800" kern="0" dirty="0">
              <a:latin typeface="Calibri" panose="020F0502020204030204" pitchFamily="34" charset="0"/>
              <a:cs typeface="Calibri" panose="020F050202020403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551384" y="908720"/>
            <a:ext cx="10896872" cy="4673679"/>
          </a:xfrm>
          <a:prstGeom prst="rect">
            <a:avLst/>
          </a:prstGeom>
          <a:solidFill>
            <a:schemeClr val="bg1"/>
          </a:solidFill>
        </p:spPr>
        <p:txBody>
          <a:bodyPr>
            <a:normAutofit fontScale="9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4000" b="1" kern="0" dirty="0">
                <a:solidFill>
                  <a:schemeClr val="tx1"/>
                </a:solidFill>
                <a:latin typeface="Calibri" panose="020F0502020204030204" pitchFamily="34" charset="0"/>
                <a:cs typeface="Calibri" panose="020F0502020204030204" pitchFamily="34" charset="0"/>
              </a:rPr>
              <a:t>Acknowledgements</a:t>
            </a:r>
          </a:p>
          <a:p>
            <a:pPr algn="l">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development of the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training material was funded by TDR as part of the Access and Delivery Partnership (ADP) with funding from the Government of Japan.</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l">
              <a:spcAft>
                <a:spcPts val="600"/>
              </a:spcAft>
            </a:pPr>
            <a:r>
              <a:rPr lang="en-GB" sz="1800" dirty="0">
                <a:solidFill>
                  <a:schemeClr val="tx1"/>
                </a:solidFill>
                <a:effectLst/>
                <a:latin typeface="Calibri" panose="020F0502020204030204" pitchFamily="34" charset="0"/>
                <a:ea typeface="Calibri" panose="020F0502020204030204" pitchFamily="34" charset="0"/>
              </a:rPr>
              <a:t>These training materials were put together in 2016 the WHO Task Force on </a:t>
            </a:r>
            <a:r>
              <a:rPr lang="en-GB" sz="1800" dirty="0" err="1">
                <a:solidFill>
                  <a:schemeClr val="tx1"/>
                </a:solidFill>
                <a:effectLst/>
                <a:latin typeface="Calibri" panose="020F0502020204030204" pitchFamily="34" charset="0"/>
                <a:ea typeface="Calibri" panose="020F0502020204030204" pitchFamily="34" charset="0"/>
              </a:rPr>
              <a:t>aDSM</a:t>
            </a:r>
            <a:r>
              <a:rPr lang="en-GB" sz="1800" dirty="0">
                <a:solidFill>
                  <a:schemeClr val="tx1"/>
                </a:solidFill>
                <a:latin typeface="Calibri" panose="020F0502020204030204" pitchFamily="34" charset="0"/>
                <a:ea typeface="Calibri" panose="020F0502020204030204" pitchFamily="34" charset="0"/>
              </a:rPr>
              <a:t> with technical </a:t>
            </a:r>
            <a:r>
              <a:rPr lang="en-GB" sz="1800" dirty="0">
                <a:solidFill>
                  <a:schemeClr val="tx1"/>
                </a:solidFill>
                <a:effectLst/>
                <a:latin typeface="Calibri" panose="020F0502020204030204" pitchFamily="34" charset="0"/>
                <a:ea typeface="Calibri" panose="020F0502020204030204" pitchFamily="34" charset="0"/>
              </a:rPr>
              <a:t>partners KNCV Tuberculosis Foundation, Management Sciences for Health (SIAPS)</a:t>
            </a:r>
            <a:r>
              <a:rPr lang="en-GB" sz="1800" dirty="0">
                <a:solidFill>
                  <a:schemeClr val="tx1"/>
                </a:solidFill>
                <a:latin typeface="Calibri" panose="020F0502020204030204" pitchFamily="34" charset="0"/>
                <a:ea typeface="Calibri" panose="020F0502020204030204" pitchFamily="34" charset="0"/>
              </a:rPr>
              <a:t>, MSF, WHO GTB, and TDR. </a:t>
            </a:r>
            <a:endParaRPr lang="en-GB" sz="1800" dirty="0">
              <a:solidFill>
                <a:schemeClr val="tx1"/>
              </a:solidFill>
              <a:effectLst/>
              <a:latin typeface="Calibri" panose="020F0502020204030204" pitchFamily="34" charset="0"/>
              <a:ea typeface="Calibri" panose="020F0502020204030204" pitchFamily="34" charset="0"/>
            </a:endParaRPr>
          </a:p>
          <a:p>
            <a:pPr algn="l">
              <a:spcAft>
                <a:spcPts val="600"/>
              </a:spcAft>
            </a:pPr>
            <a:r>
              <a:rPr lang="en-GB" sz="1800" dirty="0">
                <a:solidFill>
                  <a:schemeClr val="tx1"/>
                </a:solidFill>
                <a:effectLst/>
                <a:latin typeface="Calibri" panose="020F0502020204030204" pitchFamily="34" charset="0"/>
                <a:ea typeface="Calibri" panose="020F0502020204030204" pitchFamily="34" charset="0"/>
              </a:rPr>
              <a:t>The materials were updated in 2022-23 by </a:t>
            </a:r>
            <a:r>
              <a:rPr lang="en-GB" sz="1800" dirty="0" err="1">
                <a:solidFill>
                  <a:schemeClr val="tx1"/>
                </a:solidFill>
                <a:effectLst/>
                <a:latin typeface="Calibri" panose="020F0502020204030204" pitchFamily="34" charset="0"/>
                <a:ea typeface="Calibri" panose="020F0502020204030204" pitchFamily="34" charset="0"/>
              </a:rPr>
              <a:t>Mahamadou</a:t>
            </a:r>
            <a:r>
              <a:rPr lang="en-GB" sz="1800" dirty="0">
                <a:solidFill>
                  <a:schemeClr val="tx1"/>
                </a:solidFill>
                <a:effectLst/>
                <a:latin typeface="Calibri" panose="020F0502020204030204" pitchFamily="34" charset="0"/>
                <a:ea typeface="Calibri" panose="020F0502020204030204" pitchFamily="34" charset="0"/>
              </a:rPr>
              <a:t> </a:t>
            </a:r>
            <a:r>
              <a:rPr lang="en-GB" sz="1800" dirty="0" err="1">
                <a:solidFill>
                  <a:schemeClr val="tx1"/>
                </a:solidFill>
                <a:effectLst/>
                <a:latin typeface="Calibri" panose="020F0502020204030204" pitchFamily="34" charset="0"/>
                <a:ea typeface="Calibri" panose="020F0502020204030204" pitchFamily="34" charset="0"/>
              </a:rPr>
              <a:t>Bassirou</a:t>
            </a:r>
            <a:r>
              <a:rPr lang="en-GB" sz="1800" dirty="0">
                <a:solidFill>
                  <a:schemeClr val="tx1"/>
                </a:solidFill>
                <a:effectLst/>
                <a:latin typeface="Calibri" panose="020F0502020204030204" pitchFamily="34" charset="0"/>
                <a:ea typeface="Calibri" panose="020F0502020204030204" pitchFamily="34" charset="0"/>
              </a:rPr>
              <a:t> Souleymane (TDR consultant) with Marie-Eve </a:t>
            </a:r>
            <a:r>
              <a:rPr lang="en-GB" sz="1800" dirty="0" err="1">
                <a:solidFill>
                  <a:schemeClr val="tx1"/>
                </a:solidFill>
                <a:effectLst/>
                <a:latin typeface="Calibri" panose="020F0502020204030204" pitchFamily="34" charset="0"/>
                <a:ea typeface="Calibri" panose="020F0502020204030204" pitchFamily="34" charset="0"/>
              </a:rPr>
              <a:t>Raguenaud</a:t>
            </a:r>
            <a:r>
              <a:rPr lang="en-GB" sz="1800" dirty="0">
                <a:solidFill>
                  <a:schemeClr val="tx1"/>
                </a:solidFill>
                <a:effectLst/>
                <a:latin typeface="Calibri" panose="020F0502020204030204" pitchFamily="34" charset="0"/>
                <a:ea typeface="Calibri" panose="020F0502020204030204" pitchFamily="34" charset="0"/>
              </a:rPr>
              <a:t> (TDR), Branwen J Hennig (TDR), and Corinne Merle (TDR), and reviewed by Linh </a:t>
            </a:r>
            <a:r>
              <a:rPr lang="en-GB" sz="1800" dirty="0" err="1">
                <a:solidFill>
                  <a:schemeClr val="tx1"/>
                </a:solidFill>
                <a:effectLst/>
                <a:latin typeface="Calibri" panose="020F0502020204030204" pitchFamily="34" charset="0"/>
                <a:ea typeface="Calibri" panose="020F0502020204030204" pitchFamily="34" charset="0"/>
              </a:rPr>
              <a:t>Nhat</a:t>
            </a:r>
            <a:r>
              <a:rPr lang="en-GB" sz="1800" dirty="0">
                <a:solidFill>
                  <a:schemeClr val="tx1"/>
                </a:solidFill>
                <a:effectLst/>
                <a:latin typeface="Calibri" panose="020F0502020204030204" pitchFamily="34" charset="0"/>
                <a:ea typeface="Calibri" panose="020F0502020204030204" pitchFamily="34" charset="0"/>
              </a:rPr>
              <a:t> Nguyen (WHO/GTB), Medea </a:t>
            </a:r>
            <a:r>
              <a:rPr lang="en-GB" sz="1800" dirty="0" err="1">
                <a:solidFill>
                  <a:schemeClr val="tx1"/>
                </a:solidFill>
                <a:effectLst/>
                <a:latin typeface="Calibri" panose="020F0502020204030204" pitchFamily="34" charset="0"/>
                <a:ea typeface="Calibri" panose="020F0502020204030204" pitchFamily="34" charset="0"/>
              </a:rPr>
              <a:t>Gegia</a:t>
            </a:r>
            <a:r>
              <a:rPr lang="en-GB" sz="1800" dirty="0">
                <a:solidFill>
                  <a:schemeClr val="tx1"/>
                </a:solidFill>
                <a:effectLst/>
                <a:latin typeface="Calibri" panose="020F0502020204030204" pitchFamily="34" charset="0"/>
                <a:ea typeface="Calibri" panose="020F0502020204030204" pitchFamily="34" charset="0"/>
              </a:rPr>
              <a:t> (WHO/GTB), and Fuad </a:t>
            </a:r>
            <a:r>
              <a:rPr lang="en-GB" sz="1800" dirty="0" err="1">
                <a:solidFill>
                  <a:schemeClr val="tx1"/>
                </a:solidFill>
                <a:effectLst/>
                <a:latin typeface="Calibri" panose="020F0502020204030204" pitchFamily="34" charset="0"/>
                <a:ea typeface="Calibri" panose="020F0502020204030204" pitchFamily="34" charset="0"/>
              </a:rPr>
              <a:t>Mirzayev</a:t>
            </a:r>
            <a:r>
              <a:rPr lang="en-GB" sz="1800" dirty="0">
                <a:solidFill>
                  <a:schemeClr val="tx1"/>
                </a:solidFill>
                <a:effectLst/>
                <a:latin typeface="Calibri" panose="020F0502020204030204" pitchFamily="34" charset="0"/>
                <a:ea typeface="Calibri" panose="020F0502020204030204" pitchFamily="34" charset="0"/>
              </a:rPr>
              <a:t> (WHO/GTB).</a:t>
            </a:r>
            <a:endParaRPr lang="en-GB" sz="900" dirty="0">
              <a:solidFill>
                <a:schemeClr val="tx1"/>
              </a:solidFill>
              <a:effectLst/>
            </a:endParaRPr>
          </a:p>
          <a:p>
            <a:pPr algn="l">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thank all members of the WARN/CARN-TB working group on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who contributed to the development of the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generic guidelines as well as the secretariat, particularly Dr Christ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Houessinon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Disadidi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Ambrioso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Esse</a:t>
            </a:r>
            <a:r>
              <a:rPr lang="en-US" altLang="en-US" sz="1800" kern="0" dirty="0">
                <a:solidFill>
                  <a:schemeClr val="tx1"/>
                </a:solidFill>
                <a:latin typeface="Calibri" panose="020F0502020204030204" pitchFamily="34" charset="0"/>
                <a:cs typeface="Calibri" panose="020F0502020204030204" pitchFamily="34" charset="0"/>
              </a:rPr>
              <a:t> Marius, </a:t>
            </a:r>
            <a:r>
              <a:rPr lang="en-US" altLang="en-US" sz="1800" kern="0" dirty="0" err="1">
                <a:solidFill>
                  <a:schemeClr val="tx1"/>
                </a:solidFill>
                <a:latin typeface="Calibri" panose="020F0502020204030204" pitchFamily="34" charset="0"/>
                <a:cs typeface="Calibri" panose="020F0502020204030204" pitchFamily="34" charset="0"/>
              </a:rPr>
              <a:t>Adomou</a:t>
            </a:r>
            <a:r>
              <a:rPr lang="en-US" altLang="en-US" sz="1800" kern="0" dirty="0">
                <a:solidFill>
                  <a:schemeClr val="tx1"/>
                </a:solidFill>
                <a:latin typeface="Calibri" panose="020F0502020204030204" pitchFamily="34" charset="0"/>
                <a:cs typeface="Calibri" panose="020F0502020204030204" pitchFamily="34" charset="0"/>
              </a:rPr>
              <a:t> Jamal </a:t>
            </a:r>
            <a:r>
              <a:rPr lang="en-US" altLang="en-US" sz="1800" kern="0" dirty="0" err="1">
                <a:solidFill>
                  <a:schemeClr val="tx1"/>
                </a:solidFill>
                <a:latin typeface="Calibri" panose="020F0502020204030204" pitchFamily="34" charset="0"/>
                <a:cs typeface="Calibri" panose="020F0502020204030204" pitchFamily="34" charset="0"/>
              </a:rPr>
              <a:t>Rouamba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Ruffine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Haro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Sougrimani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Koumbem</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Boureima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Nsanzerugeze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Josélyne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Daniel Alphonse </a:t>
            </a:r>
            <a:r>
              <a:rPr lang="en-US" altLang="en-US" sz="1800" kern="0" dirty="0" err="1">
                <a:solidFill>
                  <a:schemeClr val="tx1"/>
                </a:solidFill>
                <a:latin typeface="Calibri" panose="020F0502020204030204" pitchFamily="34" charset="0"/>
                <a:cs typeface="Calibri" panose="020F0502020204030204" pitchFamily="34" charset="0"/>
              </a:rPr>
              <a:t>Désiré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Mpaba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Minkat</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Théophile</a:t>
            </a:r>
            <a:r>
              <a:rPr lang="en-US" altLang="en-US" sz="1800" kern="0" dirty="0">
                <a:solidFill>
                  <a:schemeClr val="tx1"/>
                </a:solidFill>
                <a:latin typeface="Calibri" panose="020F0502020204030204" pitchFamily="34" charset="0"/>
                <a:cs typeface="Calibri" panose="020F0502020204030204" pitchFamily="34" charset="0"/>
              </a:rPr>
              <a:t> Mistral, Julie </a:t>
            </a:r>
            <a:r>
              <a:rPr lang="en-US" altLang="en-US" sz="1800" kern="0" dirty="0" err="1">
                <a:solidFill>
                  <a:schemeClr val="tx1"/>
                </a:solidFill>
                <a:latin typeface="Calibri" panose="020F0502020204030204" pitchFamily="34" charset="0"/>
                <a:cs typeface="Calibri" panose="020F0502020204030204" pitchFamily="34" charset="0"/>
              </a:rPr>
              <a:t>Abessolo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Ursule</a:t>
            </a:r>
            <a:r>
              <a:rPr lang="en-US" altLang="en-US" sz="1800" kern="0" dirty="0">
                <a:solidFill>
                  <a:schemeClr val="tx1"/>
                </a:solidFill>
                <a:latin typeface="Calibri" panose="020F0502020204030204" pitchFamily="34" charset="0"/>
                <a:cs typeface="Calibri" panose="020F0502020204030204" pitchFamily="34" charset="0"/>
              </a:rPr>
              <a:t> IDOKO, </a:t>
            </a:r>
            <a:r>
              <a:rPr lang="en-US" altLang="en-US" sz="1800" kern="0" dirty="0" err="1">
                <a:solidFill>
                  <a:schemeClr val="tx1"/>
                </a:solidFill>
                <a:latin typeface="Calibri" panose="020F0502020204030204" pitchFamily="34" charset="0"/>
                <a:cs typeface="Calibri" panose="020F0502020204030204" pitchFamily="34" charset="0"/>
              </a:rPr>
              <a:t>Tijan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Baldeh</a:t>
            </a:r>
            <a:r>
              <a:rPr lang="en-US" altLang="en-US" sz="1800" kern="0" dirty="0">
                <a:solidFill>
                  <a:schemeClr val="tx1"/>
                </a:solidFill>
                <a:latin typeface="Calibri" panose="020F0502020204030204" pitchFamily="34" charset="0"/>
                <a:cs typeface="Calibri" panose="020F0502020204030204" pitchFamily="34" charset="0"/>
              </a:rPr>
              <a:t> , </a:t>
            </a:r>
            <a:r>
              <a:rPr lang="en-US" altLang="en-US" sz="1800" kern="0" dirty="0" err="1">
                <a:solidFill>
                  <a:schemeClr val="tx1"/>
                </a:solidFill>
                <a:latin typeface="Calibri" panose="020F0502020204030204" pitchFamily="34" charset="0"/>
                <a:cs typeface="Calibri" panose="020F0502020204030204" pitchFamily="34" charset="0"/>
              </a:rPr>
              <a:t>Wandifa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Samateh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Tida</a:t>
            </a:r>
            <a:r>
              <a:rPr lang="en-US" altLang="en-US" sz="1800" kern="0" dirty="0">
                <a:solidFill>
                  <a:schemeClr val="tx1"/>
                </a:solidFill>
                <a:latin typeface="Calibri" panose="020F0502020204030204" pitchFamily="34" charset="0"/>
                <a:cs typeface="Calibri" panose="020F0502020204030204" pitchFamily="34" charset="0"/>
              </a:rPr>
              <a:t> S </a:t>
            </a:r>
            <a:r>
              <a:rPr lang="en-US" altLang="en-US" sz="1800" kern="0" dirty="0" err="1">
                <a:solidFill>
                  <a:schemeClr val="tx1"/>
                </a:solidFill>
                <a:latin typeface="Calibri" panose="020F0502020204030204" pitchFamily="34" charset="0"/>
                <a:cs typeface="Calibri" panose="020F0502020204030204" pitchFamily="34" charset="0"/>
              </a:rPr>
              <a:t>Kinteh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Alieu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Wurie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Mardemn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Yeasuen</a:t>
            </a:r>
            <a:r>
              <a:rPr lang="en-US" altLang="en-US" sz="1800" kern="0" dirty="0">
                <a:solidFill>
                  <a:schemeClr val="tx1"/>
                </a:solidFill>
                <a:latin typeface="Calibri" panose="020F0502020204030204" pitchFamily="34" charset="0"/>
                <a:cs typeface="Calibri" panose="020F0502020204030204" pitchFamily="34" charset="0"/>
              </a:rPr>
              <a:t>, Benjamin K. </a:t>
            </a:r>
            <a:r>
              <a:rPr lang="en-US" altLang="en-US" sz="1800" kern="0" dirty="0" err="1">
                <a:solidFill>
                  <a:schemeClr val="tx1"/>
                </a:solidFill>
                <a:latin typeface="Calibri" panose="020F0502020204030204" pitchFamily="34" charset="0"/>
                <a:cs typeface="Calibri" panose="020F0502020204030204" pitchFamily="34" charset="0"/>
              </a:rPr>
              <a:t>Quenneh</a:t>
            </a:r>
            <a:r>
              <a:rPr lang="en-US" altLang="en-US" sz="1800" kern="0" dirty="0">
                <a:solidFill>
                  <a:schemeClr val="tx1"/>
                </a:solidFill>
                <a:latin typeface="Calibri" panose="020F0502020204030204" pitchFamily="34" charset="0"/>
                <a:cs typeface="Calibri" panose="020F0502020204030204" pitchFamily="34" charset="0"/>
              </a:rPr>
              <a:t>, Cheick </a:t>
            </a:r>
            <a:r>
              <a:rPr lang="en-US" altLang="en-US" sz="1800" kern="0" dirty="0" err="1">
                <a:solidFill>
                  <a:schemeClr val="tx1"/>
                </a:solidFill>
                <a:latin typeface="Calibri" panose="020F0502020204030204" pitchFamily="34" charset="0"/>
                <a:cs typeface="Calibri" panose="020F0502020204030204" pitchFamily="34" charset="0"/>
              </a:rPr>
              <a:t>Oumar</a:t>
            </a:r>
            <a:r>
              <a:rPr lang="en-US" altLang="en-US" sz="1800" kern="0" dirty="0">
                <a:solidFill>
                  <a:schemeClr val="tx1"/>
                </a:solidFill>
                <a:latin typeface="Calibri" panose="020F0502020204030204" pitchFamily="34" charset="0"/>
                <a:cs typeface="Calibri" panose="020F0502020204030204" pitchFamily="34" charset="0"/>
              </a:rPr>
              <a:t> Bah, Kane El Hadj </a:t>
            </a:r>
            <a:r>
              <a:rPr lang="en-US" altLang="en-US" sz="1800" kern="0" dirty="0" err="1">
                <a:solidFill>
                  <a:schemeClr val="tx1"/>
                </a:solidFill>
                <a:latin typeface="Calibri" panose="020F0502020204030204" pitchFamily="34" charset="0"/>
                <a:cs typeface="Calibri" panose="020F0502020204030204" pitchFamily="34" charset="0"/>
              </a:rPr>
              <a:t>Malick</a:t>
            </a:r>
            <a:r>
              <a:rPr lang="en-US" altLang="en-US" sz="1800" kern="0" dirty="0">
                <a:solidFill>
                  <a:schemeClr val="tx1"/>
                </a:solidFill>
                <a:latin typeface="Calibri" panose="020F0502020204030204" pitchFamily="34" charset="0"/>
                <a:cs typeface="Calibri" panose="020F0502020204030204" pitchFamily="34" charset="0"/>
              </a:rPr>
              <a:t>, Aw </a:t>
            </a:r>
            <a:r>
              <a:rPr lang="en-US" altLang="en-US" sz="1800" kern="0" dirty="0" err="1">
                <a:solidFill>
                  <a:schemeClr val="tx1"/>
                </a:solidFill>
                <a:latin typeface="Calibri" panose="020F0502020204030204" pitchFamily="34" charset="0"/>
                <a:cs typeface="Calibri" panose="020F0502020204030204" pitchFamily="34" charset="0"/>
              </a:rPr>
              <a:t>Idriss</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Mamoudou</a:t>
            </a:r>
            <a:r>
              <a:rPr lang="en-US" altLang="en-US" sz="1800" kern="0" dirty="0">
                <a:solidFill>
                  <a:schemeClr val="tx1"/>
                </a:solidFill>
                <a:latin typeface="Calibri" panose="020F0502020204030204" pitchFamily="34" charset="0"/>
                <a:cs typeface="Calibri" panose="020F0502020204030204" pitchFamily="34" charset="0"/>
              </a:rPr>
              <a:t> Hama </a:t>
            </a:r>
            <a:r>
              <a:rPr lang="en-US" altLang="en-US" sz="1800" kern="0" dirty="0" err="1">
                <a:solidFill>
                  <a:schemeClr val="tx1"/>
                </a:solidFill>
                <a:latin typeface="Calibri" panose="020F0502020204030204" pitchFamily="34" charset="0"/>
                <a:cs typeface="Calibri" panose="020F0502020204030204" pitchFamily="34" charset="0"/>
              </a:rPr>
              <a:t>Rachida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Gagara</a:t>
            </a:r>
            <a:r>
              <a:rPr lang="en-US" altLang="en-US" sz="1800" kern="0" dirty="0">
                <a:solidFill>
                  <a:schemeClr val="tx1"/>
                </a:solidFill>
                <a:latin typeface="Calibri" panose="020F0502020204030204" pitchFamily="34" charset="0"/>
                <a:cs typeface="Calibri" panose="020F0502020204030204" pitchFamily="34" charset="0"/>
              </a:rPr>
              <a:t> I. M. </a:t>
            </a:r>
            <a:r>
              <a:rPr lang="en-US" altLang="en-US" sz="1800" kern="0" dirty="0" err="1">
                <a:solidFill>
                  <a:schemeClr val="tx1"/>
                </a:solidFill>
                <a:latin typeface="Calibri" panose="020F0502020204030204" pitchFamily="34" charset="0"/>
                <a:cs typeface="Calibri" panose="020F0502020204030204" pitchFamily="34" charset="0"/>
              </a:rPr>
              <a:t>Assiatou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Katambé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Balkissa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Seiyabatou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Elh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Saidou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Liombo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Anastasie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Lunganyu</a:t>
            </a:r>
            <a:r>
              <a:rPr lang="en-US" altLang="en-US" sz="1800" kern="0" dirty="0">
                <a:solidFill>
                  <a:schemeClr val="tx1"/>
                </a:solidFill>
                <a:latin typeface="Calibri" panose="020F0502020204030204" pitchFamily="34" charset="0"/>
                <a:cs typeface="Calibri" panose="020F0502020204030204" pitchFamily="34" charset="0"/>
              </a:rPr>
              <a:t> Junior, </a:t>
            </a:r>
            <a:r>
              <a:rPr lang="en-US" altLang="en-US" sz="1800" kern="0" dirty="0" err="1">
                <a:solidFill>
                  <a:schemeClr val="tx1"/>
                </a:solidFill>
                <a:latin typeface="Calibri" panose="020F0502020204030204" pitchFamily="34" charset="0"/>
                <a:cs typeface="Calibri" panose="020F0502020204030204" pitchFamily="34" charset="0"/>
              </a:rPr>
              <a:t>Kitambala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Sentime</a:t>
            </a:r>
            <a:r>
              <a:rPr lang="en-US" altLang="en-US" sz="1800" kern="0" dirty="0">
                <a:solidFill>
                  <a:schemeClr val="tx1"/>
                </a:solidFill>
                <a:latin typeface="Calibri" panose="020F0502020204030204" pitchFamily="34" charset="0"/>
                <a:cs typeface="Calibri" panose="020F0502020204030204" pitchFamily="34" charset="0"/>
              </a:rPr>
              <a:t>, Lula Yves , </a:t>
            </a:r>
            <a:r>
              <a:rPr lang="en-US" altLang="en-US" sz="1800" kern="0" dirty="0" err="1">
                <a:solidFill>
                  <a:schemeClr val="tx1"/>
                </a:solidFill>
                <a:latin typeface="Calibri" panose="020F0502020204030204" pitchFamily="34" charset="0"/>
                <a:cs typeface="Calibri" panose="020F0502020204030204" pitchFamily="34" charset="0"/>
              </a:rPr>
              <a:t>Habimana-Mucyo</a:t>
            </a:r>
            <a:r>
              <a:rPr lang="en-US" altLang="en-US" sz="1800" kern="0" dirty="0">
                <a:solidFill>
                  <a:schemeClr val="tx1"/>
                </a:solidFill>
                <a:latin typeface="Calibri" panose="020F0502020204030204" pitchFamily="34" charset="0"/>
                <a:cs typeface="Calibri" panose="020F0502020204030204" pitchFamily="34" charset="0"/>
              </a:rPr>
              <a:t> Yves, </a:t>
            </a:r>
            <a:r>
              <a:rPr lang="en-US" altLang="en-US" sz="1800" kern="0" dirty="0" err="1">
                <a:solidFill>
                  <a:schemeClr val="tx1"/>
                </a:solidFill>
                <a:latin typeface="Calibri" panose="020F0502020204030204" pitchFamily="34" charset="0"/>
                <a:cs typeface="Calibri" panose="020F0502020204030204" pitchFamily="34" charset="0"/>
              </a:rPr>
              <a:t>Migambi</a:t>
            </a:r>
            <a:r>
              <a:rPr lang="en-US" altLang="en-US" sz="1800" kern="0" dirty="0">
                <a:solidFill>
                  <a:schemeClr val="tx1"/>
                </a:solidFill>
                <a:latin typeface="Calibri" panose="020F0502020204030204" pitchFamily="34" charset="0"/>
                <a:cs typeface="Calibri" panose="020F0502020204030204" pitchFamily="34" charset="0"/>
              </a:rPr>
              <a:t> Patrick, dos Santos </a:t>
            </a:r>
            <a:r>
              <a:rPr lang="en-US" altLang="en-US" sz="1800" kern="0" dirty="0" err="1">
                <a:solidFill>
                  <a:schemeClr val="tx1"/>
                </a:solidFill>
                <a:latin typeface="Calibri" panose="020F0502020204030204" pitchFamily="34" charset="0"/>
                <a:cs typeface="Calibri" panose="020F0502020204030204" pitchFamily="34" charset="0"/>
              </a:rPr>
              <a:t>Brigite</a:t>
            </a:r>
            <a:r>
              <a:rPr lang="en-US" altLang="en-US" sz="1800" kern="0" dirty="0">
                <a:solidFill>
                  <a:schemeClr val="tx1"/>
                </a:solidFill>
                <a:latin typeface="Calibri" panose="020F0502020204030204" pitchFamily="34" charset="0"/>
                <a:cs typeface="Calibri" panose="020F0502020204030204" pitchFamily="34" charset="0"/>
              </a:rPr>
              <a:t>, Castro </a:t>
            </a:r>
            <a:r>
              <a:rPr lang="en-US" altLang="en-US" sz="1800" kern="0" dirty="0" err="1">
                <a:solidFill>
                  <a:schemeClr val="tx1"/>
                </a:solidFill>
                <a:latin typeface="Calibri" panose="020F0502020204030204" pitchFamily="34" charset="0"/>
                <a:cs typeface="Calibri" panose="020F0502020204030204" pitchFamily="34" charset="0"/>
              </a:rPr>
              <a:t>Vânia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Wadson</a:t>
            </a:r>
            <a:r>
              <a:rPr lang="en-US" altLang="en-US" sz="1800" kern="0" dirty="0">
                <a:solidFill>
                  <a:schemeClr val="tx1"/>
                </a:solidFill>
                <a:latin typeface="Calibri" panose="020F0502020204030204" pitchFamily="34" charset="0"/>
                <a:cs typeface="Calibri" panose="020F0502020204030204" pitchFamily="34" charset="0"/>
              </a:rPr>
              <a:t> Cruz, </a:t>
            </a:r>
            <a:r>
              <a:rPr lang="en-US" altLang="en-US" sz="1800" kern="0" dirty="0" err="1">
                <a:solidFill>
                  <a:schemeClr val="tx1"/>
                </a:solidFill>
                <a:latin typeface="Calibri" panose="020F0502020204030204" pitchFamily="34" charset="0"/>
                <a:cs typeface="Calibri" panose="020F0502020204030204" pitchFamily="34" charset="0"/>
              </a:rPr>
              <a:t>Gueye</a:t>
            </a:r>
            <a:r>
              <a:rPr lang="en-US" altLang="en-US" sz="1800" kern="0" dirty="0">
                <a:solidFill>
                  <a:schemeClr val="tx1"/>
                </a:solidFill>
                <a:latin typeface="Calibri" panose="020F0502020204030204" pitchFamily="34" charset="0"/>
                <a:cs typeface="Calibri" panose="020F0502020204030204" pitchFamily="34" charset="0"/>
              </a:rPr>
              <a:t> Aminata, </a:t>
            </a:r>
            <a:r>
              <a:rPr lang="en-US" altLang="en-US" sz="1800" kern="0" dirty="0" err="1">
                <a:solidFill>
                  <a:schemeClr val="tx1"/>
                </a:solidFill>
                <a:latin typeface="Calibri" panose="020F0502020204030204" pitchFamily="34" charset="0"/>
                <a:cs typeface="Calibri" panose="020F0502020204030204" pitchFamily="34" charset="0"/>
              </a:rPr>
              <a:t>Mukeh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Fahnbulleh</a:t>
            </a:r>
            <a:r>
              <a:rPr lang="en-US" altLang="en-US" sz="1800" kern="0" dirty="0">
                <a:solidFill>
                  <a:schemeClr val="tx1"/>
                </a:solidFill>
                <a:latin typeface="Calibri" panose="020F0502020204030204" pitchFamily="34" charset="0"/>
                <a:cs typeface="Calibri" panose="020F0502020204030204" pitchFamily="34" charset="0"/>
              </a:rPr>
              <a:t>, Bailor Samuel, </a:t>
            </a:r>
            <a:r>
              <a:rPr lang="en-US" altLang="en-US" sz="1800" kern="0" dirty="0" err="1">
                <a:solidFill>
                  <a:schemeClr val="tx1"/>
                </a:solidFill>
                <a:latin typeface="Calibri" panose="020F0502020204030204" pitchFamily="34" charset="0"/>
                <a:cs typeface="Calibri" panose="020F0502020204030204" pitchFamily="34" charset="0"/>
              </a:rPr>
              <a:t>Manjo</a:t>
            </a:r>
            <a:r>
              <a:rPr lang="en-US" altLang="en-US" sz="1800" kern="0" dirty="0">
                <a:solidFill>
                  <a:schemeClr val="tx1"/>
                </a:solidFill>
                <a:latin typeface="Calibri" panose="020F0502020204030204" pitchFamily="34" charset="0"/>
                <a:cs typeface="Calibri" panose="020F0502020204030204" pitchFamily="34" charset="0"/>
              </a:rPr>
              <a:t> Lamin, Saleh </a:t>
            </a:r>
            <a:r>
              <a:rPr lang="en-US" altLang="en-US" sz="1800" kern="0" dirty="0" err="1">
                <a:solidFill>
                  <a:schemeClr val="tx1"/>
                </a:solidFill>
                <a:latin typeface="Calibri" panose="020F0502020204030204" pitchFamily="34" charset="0"/>
                <a:cs typeface="Calibri" panose="020F0502020204030204" pitchFamily="34" charset="0"/>
              </a:rPr>
              <a:t>Mahareb</a:t>
            </a:r>
            <a:r>
              <a:rPr lang="en-US" altLang="en-US" sz="1800" kern="0" dirty="0">
                <a:solidFill>
                  <a:schemeClr val="tx1"/>
                </a:solidFill>
                <a:latin typeface="Calibri" panose="020F0502020204030204" pitchFamily="34" charset="0"/>
                <a:cs typeface="Calibri" panose="020F0502020204030204" pitchFamily="34" charset="0"/>
              </a:rPr>
              <a:t> Abdoulaye, Haroun Saleh Naima, </a:t>
            </a:r>
            <a:r>
              <a:rPr lang="en-US" altLang="en-US" sz="1800" kern="0" dirty="0" err="1">
                <a:solidFill>
                  <a:schemeClr val="tx1"/>
                </a:solidFill>
                <a:latin typeface="Calibri" panose="020F0502020204030204" pitchFamily="34" charset="0"/>
                <a:cs typeface="Calibri" panose="020F0502020204030204" pitchFamily="34" charset="0"/>
              </a:rPr>
              <a:t>Mouhoudine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Yerima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Kpelafia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Silifa</a:t>
            </a:r>
            <a:endParaRPr lang="en-US" altLang="en-US" sz="1800" kern="0" dirty="0">
              <a:solidFill>
                <a:schemeClr val="tx1"/>
              </a:solidFill>
              <a:latin typeface="Calibri" panose="020F0502020204030204" pitchFamily="34" charset="0"/>
              <a:cs typeface="Calibri" panose="020F0502020204030204" pitchFamily="34" charset="0"/>
            </a:endParaRPr>
          </a:p>
          <a:p>
            <a:pPr algn="l"/>
            <a:endParaRPr lang="en-US" altLang="en-US" sz="1800" b="1" kern="0" dirty="0">
              <a:solidFill>
                <a:schemeClr val="tx1"/>
              </a:solidFill>
              <a:latin typeface="Calibri" panose="020F0502020204030204" pitchFamily="34" charset="0"/>
              <a:cs typeface="Calibri" panose="020F0502020204030204" pitchFamily="34" charset="0"/>
            </a:endParaRPr>
          </a:p>
        </p:txBody>
      </p:sp>
      <p:pic>
        <p:nvPicPr>
          <p:cNvPr id="3" name="Picture 10">
            <a:extLst>
              <a:ext uri="{FF2B5EF4-FFF2-40B4-BE49-F238E27FC236}">
                <a16:creationId xmlns:a16="http://schemas.microsoft.com/office/drawing/2014/main" id="{F91E6EA7-C713-B313-684D-A502CB9EB5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95600" y="5517232"/>
            <a:ext cx="3408726" cy="1112169"/>
          </a:xfrm>
          <a:prstGeom prst="rect">
            <a:avLst/>
          </a:prstGeom>
          <a:solidFill>
            <a:schemeClr val="bg1"/>
          </a:solidFill>
          <a:ln>
            <a:noFill/>
          </a:ln>
        </p:spPr>
      </p:pic>
      <p:pic>
        <p:nvPicPr>
          <p:cNvPr id="5" name="Picture 4">
            <a:extLst>
              <a:ext uri="{FF2B5EF4-FFF2-40B4-BE49-F238E27FC236}">
                <a16:creationId xmlns:a16="http://schemas.microsoft.com/office/drawing/2014/main" id="{9460DFB3-E82B-D312-3214-02702FC0C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4326" y="5499665"/>
            <a:ext cx="3070616" cy="1112169"/>
          </a:xfrm>
          <a:prstGeom prst="rect">
            <a:avLst/>
          </a:prstGeom>
          <a:ln>
            <a:noFill/>
          </a:ln>
        </p:spPr>
      </p:pic>
    </p:spTree>
    <p:extLst>
      <p:ext uri="{BB962C8B-B14F-4D97-AF65-F5344CB8AC3E}">
        <p14:creationId xmlns:p14="http://schemas.microsoft.com/office/powerpoint/2010/main" val="427609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839416" y="2132856"/>
            <a:ext cx="10009112" cy="2304256"/>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en-US" sz="4000" b="1" kern="0" dirty="0">
              <a:latin typeface="Calibri" panose="020F0502020204030204" pitchFamily="34" charset="0"/>
              <a:cs typeface="Calibri" panose="020F0502020204030204" pitchFamily="34" charset="0"/>
            </a:endParaRPr>
          </a:p>
          <a:p>
            <a:r>
              <a:rPr lang="en-US" altLang="en-US" sz="4000" b="1" kern="0" dirty="0">
                <a:latin typeface="Calibri" panose="020F0502020204030204" pitchFamily="34" charset="0"/>
                <a:cs typeface="Calibri" panose="020F0502020204030204" pitchFamily="34" charset="0"/>
              </a:rPr>
              <a:t>3.2. Causality assessment: </a:t>
            </a:r>
          </a:p>
          <a:p>
            <a:r>
              <a:rPr lang="en-US" altLang="en-US" sz="4000" b="1" kern="0" dirty="0">
                <a:latin typeface="Calibri" panose="020F0502020204030204" pitchFamily="34" charset="0"/>
                <a:cs typeface="Calibri" panose="020F0502020204030204" pitchFamily="34" charset="0"/>
              </a:rPr>
              <a:t>scales and methods</a:t>
            </a:r>
          </a:p>
        </p:txBody>
      </p:sp>
    </p:spTree>
    <p:extLst>
      <p:ext uri="{BB962C8B-B14F-4D97-AF65-F5344CB8AC3E}">
        <p14:creationId xmlns:p14="http://schemas.microsoft.com/office/powerpoint/2010/main" val="76973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E7E7CE9F-CD5D-CAF6-E373-2EF37F67E7DC}"/>
              </a:ext>
            </a:extLst>
          </p:cNvPr>
          <p:cNvSpPr>
            <a:spLocks noGrp="1"/>
          </p:cNvSpPr>
          <p:nvPr>
            <p:ph idx="4294967295"/>
          </p:nvPr>
        </p:nvSpPr>
        <p:spPr bwMode="auto">
          <a:xfrm>
            <a:off x="479376" y="2204864"/>
            <a:ext cx="10945813" cy="3743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14375" lvl="1" indent="-539750">
              <a:buFont typeface="Calibri" panose="020F0502020204030204" pitchFamily="34" charset="0"/>
              <a:buAutoNum type="arabicPeriod"/>
            </a:pPr>
            <a:r>
              <a:rPr lang="en-GB" altLang="fr-FR" dirty="0">
                <a:latin typeface="Calibri" panose="020F0502020204030204" pitchFamily="34" charset="0"/>
                <a:cs typeface="Calibri" panose="020F0502020204030204" pitchFamily="34" charset="0"/>
              </a:rPr>
              <a:t>Describe the main principles of causality assessment</a:t>
            </a:r>
          </a:p>
          <a:p>
            <a:pPr marL="714375" lvl="1" indent="-539750">
              <a:buFont typeface="Calibri" panose="020F0502020204030204" pitchFamily="34" charset="0"/>
              <a:buAutoNum type="arabicPeriod"/>
            </a:pPr>
            <a:endParaRPr lang="en-GB" altLang="fr-FR" dirty="0">
              <a:latin typeface="Calibri" panose="020F0502020204030204" pitchFamily="34" charset="0"/>
              <a:cs typeface="Calibri" panose="020F0502020204030204" pitchFamily="34" charset="0"/>
            </a:endParaRPr>
          </a:p>
          <a:p>
            <a:pPr marL="714375" lvl="1" indent="-539750">
              <a:buFont typeface="Calibri" panose="020F0502020204030204" pitchFamily="34" charset="0"/>
              <a:buAutoNum type="arabicPeriod"/>
            </a:pPr>
            <a:r>
              <a:rPr lang="en-GB" altLang="fr-FR" dirty="0">
                <a:latin typeface="Calibri" panose="020F0502020204030204" pitchFamily="34" charset="0"/>
                <a:cs typeface="Calibri" panose="020F0502020204030204" pitchFamily="34" charset="0"/>
              </a:rPr>
              <a:t>Identify the </a:t>
            </a:r>
            <a:r>
              <a:rPr lang="fr-CH" altLang="fr-FR" dirty="0" err="1">
                <a:latin typeface="Calibri" panose="020F0502020204030204" pitchFamily="34" charset="0"/>
                <a:cs typeface="Calibri" panose="020F0502020204030204" pitchFamily="34" charset="0"/>
              </a:rPr>
              <a:t>different</a:t>
            </a:r>
            <a:r>
              <a:rPr lang="fr-CH" altLang="fr-FR" dirty="0">
                <a:latin typeface="Calibri" panose="020F0502020204030204" pitchFamily="34" charset="0"/>
                <a:cs typeface="Calibri" panose="020F0502020204030204" pitchFamily="34" charset="0"/>
              </a:rPr>
              <a:t> </a:t>
            </a:r>
            <a:r>
              <a:rPr lang="fr-CH" altLang="fr-FR" dirty="0" err="1">
                <a:latin typeface="Calibri" panose="020F0502020204030204" pitchFamily="34" charset="0"/>
                <a:cs typeface="Calibri" panose="020F0502020204030204" pitchFamily="34" charset="0"/>
              </a:rPr>
              <a:t>levels</a:t>
            </a:r>
            <a:r>
              <a:rPr lang="fr-CH" altLang="fr-FR" dirty="0">
                <a:latin typeface="Calibri" panose="020F0502020204030204" pitchFamily="34" charset="0"/>
                <a:cs typeface="Calibri" panose="020F0502020204030204" pitchFamily="34" charset="0"/>
              </a:rPr>
              <a:t> of </a:t>
            </a:r>
            <a:r>
              <a:rPr lang="fr-CH" altLang="fr-FR" dirty="0" err="1">
                <a:latin typeface="Calibri" panose="020F0502020204030204" pitchFamily="34" charset="0"/>
                <a:cs typeface="Calibri" panose="020F0502020204030204" pitchFamily="34" charset="0"/>
              </a:rPr>
              <a:t>certainty</a:t>
            </a:r>
            <a:r>
              <a:rPr lang="fr-CH" altLang="fr-FR" dirty="0">
                <a:latin typeface="Calibri" panose="020F0502020204030204" pitchFamily="34" charset="0"/>
                <a:cs typeface="Calibri" panose="020F0502020204030204" pitchFamily="34" charset="0"/>
              </a:rPr>
              <a:t> </a:t>
            </a:r>
            <a:r>
              <a:rPr lang="fr-CH" altLang="fr-FR" dirty="0" err="1">
                <a:latin typeface="Calibri" panose="020F0502020204030204" pitchFamily="34" charset="0"/>
                <a:cs typeface="Calibri" panose="020F0502020204030204" pitchFamily="34" charset="0"/>
              </a:rPr>
              <a:t>when</a:t>
            </a:r>
            <a:r>
              <a:rPr lang="fr-CH" altLang="fr-FR" dirty="0">
                <a:latin typeface="Calibri" panose="020F0502020204030204" pitchFamily="34" charset="0"/>
                <a:cs typeface="Calibri" panose="020F0502020204030204" pitchFamily="34" charset="0"/>
              </a:rPr>
              <a:t> </a:t>
            </a:r>
            <a:r>
              <a:rPr lang="fr-CH" altLang="fr-FR" dirty="0" err="1">
                <a:latin typeface="Calibri" panose="020F0502020204030204" pitchFamily="34" charset="0"/>
                <a:cs typeface="Calibri" panose="020F0502020204030204" pitchFamily="34" charset="0"/>
              </a:rPr>
              <a:t>attributing</a:t>
            </a:r>
            <a:r>
              <a:rPr lang="fr-CH" altLang="fr-FR" dirty="0">
                <a:latin typeface="Calibri" panose="020F0502020204030204" pitchFamily="34" charset="0"/>
                <a:cs typeface="Calibri" panose="020F0502020204030204" pitchFamily="34" charset="0"/>
              </a:rPr>
              <a:t> an </a:t>
            </a:r>
            <a:r>
              <a:rPr lang="fr-CH" altLang="fr-FR" dirty="0" err="1">
                <a:latin typeface="Calibri" panose="020F0502020204030204" pitchFamily="34" charset="0"/>
                <a:cs typeface="Calibri" panose="020F0502020204030204" pitchFamily="34" charset="0"/>
              </a:rPr>
              <a:t>event</a:t>
            </a:r>
            <a:r>
              <a:rPr lang="fr-CH" altLang="fr-FR" dirty="0">
                <a:latin typeface="Calibri" panose="020F0502020204030204" pitchFamily="34" charset="0"/>
                <a:cs typeface="Calibri" panose="020F0502020204030204" pitchFamily="34" charset="0"/>
              </a:rPr>
              <a:t> to a </a:t>
            </a:r>
            <a:r>
              <a:rPr lang="fr-CH" altLang="fr-FR" dirty="0" err="1">
                <a:latin typeface="Calibri" panose="020F0502020204030204" pitchFamily="34" charset="0"/>
                <a:cs typeface="Calibri" panose="020F0502020204030204" pitchFamily="34" charset="0"/>
              </a:rPr>
              <a:t>suspected</a:t>
            </a:r>
            <a:r>
              <a:rPr lang="fr-CH" altLang="fr-FR" dirty="0">
                <a:latin typeface="Calibri" panose="020F0502020204030204" pitchFamily="34" charset="0"/>
                <a:cs typeface="Calibri" panose="020F0502020204030204" pitchFamily="34" charset="0"/>
              </a:rPr>
              <a:t> </a:t>
            </a:r>
            <a:r>
              <a:rPr lang="fr-CH" altLang="fr-FR" dirty="0" err="1">
                <a:latin typeface="Calibri" panose="020F0502020204030204" pitchFamily="34" charset="0"/>
                <a:cs typeface="Calibri" panose="020F0502020204030204" pitchFamily="34" charset="0"/>
              </a:rPr>
              <a:t>exposure</a:t>
            </a:r>
            <a:endParaRPr lang="en-GB" altLang="fr-FR"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B53530B8-E68C-DC09-23C1-CDF26E55709F}"/>
              </a:ext>
            </a:extLst>
          </p:cNvPr>
          <p:cNvSpPr>
            <a:spLocks noGrp="1"/>
          </p:cNvSpPr>
          <p:nvPr>
            <p:ph type="title" idx="4294967295"/>
          </p:nvPr>
        </p:nvSpPr>
        <p:spPr>
          <a:xfrm>
            <a:off x="1380282" y="233189"/>
            <a:ext cx="9144000" cy="1138238"/>
          </a:xfrm>
          <a:prstGeom prst="rect">
            <a:avLst/>
          </a:prstGeom>
        </p:spPr>
        <p:txBody>
          <a:bodyPr>
            <a:spAutoFit/>
          </a:bodyPr>
          <a:lstStyle/>
          <a:p>
            <a:pPr eaLnBrk="1" hangingPunct="1">
              <a:defRPr/>
            </a:pPr>
            <a:r>
              <a:rPr lang="en-GB" altLang="fr-FR" b="1" kern="1200" dirty="0">
                <a:solidFill>
                  <a:srgbClr val="000000"/>
                </a:solidFill>
                <a:latin typeface="Calibri" panose="020F0502020204030204" pitchFamily="34" charset="0"/>
                <a:ea typeface="+mn-ea"/>
                <a:cs typeface="Calibri" panose="020F0502020204030204" pitchFamily="34" charset="0"/>
              </a:rPr>
              <a:t>Learning objectives</a:t>
            </a:r>
            <a:br>
              <a:rPr lang="en-GB" altLang="fr-FR" b="1" kern="1200" dirty="0">
                <a:solidFill>
                  <a:srgbClr val="000000"/>
                </a:solidFill>
                <a:latin typeface="Calibri" panose="020F0502020204030204" pitchFamily="34" charset="0"/>
                <a:ea typeface="+mn-ea"/>
                <a:cs typeface="Calibri" panose="020F0502020204030204" pitchFamily="34" charset="0"/>
              </a:rPr>
            </a:br>
            <a:r>
              <a:rPr lang="en-GB" altLang="fr-FR" sz="2400" i="1" kern="1200" dirty="0">
                <a:solidFill>
                  <a:srgbClr val="FF0000"/>
                </a:solidFill>
                <a:latin typeface="Calibri" panose="020F0502020204030204" pitchFamily="34" charset="0"/>
                <a:ea typeface="+mn-ea"/>
                <a:cs typeface="Calibri" panose="020F0502020204030204" pitchFamily="34" charset="0"/>
              </a:rPr>
              <a:t>By the end of this presentation, the participant is expected to be able to:</a:t>
            </a:r>
            <a:endParaRPr lang="en-GB" altLang="fr-FR" sz="2000" i="1" kern="1200" dirty="0">
              <a:solidFill>
                <a:srgbClr val="FF0000"/>
              </a:solidFill>
              <a:latin typeface="Calibri" panose="020F0502020204030204" pitchFamily="34" charset="0"/>
              <a:ea typeface="+mn-ea"/>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CEBC018-E43A-48C4-F01D-7D434F88A1F3}"/>
              </a:ext>
            </a:extLst>
          </p:cNvPr>
          <p:cNvSpPr txBox="1">
            <a:spLocks noChangeArrowheads="1"/>
          </p:cNvSpPr>
          <p:nvPr/>
        </p:nvSpPr>
        <p:spPr bwMode="auto">
          <a:xfrm>
            <a:off x="1905000" y="152400"/>
            <a:ext cx="8229600" cy="10668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solidFill>
                  <a:srgbClr val="000000"/>
                </a:solidFill>
                <a:latin typeface="Calibri" panose="020F0502020204030204" pitchFamily="34" charset="0"/>
                <a:ea typeface="+mn-ea"/>
                <a:cs typeface="Calibri" panose="020F0502020204030204" pitchFamily="34" charset="0"/>
              </a:rPr>
              <a:t>Causality assessment (1)</a:t>
            </a:r>
          </a:p>
        </p:txBody>
      </p:sp>
      <p:sp>
        <p:nvSpPr>
          <p:cNvPr id="5" name="Rectangle 3">
            <a:extLst>
              <a:ext uri="{FF2B5EF4-FFF2-40B4-BE49-F238E27FC236}">
                <a16:creationId xmlns:a16="http://schemas.microsoft.com/office/drawing/2014/main" id="{2BC183D5-15A1-9CDA-685B-8B496EDF94E7}"/>
              </a:ext>
            </a:extLst>
          </p:cNvPr>
          <p:cNvSpPr txBox="1">
            <a:spLocks noChangeArrowheads="1"/>
          </p:cNvSpPr>
          <p:nvPr/>
        </p:nvSpPr>
        <p:spPr bwMode="auto">
          <a:xfrm>
            <a:off x="550863" y="1700213"/>
            <a:ext cx="11377612" cy="4002087"/>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altLang="en-US" sz="2800" i="1" dirty="0">
                <a:latin typeface="Calibri" panose="020F0502020204030204" pitchFamily="34" charset="0"/>
                <a:cs typeface="Calibri" panose="020F0502020204030204" pitchFamily="34" charset="0"/>
              </a:rPr>
              <a:t>An integral part of clinical management</a:t>
            </a:r>
            <a:endParaRPr lang="en-US" altLang="en-US" sz="2800" kern="0" dirty="0">
              <a:latin typeface="Calibri" panose="020F0502020204030204" pitchFamily="34" charset="0"/>
              <a:cs typeface="Calibri" panose="020F0502020204030204" pitchFamily="34" charset="0"/>
            </a:endParaRPr>
          </a:p>
          <a:p>
            <a:pPr eaLnBrk="1" hangingPunct="1">
              <a:lnSpc>
                <a:spcPct val="90000"/>
              </a:lnSpc>
              <a:defRPr/>
            </a:pPr>
            <a:r>
              <a:rPr lang="en-US" altLang="en-US" sz="2800" kern="0" dirty="0">
                <a:latin typeface="Calibri" panose="020F0502020204030204" pitchFamily="34" charset="0"/>
                <a:cs typeface="Calibri" panose="020F0502020204030204" pitchFamily="34" charset="0"/>
              </a:rPr>
              <a:t>Evaluating the likelihood that a TB medicine was the causative agent of an observed adverse reaction forms part of clinical evaluation. </a:t>
            </a:r>
          </a:p>
          <a:p>
            <a:pPr eaLnBrk="1" hangingPunct="1">
              <a:lnSpc>
                <a:spcPct val="90000"/>
              </a:lnSpc>
              <a:defRPr/>
            </a:pPr>
            <a:r>
              <a:rPr lang="en-US" altLang="en-US" sz="2800" kern="0" dirty="0">
                <a:latin typeface="Calibri" panose="020F0502020204030204" pitchFamily="34" charset="0"/>
                <a:cs typeface="Calibri" panose="020F0502020204030204" pitchFamily="34" charset="0"/>
              </a:rPr>
              <a:t>While the details of the systematic method of conducting causality assessment may not be familiar to the practitioner, the overall approach is not too different from the clinical practice followed when evaluating any patient on treatment.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3398DB6-F61A-CE2F-1D53-71A392591346}"/>
              </a:ext>
            </a:extLst>
          </p:cNvPr>
          <p:cNvSpPr txBox="1">
            <a:spLocks noChangeArrowheads="1"/>
          </p:cNvSpPr>
          <p:nvPr/>
        </p:nvSpPr>
        <p:spPr bwMode="auto">
          <a:xfrm>
            <a:off x="1919288" y="58738"/>
            <a:ext cx="8229600" cy="993775"/>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solidFill>
                  <a:srgbClr val="000000"/>
                </a:solidFill>
                <a:latin typeface="Calibri" panose="020F0502020204030204" pitchFamily="34" charset="0"/>
                <a:ea typeface="+mn-ea"/>
                <a:cs typeface="Calibri" panose="020F0502020204030204" pitchFamily="34" charset="0"/>
              </a:rPr>
              <a:t>Causality assessment (2)</a:t>
            </a:r>
          </a:p>
        </p:txBody>
      </p:sp>
      <p:sp>
        <p:nvSpPr>
          <p:cNvPr id="5" name="Rectangle 3">
            <a:extLst>
              <a:ext uri="{FF2B5EF4-FFF2-40B4-BE49-F238E27FC236}">
                <a16:creationId xmlns:a16="http://schemas.microsoft.com/office/drawing/2014/main" id="{D9DD7453-BB89-1E29-6E58-59865D77EB49}"/>
              </a:ext>
            </a:extLst>
          </p:cNvPr>
          <p:cNvSpPr txBox="1">
            <a:spLocks noChangeArrowheads="1"/>
          </p:cNvSpPr>
          <p:nvPr/>
        </p:nvSpPr>
        <p:spPr bwMode="auto">
          <a:xfrm>
            <a:off x="911449" y="1435100"/>
            <a:ext cx="10369103" cy="5270500"/>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altLang="en-US" sz="2800" kern="0" dirty="0">
                <a:latin typeface="Calibri" panose="020F0502020204030204" pitchFamily="34" charset="0"/>
                <a:cs typeface="Calibri" panose="020F0502020204030204" pitchFamily="34" charset="0"/>
              </a:rPr>
              <a:t>The attribution (relationship or causality or drug related assessment) must be made</a:t>
            </a:r>
            <a:endParaRPr lang="en-US" altLang="en-US" sz="2400" kern="0" dirty="0">
              <a:latin typeface="Calibri" panose="020F0502020204030204" pitchFamily="34" charset="0"/>
              <a:cs typeface="Calibri" panose="020F0502020204030204" pitchFamily="34" charset="0"/>
            </a:endParaRPr>
          </a:p>
          <a:p>
            <a:pPr eaLnBrk="1" hangingPunct="1">
              <a:lnSpc>
                <a:spcPct val="90000"/>
              </a:lnSpc>
              <a:defRPr/>
            </a:pPr>
            <a:r>
              <a:rPr lang="en-US" altLang="en-US" sz="2800" kern="0" dirty="0">
                <a:latin typeface="Calibri" panose="020F0502020204030204" pitchFamily="34" charset="0"/>
                <a:cs typeface="Calibri" panose="020F0502020204030204" pitchFamily="34" charset="0"/>
              </a:rPr>
              <a:t>A physician or any other health care professional who has the right expertise describes the</a:t>
            </a:r>
            <a:r>
              <a:rPr lang="en-US" altLang="en-US" sz="2800" i="1" kern="0" dirty="0">
                <a:latin typeface="Calibri" panose="020F0502020204030204" pitchFamily="34" charset="0"/>
                <a:cs typeface="Calibri" panose="020F0502020204030204" pitchFamily="34" charset="0"/>
              </a:rPr>
              <a:t> relationship</a:t>
            </a:r>
            <a:r>
              <a:rPr lang="en-US" altLang="en-US" sz="2800" kern="0" dirty="0">
                <a:latin typeface="Calibri" panose="020F0502020204030204" pitchFamily="34" charset="0"/>
                <a:cs typeface="Calibri" panose="020F0502020204030204" pitchFamily="34" charset="0"/>
              </a:rPr>
              <a:t> between the adverse event and an exposure</a:t>
            </a:r>
            <a:endParaRPr lang="en-US" altLang="en-US" sz="2400" kern="0" dirty="0">
              <a:latin typeface="Calibri" panose="020F0502020204030204" pitchFamily="34" charset="0"/>
              <a:cs typeface="Calibri" panose="020F0502020204030204" pitchFamily="34" charset="0"/>
            </a:endParaRPr>
          </a:p>
          <a:p>
            <a:pPr eaLnBrk="1" hangingPunct="1">
              <a:lnSpc>
                <a:spcPct val="90000"/>
              </a:lnSpc>
              <a:defRPr/>
            </a:pPr>
            <a:r>
              <a:rPr lang="en-US" altLang="en-US" sz="2800" kern="0" dirty="0">
                <a:latin typeface="Calibri" panose="020F0502020204030204" pitchFamily="34" charset="0"/>
                <a:cs typeface="Calibri" panose="020F0502020204030204" pitchFamily="34" charset="0"/>
              </a:rPr>
              <a:t>This determination must be recorded both in the medical record as well as in the case report form</a:t>
            </a:r>
            <a:endParaRPr lang="en-US" altLang="en-US" sz="2400" kern="0" dirty="0">
              <a:latin typeface="Calibri" panose="020F0502020204030204" pitchFamily="34" charset="0"/>
              <a:cs typeface="Calibri" panose="020F0502020204030204" pitchFamily="34" charset="0"/>
            </a:endParaRPr>
          </a:p>
          <a:p>
            <a:pPr eaLnBrk="1" hangingPunct="1">
              <a:lnSpc>
                <a:spcPct val="90000"/>
              </a:lnSpc>
              <a:defRPr/>
            </a:pPr>
            <a:r>
              <a:rPr lang="en-US" altLang="en-US" sz="2800" kern="0" dirty="0">
                <a:latin typeface="Calibri" panose="020F0502020204030204" pitchFamily="34" charset="0"/>
                <a:cs typeface="Calibri" panose="020F0502020204030204" pitchFamily="34" charset="0"/>
              </a:rPr>
              <a:t>For </a:t>
            </a:r>
            <a:r>
              <a:rPr lang="en-US" altLang="en-US" sz="2800" kern="0" dirty="0" err="1">
                <a:latin typeface="Calibri" panose="020F0502020204030204" pitchFamily="34" charset="0"/>
                <a:cs typeface="Calibri" panose="020F0502020204030204" pitchFamily="34" charset="0"/>
              </a:rPr>
              <a:t>aDSM</a:t>
            </a:r>
            <a:r>
              <a:rPr lang="en-US" altLang="en-US" sz="2800" kern="0" dirty="0">
                <a:latin typeface="Calibri" panose="020F0502020204030204" pitchFamily="34" charset="0"/>
                <a:cs typeface="Calibri" panose="020F0502020204030204" pitchFamily="34" charset="0"/>
              </a:rPr>
              <a:t>, causality assessment should be made primarily at the country level and by consulting the relevant data sources close to where the event occurred</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C3CDE9D-74A8-6DAC-7DA1-C03D8457BF38}"/>
              </a:ext>
            </a:extLst>
          </p:cNvPr>
          <p:cNvSpPr txBox="1">
            <a:spLocks noChangeArrowheads="1"/>
          </p:cNvSpPr>
          <p:nvPr/>
        </p:nvSpPr>
        <p:spPr bwMode="auto">
          <a:xfrm>
            <a:off x="1837507" y="44450"/>
            <a:ext cx="8372475" cy="1081088"/>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solidFill>
                  <a:srgbClr val="000000"/>
                </a:solidFill>
                <a:latin typeface="Calibri" panose="020F0502020204030204" pitchFamily="34" charset="0"/>
                <a:ea typeface="+mn-ea"/>
                <a:cs typeface="Calibri" panose="020F0502020204030204" pitchFamily="34" charset="0"/>
              </a:rPr>
              <a:t>Causality assessment (3)</a:t>
            </a:r>
          </a:p>
        </p:txBody>
      </p:sp>
      <p:sp>
        <p:nvSpPr>
          <p:cNvPr id="6" name="Content Placeholder 2">
            <a:extLst>
              <a:ext uri="{FF2B5EF4-FFF2-40B4-BE49-F238E27FC236}">
                <a16:creationId xmlns:a16="http://schemas.microsoft.com/office/drawing/2014/main" id="{D36545C1-D9E7-1A5B-4E3C-ABAB894F2C13}"/>
              </a:ext>
            </a:extLst>
          </p:cNvPr>
          <p:cNvSpPr>
            <a:spLocks/>
          </p:cNvSpPr>
          <p:nvPr/>
        </p:nvSpPr>
        <p:spPr bwMode="auto">
          <a:xfrm>
            <a:off x="983432" y="1412776"/>
            <a:ext cx="10080625" cy="5359400"/>
          </a:xfrm>
          <a:prstGeom prst="rect">
            <a:avLst/>
          </a:prstGeom>
          <a:noFill/>
          <a:ln>
            <a:noFill/>
          </a:ln>
        </p:spPr>
        <p:txBody>
          <a:bodyPr lIns="0" tIns="0" rIns="0" bIns="0"/>
          <a:lstStyle/>
          <a:p>
            <a:pPr marL="514350" indent="-514350">
              <a:buFontTx/>
              <a:buAutoNum type="arabicParenR"/>
              <a:defRPr/>
            </a:pPr>
            <a:r>
              <a:rPr lang="en-US" altLang="en-US" sz="2800" dirty="0">
                <a:latin typeface="Calibri" pitchFamily="34" charset="0"/>
                <a:cs typeface="Calibri" pitchFamily="34" charset="0"/>
              </a:rPr>
              <a:t>Is there a convincing relationship between the medicine and the event ?</a:t>
            </a:r>
            <a:endParaRPr lang="en-US" altLang="en-US" sz="1600" dirty="0">
              <a:latin typeface="Calibri" pitchFamily="34" charset="0"/>
              <a:cs typeface="Calibri" pitchFamily="34" charset="0"/>
            </a:endParaRPr>
          </a:p>
          <a:p>
            <a:pPr marL="514350" indent="-514350">
              <a:buFontTx/>
              <a:buAutoNum type="arabicParenR"/>
              <a:defRPr/>
            </a:pPr>
            <a:r>
              <a:rPr lang="en-US" altLang="en-US" sz="2800" dirty="0">
                <a:latin typeface="Calibri" pitchFamily="34" charset="0"/>
                <a:cs typeface="Calibri" pitchFamily="34" charset="0"/>
              </a:rPr>
              <a:t>Did the medicine actually cause the event ?</a:t>
            </a:r>
          </a:p>
          <a:p>
            <a:pPr marL="514350" indent="-514350">
              <a:buFontTx/>
              <a:buAutoNum type="arabicParenR"/>
              <a:defRPr/>
            </a:pPr>
            <a:endParaRPr lang="en-US" altLang="en-US" sz="2800" dirty="0">
              <a:latin typeface="Calibri" pitchFamily="34" charset="0"/>
              <a:cs typeface="Calibri" pitchFamily="34" charset="0"/>
            </a:endParaRPr>
          </a:p>
          <a:p>
            <a:pPr algn="ctr">
              <a:defRPr/>
            </a:pPr>
            <a:r>
              <a:rPr lang="en-US" altLang="en-US" sz="2800" u="sng" dirty="0">
                <a:latin typeface="Calibri" pitchFamily="34" charset="0"/>
                <a:cs typeface="Calibri" pitchFamily="34" charset="0"/>
              </a:rPr>
              <a:t>OR</a:t>
            </a:r>
          </a:p>
          <a:p>
            <a:pPr algn="ctr">
              <a:defRPr/>
            </a:pPr>
            <a:endParaRPr lang="en-US" altLang="en-US" sz="2800" u="sng" dirty="0">
              <a:latin typeface="Calibri" pitchFamily="34" charset="0"/>
              <a:cs typeface="Calibri" pitchFamily="34" charset="0"/>
            </a:endParaRPr>
          </a:p>
          <a:p>
            <a:pPr marL="914400" lvl="1" indent="-457200">
              <a:spcBef>
                <a:spcPct val="20000"/>
              </a:spcBef>
              <a:buFont typeface="Arial" panose="020B0604020202020204" pitchFamily="34" charset="0"/>
              <a:buChar char="•"/>
              <a:defRPr/>
            </a:pPr>
            <a:r>
              <a:rPr lang="fr-CH" sz="2800" dirty="0" err="1">
                <a:solidFill>
                  <a:schemeClr val="tx1">
                    <a:lumMod val="95000"/>
                    <a:lumOff val="5000"/>
                  </a:schemeClr>
                </a:solidFill>
                <a:latin typeface="Calibri" pitchFamily="34" charset="0"/>
                <a:cs typeface="Calibri" pitchFamily="34" charset="0"/>
              </a:rPr>
              <a:t>Other</a:t>
            </a:r>
            <a:r>
              <a:rPr lang="fr-CH" sz="2800" dirty="0">
                <a:solidFill>
                  <a:schemeClr val="tx1">
                    <a:lumMod val="95000"/>
                    <a:lumOff val="5000"/>
                  </a:schemeClr>
                </a:solidFill>
                <a:latin typeface="Calibri" pitchFamily="34" charset="0"/>
                <a:cs typeface="Calibri" pitchFamily="34" charset="0"/>
              </a:rPr>
              <a:t> TB </a:t>
            </a:r>
            <a:r>
              <a:rPr lang="fr-CH" sz="2800" dirty="0" err="1">
                <a:solidFill>
                  <a:schemeClr val="tx1">
                    <a:lumMod val="95000"/>
                    <a:lumOff val="5000"/>
                  </a:schemeClr>
                </a:solidFill>
                <a:latin typeface="Calibri" pitchFamily="34" charset="0"/>
                <a:cs typeface="Calibri" pitchFamily="34" charset="0"/>
              </a:rPr>
              <a:t>medicines</a:t>
            </a:r>
            <a:r>
              <a:rPr lang="fr-CH" sz="2800" dirty="0">
                <a:solidFill>
                  <a:schemeClr val="tx1">
                    <a:lumMod val="95000"/>
                    <a:lumOff val="5000"/>
                  </a:schemeClr>
                </a:solidFill>
                <a:latin typeface="Calibri" pitchFamily="34" charset="0"/>
                <a:cs typeface="Calibri" pitchFamily="34" charset="0"/>
              </a:rPr>
              <a:t> ?</a:t>
            </a:r>
          </a:p>
          <a:p>
            <a:pPr marL="914400" lvl="1" indent="-457200">
              <a:spcBef>
                <a:spcPct val="20000"/>
              </a:spcBef>
              <a:buFont typeface="Arial" panose="020B0604020202020204" pitchFamily="34" charset="0"/>
              <a:buChar char="•"/>
              <a:defRPr/>
            </a:pPr>
            <a:r>
              <a:rPr lang="fr-CH" sz="2800" dirty="0" err="1">
                <a:solidFill>
                  <a:schemeClr val="tx1">
                    <a:lumMod val="95000"/>
                    <a:lumOff val="5000"/>
                  </a:schemeClr>
                </a:solidFill>
                <a:latin typeface="Calibri" pitchFamily="34" charset="0"/>
                <a:cs typeface="Calibri" pitchFamily="34" charset="0"/>
              </a:rPr>
              <a:t>Medicines</a:t>
            </a:r>
            <a:r>
              <a:rPr lang="fr-CH" sz="2800" dirty="0">
                <a:solidFill>
                  <a:schemeClr val="tx1">
                    <a:lumMod val="95000"/>
                    <a:lumOff val="5000"/>
                  </a:schemeClr>
                </a:solidFill>
                <a:latin typeface="Calibri" pitchFamily="34" charset="0"/>
                <a:cs typeface="Calibri" pitchFamily="34" charset="0"/>
              </a:rPr>
              <a:t> for </a:t>
            </a:r>
            <a:r>
              <a:rPr lang="fr-CH" sz="2800" dirty="0" err="1">
                <a:solidFill>
                  <a:schemeClr val="tx1">
                    <a:lumMod val="95000"/>
                    <a:lumOff val="5000"/>
                  </a:schemeClr>
                </a:solidFill>
                <a:latin typeface="Calibri" pitchFamily="34" charset="0"/>
                <a:cs typeface="Calibri" pitchFamily="34" charset="0"/>
              </a:rPr>
              <a:t>other</a:t>
            </a:r>
            <a:r>
              <a:rPr lang="fr-CH" sz="2800" dirty="0">
                <a:solidFill>
                  <a:schemeClr val="tx1">
                    <a:lumMod val="95000"/>
                    <a:lumOff val="5000"/>
                  </a:schemeClr>
                </a:solidFill>
                <a:latin typeface="Calibri" pitchFamily="34" charset="0"/>
                <a:cs typeface="Calibri" pitchFamily="34" charset="0"/>
              </a:rPr>
              <a:t> </a:t>
            </a:r>
            <a:r>
              <a:rPr lang="fr-CH" sz="2800" dirty="0" err="1">
                <a:solidFill>
                  <a:schemeClr val="tx1">
                    <a:lumMod val="95000"/>
                    <a:lumOff val="5000"/>
                  </a:schemeClr>
                </a:solidFill>
                <a:latin typeface="Calibri" pitchFamily="34" charset="0"/>
                <a:cs typeface="Calibri" pitchFamily="34" charset="0"/>
              </a:rPr>
              <a:t>diseases</a:t>
            </a:r>
            <a:r>
              <a:rPr lang="fr-CH" sz="2800" dirty="0">
                <a:solidFill>
                  <a:schemeClr val="tx1">
                    <a:lumMod val="95000"/>
                    <a:lumOff val="5000"/>
                  </a:schemeClr>
                </a:solidFill>
                <a:latin typeface="Calibri" pitchFamily="34" charset="0"/>
                <a:cs typeface="Calibri" pitchFamily="34" charset="0"/>
              </a:rPr>
              <a:t> ?</a:t>
            </a:r>
          </a:p>
          <a:p>
            <a:pPr marL="914400" lvl="1" indent="-457200">
              <a:spcBef>
                <a:spcPct val="20000"/>
              </a:spcBef>
              <a:buFont typeface="Arial" panose="020B0604020202020204" pitchFamily="34" charset="0"/>
              <a:buChar char="•"/>
              <a:defRPr/>
            </a:pPr>
            <a:r>
              <a:rPr lang="fr-CH" sz="2800" dirty="0" err="1">
                <a:solidFill>
                  <a:schemeClr val="tx1">
                    <a:lumMod val="95000"/>
                    <a:lumOff val="5000"/>
                  </a:schemeClr>
                </a:solidFill>
                <a:latin typeface="Calibri" pitchFamily="34" charset="0"/>
                <a:cs typeface="Calibri" pitchFamily="34" charset="0"/>
              </a:rPr>
              <a:t>Effect</a:t>
            </a:r>
            <a:r>
              <a:rPr lang="fr-CH" sz="2800" dirty="0">
                <a:solidFill>
                  <a:schemeClr val="tx1">
                    <a:lumMod val="95000"/>
                    <a:lumOff val="5000"/>
                  </a:schemeClr>
                </a:solidFill>
                <a:latin typeface="Calibri" pitchFamily="34" charset="0"/>
                <a:cs typeface="Calibri" pitchFamily="34" charset="0"/>
              </a:rPr>
              <a:t> of the TB </a:t>
            </a:r>
            <a:r>
              <a:rPr lang="fr-CH" sz="2800" dirty="0" err="1">
                <a:solidFill>
                  <a:schemeClr val="tx1">
                    <a:lumMod val="95000"/>
                    <a:lumOff val="5000"/>
                  </a:schemeClr>
                </a:solidFill>
                <a:latin typeface="Calibri" pitchFamily="34" charset="0"/>
                <a:cs typeface="Calibri" pitchFamily="34" charset="0"/>
              </a:rPr>
              <a:t>disease</a:t>
            </a:r>
            <a:r>
              <a:rPr lang="fr-CH" sz="2800" dirty="0">
                <a:solidFill>
                  <a:schemeClr val="tx1">
                    <a:lumMod val="95000"/>
                    <a:lumOff val="5000"/>
                  </a:schemeClr>
                </a:solidFill>
                <a:latin typeface="Calibri" pitchFamily="34" charset="0"/>
                <a:cs typeface="Calibri" pitchFamily="34" charset="0"/>
              </a:rPr>
              <a:t> </a:t>
            </a:r>
            <a:r>
              <a:rPr lang="fr-CH" sz="2800" dirty="0" err="1">
                <a:solidFill>
                  <a:schemeClr val="tx1">
                    <a:lumMod val="95000"/>
                    <a:lumOff val="5000"/>
                  </a:schemeClr>
                </a:solidFill>
                <a:latin typeface="Calibri" pitchFamily="34" charset="0"/>
                <a:cs typeface="Calibri" pitchFamily="34" charset="0"/>
              </a:rPr>
              <a:t>itself</a:t>
            </a:r>
            <a:r>
              <a:rPr lang="fr-CH" sz="2800" dirty="0">
                <a:solidFill>
                  <a:schemeClr val="tx1">
                    <a:lumMod val="95000"/>
                    <a:lumOff val="5000"/>
                  </a:schemeClr>
                </a:solidFill>
                <a:latin typeface="Calibri" pitchFamily="34" charset="0"/>
                <a:cs typeface="Calibri" pitchFamily="34" charset="0"/>
              </a:rPr>
              <a:t> or </a:t>
            </a:r>
            <a:r>
              <a:rPr lang="fr-CH" sz="2800" dirty="0" err="1">
                <a:solidFill>
                  <a:schemeClr val="tx1">
                    <a:lumMod val="95000"/>
                    <a:lumOff val="5000"/>
                  </a:schemeClr>
                </a:solidFill>
                <a:latin typeface="Calibri" pitchFamily="34" charset="0"/>
                <a:cs typeface="Calibri" pitchFamily="34" charset="0"/>
              </a:rPr>
              <a:t>co-morbidities</a:t>
            </a:r>
            <a:r>
              <a:rPr lang="fr-CH" sz="2800" dirty="0">
                <a:solidFill>
                  <a:schemeClr val="tx1">
                    <a:lumMod val="95000"/>
                    <a:lumOff val="5000"/>
                  </a:schemeClr>
                </a:solidFill>
                <a:latin typeface="Calibri" pitchFamily="34" charset="0"/>
                <a:cs typeface="Calibri" pitchFamily="34" charset="0"/>
              </a:rPr>
              <a:t>?</a:t>
            </a:r>
            <a:endParaRPr lang="en-GB" sz="2800" dirty="0">
              <a:solidFill>
                <a:schemeClr val="tx1">
                  <a:lumMod val="95000"/>
                  <a:lumOff val="5000"/>
                </a:schemeClr>
              </a:solidFill>
              <a:latin typeface="Calibri" pitchFamily="34" charset="0"/>
              <a:cs typeface="Calibri"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ED321FA-BDBA-A99B-A7A0-047D75B3DBD5}"/>
              </a:ext>
            </a:extLst>
          </p:cNvPr>
          <p:cNvSpPr txBox="1">
            <a:spLocks noChangeArrowheads="1"/>
          </p:cNvSpPr>
          <p:nvPr/>
        </p:nvSpPr>
        <p:spPr bwMode="auto">
          <a:xfrm>
            <a:off x="2017341" y="44450"/>
            <a:ext cx="8372475" cy="1081088"/>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solidFill>
                  <a:srgbClr val="000000"/>
                </a:solidFill>
                <a:latin typeface="Calibri" panose="020F0502020204030204" pitchFamily="34" charset="0"/>
                <a:ea typeface="+mn-ea"/>
                <a:cs typeface="Calibri" panose="020F0502020204030204" pitchFamily="34" charset="0"/>
              </a:rPr>
              <a:t>Causality assessment (4)</a:t>
            </a:r>
          </a:p>
          <a:p>
            <a:pPr eaLnBrk="1" hangingPunct="1">
              <a:defRPr/>
            </a:pPr>
            <a:r>
              <a:rPr lang="en-US" altLang="en-US" sz="2400" i="1" kern="0" dirty="0">
                <a:solidFill>
                  <a:srgbClr val="FF0000"/>
                </a:solidFill>
                <a:latin typeface="Calibri" pitchFamily="34" charset="0"/>
                <a:cs typeface="Calibri" pitchFamily="34" charset="0"/>
              </a:rPr>
              <a:t>reaction </a:t>
            </a:r>
            <a:r>
              <a:rPr lang="en-US" altLang="en-US" sz="2400" i="1" u="sng" kern="0" dirty="0">
                <a:solidFill>
                  <a:srgbClr val="FF0000"/>
                </a:solidFill>
                <a:latin typeface="Calibri" pitchFamily="34" charset="0"/>
                <a:cs typeface="Calibri" pitchFamily="34" charset="0"/>
              </a:rPr>
              <a:t>versus</a:t>
            </a:r>
            <a:r>
              <a:rPr lang="en-US" altLang="en-US" sz="2400" i="1" kern="0" dirty="0">
                <a:solidFill>
                  <a:srgbClr val="FF0000"/>
                </a:solidFill>
                <a:latin typeface="Calibri" pitchFamily="34" charset="0"/>
                <a:cs typeface="Calibri" pitchFamily="34" charset="0"/>
              </a:rPr>
              <a:t> event</a:t>
            </a:r>
            <a:endParaRPr lang="en-US" altLang="en-US" sz="2400" b="1" kern="0" dirty="0">
              <a:solidFill>
                <a:srgbClr val="000066"/>
              </a:solidFill>
              <a:latin typeface="Calibri" pitchFamily="34" charset="0"/>
              <a:cs typeface="Calibri" pitchFamily="34" charset="0"/>
            </a:endParaRPr>
          </a:p>
        </p:txBody>
      </p:sp>
      <p:sp>
        <p:nvSpPr>
          <p:cNvPr id="6" name="Content Placeholder 2">
            <a:extLst>
              <a:ext uri="{FF2B5EF4-FFF2-40B4-BE49-F238E27FC236}">
                <a16:creationId xmlns:a16="http://schemas.microsoft.com/office/drawing/2014/main" id="{CA21D932-36BF-C94C-4D61-9679DD55938D}"/>
              </a:ext>
            </a:extLst>
          </p:cNvPr>
          <p:cNvSpPr>
            <a:spLocks/>
          </p:cNvSpPr>
          <p:nvPr/>
        </p:nvSpPr>
        <p:spPr bwMode="auto">
          <a:xfrm>
            <a:off x="839416" y="1988840"/>
            <a:ext cx="10728325" cy="4103688"/>
          </a:xfrm>
          <a:prstGeom prst="rect">
            <a:avLst/>
          </a:prstGeom>
          <a:noFill/>
          <a:ln>
            <a:noFill/>
          </a:ln>
        </p:spPr>
        <p:txBody>
          <a:bodyPr lIns="0" tIns="0" rIns="0" bIns="0"/>
          <a:lstStyle/>
          <a:p>
            <a:pPr>
              <a:spcBef>
                <a:spcPct val="20000"/>
              </a:spcBef>
              <a:defRPr/>
            </a:pPr>
            <a:r>
              <a:rPr lang="en-US" sz="2800" dirty="0">
                <a:solidFill>
                  <a:srgbClr val="FF0000"/>
                </a:solidFill>
                <a:latin typeface="Calibri" pitchFamily="34" charset="0"/>
                <a:cs typeface="Calibri" pitchFamily="34" charset="0"/>
              </a:rPr>
              <a:t>Adverse drug reactions (ADR): </a:t>
            </a:r>
            <a:r>
              <a:rPr lang="en-US" sz="2800" dirty="0">
                <a:solidFill>
                  <a:schemeClr val="tx1">
                    <a:lumMod val="95000"/>
                    <a:lumOff val="5000"/>
                  </a:schemeClr>
                </a:solidFill>
                <a:latin typeface="Calibri" pitchFamily="34" charset="0"/>
                <a:cs typeface="Calibri" pitchFamily="34" charset="0"/>
              </a:rPr>
              <a:t>a response to a medicine which is noxious and unintended, and which occurs at doses normally used in humans</a:t>
            </a:r>
          </a:p>
          <a:p>
            <a:pPr>
              <a:spcBef>
                <a:spcPct val="20000"/>
              </a:spcBef>
              <a:defRPr/>
            </a:pPr>
            <a:endParaRPr lang="en-US" sz="2800" dirty="0">
              <a:solidFill>
                <a:schemeClr val="tx1">
                  <a:lumMod val="95000"/>
                  <a:lumOff val="5000"/>
                </a:schemeClr>
              </a:solidFill>
              <a:latin typeface="Calibri" pitchFamily="34" charset="0"/>
              <a:cs typeface="Calibri" pitchFamily="34" charset="0"/>
            </a:endParaRPr>
          </a:p>
          <a:p>
            <a:pPr>
              <a:spcBef>
                <a:spcPct val="20000"/>
              </a:spcBef>
              <a:defRPr/>
            </a:pPr>
            <a:r>
              <a:rPr lang="en-US" sz="2800" dirty="0">
                <a:solidFill>
                  <a:srgbClr val="FF0000"/>
                </a:solidFill>
                <a:latin typeface="Calibri" pitchFamily="34" charset="0"/>
                <a:cs typeface="Calibri" pitchFamily="34" charset="0"/>
              </a:rPr>
              <a:t>Adverse events (AE): </a:t>
            </a:r>
            <a:r>
              <a:rPr lang="en-GB" sz="2800" dirty="0">
                <a:solidFill>
                  <a:schemeClr val="tx1">
                    <a:lumMod val="95000"/>
                    <a:lumOff val="5000"/>
                  </a:schemeClr>
                </a:solidFill>
                <a:latin typeface="Calibri" pitchFamily="34" charset="0"/>
                <a:cs typeface="Calibri" pitchFamily="34" charset="0"/>
              </a:rPr>
              <a:t>Any untoward medical occurrence that may present during treatment with a pharmaceutical product, but which </a:t>
            </a:r>
            <a:r>
              <a:rPr lang="en-GB" sz="2800" dirty="0">
                <a:solidFill>
                  <a:srgbClr val="FF0000"/>
                </a:solidFill>
                <a:latin typeface="Calibri" pitchFamily="34" charset="0"/>
                <a:cs typeface="Calibri" pitchFamily="34" charset="0"/>
              </a:rPr>
              <a:t>does not necessarily have a causal relationship</a:t>
            </a:r>
            <a:r>
              <a:rPr lang="en-GB" sz="2800" dirty="0">
                <a:solidFill>
                  <a:schemeClr val="tx1">
                    <a:lumMod val="95000"/>
                    <a:lumOff val="5000"/>
                  </a:schemeClr>
                </a:solidFill>
                <a:latin typeface="Calibri" pitchFamily="34" charset="0"/>
                <a:cs typeface="Calibri" pitchFamily="34" charset="0"/>
              </a:rPr>
              <a:t> with this treatment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E79FAC67-07F3-1269-1224-E030401C4A49}"/>
              </a:ext>
            </a:extLst>
          </p:cNvPr>
          <p:cNvSpPr>
            <a:spLocks noChangeArrowheads="1"/>
          </p:cNvSpPr>
          <p:nvPr/>
        </p:nvSpPr>
        <p:spPr bwMode="auto">
          <a:xfrm>
            <a:off x="983432" y="1700808"/>
            <a:ext cx="10659070" cy="3970337"/>
          </a:xfrm>
          <a:prstGeom prst="rect">
            <a:avLst/>
          </a:prstGeom>
          <a:noFill/>
          <a:ln>
            <a:noFill/>
          </a:ln>
        </p:spPr>
        <p:txBody>
          <a:bodyPr wrap="square">
            <a:spAutoFit/>
          </a:bodyPr>
          <a:lstStyle>
            <a:lvl1pPr marL="457200" indent="-457200" eaLnBrk="0" hangingPunct="0">
              <a:tabLst>
                <a:tab pos="179388" algn="l"/>
              </a:tabLst>
              <a:defRPr>
                <a:solidFill>
                  <a:schemeClr val="tx1"/>
                </a:solidFill>
                <a:latin typeface="Arial" charset="0"/>
              </a:defRPr>
            </a:lvl1pPr>
            <a:lvl2pPr marL="742950" indent="-285750" eaLnBrk="0" hangingPunct="0">
              <a:tabLst>
                <a:tab pos="179388" algn="l"/>
              </a:tabLst>
              <a:defRPr>
                <a:solidFill>
                  <a:schemeClr val="tx1"/>
                </a:solidFill>
                <a:latin typeface="Arial" charset="0"/>
              </a:defRPr>
            </a:lvl2pPr>
            <a:lvl3pPr marL="1143000" indent="-228600" eaLnBrk="0" hangingPunct="0">
              <a:tabLst>
                <a:tab pos="179388" algn="l"/>
              </a:tabLst>
              <a:defRPr>
                <a:solidFill>
                  <a:schemeClr val="tx1"/>
                </a:solidFill>
                <a:latin typeface="Arial" charset="0"/>
              </a:defRPr>
            </a:lvl3pPr>
            <a:lvl4pPr marL="1600200" indent="-228600" eaLnBrk="0" hangingPunct="0">
              <a:tabLst>
                <a:tab pos="179388" algn="l"/>
              </a:tabLst>
              <a:defRPr>
                <a:solidFill>
                  <a:schemeClr val="tx1"/>
                </a:solidFill>
                <a:latin typeface="Arial" charset="0"/>
              </a:defRPr>
            </a:lvl4pPr>
            <a:lvl5pPr marL="2057400" indent="-228600" eaLnBrk="0" hangingPunct="0">
              <a:tabLst>
                <a:tab pos="179388" algn="l"/>
              </a:tabLst>
              <a:defRPr>
                <a:solidFill>
                  <a:schemeClr val="tx1"/>
                </a:solidFill>
                <a:latin typeface="Arial" charset="0"/>
              </a:defRPr>
            </a:lvl5pPr>
            <a:lvl6pPr marL="2514600" indent="-228600" eaLnBrk="0" fontAlgn="base" hangingPunct="0">
              <a:spcBef>
                <a:spcPct val="0"/>
              </a:spcBef>
              <a:spcAft>
                <a:spcPct val="0"/>
              </a:spcAft>
              <a:tabLst>
                <a:tab pos="179388" algn="l"/>
              </a:tabLst>
              <a:defRPr>
                <a:solidFill>
                  <a:schemeClr val="tx1"/>
                </a:solidFill>
                <a:latin typeface="Arial" charset="0"/>
              </a:defRPr>
            </a:lvl6pPr>
            <a:lvl7pPr marL="2971800" indent="-228600" eaLnBrk="0" fontAlgn="base" hangingPunct="0">
              <a:spcBef>
                <a:spcPct val="0"/>
              </a:spcBef>
              <a:spcAft>
                <a:spcPct val="0"/>
              </a:spcAft>
              <a:tabLst>
                <a:tab pos="179388" algn="l"/>
              </a:tabLst>
              <a:defRPr>
                <a:solidFill>
                  <a:schemeClr val="tx1"/>
                </a:solidFill>
                <a:latin typeface="Arial" charset="0"/>
              </a:defRPr>
            </a:lvl7pPr>
            <a:lvl8pPr marL="3429000" indent="-228600" eaLnBrk="0" fontAlgn="base" hangingPunct="0">
              <a:spcBef>
                <a:spcPct val="0"/>
              </a:spcBef>
              <a:spcAft>
                <a:spcPct val="0"/>
              </a:spcAft>
              <a:tabLst>
                <a:tab pos="179388" algn="l"/>
              </a:tabLst>
              <a:defRPr>
                <a:solidFill>
                  <a:schemeClr val="tx1"/>
                </a:solidFill>
                <a:latin typeface="Arial" charset="0"/>
              </a:defRPr>
            </a:lvl8pPr>
            <a:lvl9pPr marL="3886200" indent="-228600" eaLnBrk="0" fontAlgn="base" hangingPunct="0">
              <a:spcBef>
                <a:spcPct val="0"/>
              </a:spcBef>
              <a:spcAft>
                <a:spcPct val="0"/>
              </a:spcAft>
              <a:tabLst>
                <a:tab pos="179388" algn="l"/>
              </a:tabLst>
              <a:defRPr>
                <a:solidFill>
                  <a:schemeClr val="tx1"/>
                </a:solidFill>
                <a:latin typeface="Arial" charset="0"/>
              </a:defRPr>
            </a:lvl9pPr>
          </a:lstStyle>
          <a:p>
            <a:pPr eaLnBrk="1" hangingPunct="1">
              <a:buFont typeface="Arial" panose="020B0604020202020204" pitchFamily="34" charset="0"/>
              <a:buChar char="•"/>
              <a:defRPr/>
            </a:pPr>
            <a:r>
              <a:rPr lang="en-US" altLang="en-US" sz="2800" dirty="0">
                <a:latin typeface="Calibri" pitchFamily="34" charset="0"/>
                <a:cs typeface="Calibri" pitchFamily="34" charset="0"/>
              </a:rPr>
              <a:t>Is the time to onset of the event compatible with the suspected cause (plausible time-frame) ? </a:t>
            </a:r>
          </a:p>
          <a:p>
            <a:pPr eaLnBrk="1" hangingPunct="1">
              <a:buFont typeface="Arial" panose="020B0604020202020204" pitchFamily="34" charset="0"/>
              <a:buChar char="•"/>
              <a:defRPr/>
            </a:pPr>
            <a:r>
              <a:rPr lang="en-US" altLang="en-US" sz="2800" dirty="0">
                <a:latin typeface="Calibri" pitchFamily="34" charset="0"/>
                <a:cs typeface="Calibri" pitchFamily="34" charset="0"/>
              </a:rPr>
              <a:t>Did the event occur after the start of some other medicine or new illness?</a:t>
            </a:r>
          </a:p>
          <a:p>
            <a:pPr eaLnBrk="1" hangingPunct="1">
              <a:buFont typeface="Arial" panose="020B0604020202020204" pitchFamily="34" charset="0"/>
              <a:buChar char="•"/>
              <a:defRPr/>
            </a:pPr>
            <a:r>
              <a:rPr lang="en-US" altLang="en-US" sz="2800" dirty="0">
                <a:latin typeface="Calibri" pitchFamily="34" charset="0"/>
                <a:cs typeface="Calibri" pitchFamily="34" charset="0"/>
              </a:rPr>
              <a:t>Is the event plausible given what is known about the drug?</a:t>
            </a:r>
          </a:p>
          <a:p>
            <a:pPr eaLnBrk="1" hangingPunct="1">
              <a:buFont typeface="Arial" panose="020B0604020202020204" pitchFamily="34" charset="0"/>
              <a:buChar char="•"/>
              <a:defRPr/>
            </a:pPr>
            <a:r>
              <a:rPr lang="en-US" altLang="en-US" sz="2800" dirty="0">
                <a:latin typeface="Calibri" pitchFamily="34" charset="0"/>
                <a:cs typeface="Calibri" pitchFamily="34" charset="0"/>
              </a:rPr>
              <a:t>Is there any other possible cause for the event?</a:t>
            </a:r>
          </a:p>
          <a:p>
            <a:pPr eaLnBrk="1" hangingPunct="1">
              <a:buFont typeface="Arial" panose="020B0604020202020204" pitchFamily="34" charset="0"/>
              <a:buChar char="•"/>
              <a:defRPr/>
            </a:pPr>
            <a:r>
              <a:rPr lang="en-US" altLang="en-US" sz="2800" dirty="0">
                <a:latin typeface="Calibri" pitchFamily="34" charset="0"/>
                <a:cs typeface="Calibri" pitchFamily="34" charset="0"/>
              </a:rPr>
              <a:t>What is the response to withdrawal of the medicine</a:t>
            </a:r>
          </a:p>
          <a:p>
            <a:pPr marL="0" indent="0" eaLnBrk="1" hangingPunct="1">
              <a:defRPr/>
            </a:pPr>
            <a:r>
              <a:rPr lang="en-US" altLang="en-US" sz="2800" dirty="0">
                <a:latin typeface="Calibri" pitchFamily="34" charset="0"/>
                <a:cs typeface="Calibri" pitchFamily="34" charset="0"/>
              </a:rPr>
              <a:t>	   (</a:t>
            </a:r>
            <a:r>
              <a:rPr lang="en-US" altLang="en-US" sz="2800" dirty="0" err="1">
                <a:latin typeface="Calibri" pitchFamily="34" charset="0"/>
                <a:cs typeface="Calibri" pitchFamily="34" charset="0"/>
              </a:rPr>
              <a:t>dechallenge</a:t>
            </a:r>
            <a:r>
              <a:rPr lang="en-US" altLang="en-US" sz="2800" dirty="0">
                <a:latin typeface="Calibri" pitchFamily="34" charset="0"/>
                <a:cs typeface="Calibri" pitchFamily="34" charset="0"/>
              </a:rPr>
              <a:t>)?</a:t>
            </a:r>
          </a:p>
          <a:p>
            <a:pPr eaLnBrk="1" hangingPunct="1">
              <a:buFont typeface="Arial" panose="020B0604020202020204" pitchFamily="34" charset="0"/>
              <a:buChar char="•"/>
              <a:defRPr/>
            </a:pPr>
            <a:r>
              <a:rPr lang="en-US" altLang="en-US" sz="2800" dirty="0">
                <a:latin typeface="Calibri" pitchFamily="34" charset="0"/>
                <a:cs typeface="Calibri" pitchFamily="34" charset="0"/>
              </a:rPr>
              <a:t>What is the response to rechallenge, if applicable?</a:t>
            </a:r>
          </a:p>
        </p:txBody>
      </p:sp>
      <p:sp>
        <p:nvSpPr>
          <p:cNvPr id="4" name="Rectangle 2">
            <a:extLst>
              <a:ext uri="{FF2B5EF4-FFF2-40B4-BE49-F238E27FC236}">
                <a16:creationId xmlns:a16="http://schemas.microsoft.com/office/drawing/2014/main" id="{F074E740-8023-6FF7-B70B-85B5493DC6BF}"/>
              </a:ext>
            </a:extLst>
          </p:cNvPr>
          <p:cNvSpPr txBox="1">
            <a:spLocks noChangeArrowheads="1"/>
          </p:cNvSpPr>
          <p:nvPr/>
        </p:nvSpPr>
        <p:spPr bwMode="auto">
          <a:xfrm>
            <a:off x="2060575" y="44450"/>
            <a:ext cx="8067675" cy="1360488"/>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solidFill>
                  <a:srgbClr val="000000"/>
                </a:solidFill>
                <a:latin typeface="Calibri" panose="020F0502020204030204" pitchFamily="34" charset="0"/>
                <a:ea typeface="+mn-ea"/>
                <a:cs typeface="Calibri" panose="020F0502020204030204" pitchFamily="34" charset="0"/>
              </a:rPr>
              <a:t>Causality assessment (5)</a:t>
            </a:r>
            <a:br>
              <a:rPr lang="en-US" altLang="en-US" b="1" dirty="0">
                <a:solidFill>
                  <a:srgbClr val="000000"/>
                </a:solidFill>
                <a:latin typeface="Calibri" panose="020F0502020204030204" pitchFamily="34" charset="0"/>
                <a:ea typeface="+mn-ea"/>
                <a:cs typeface="Calibri" panose="020F0502020204030204" pitchFamily="34" charset="0"/>
              </a:rPr>
            </a:br>
            <a:r>
              <a:rPr lang="en-US" altLang="en-US" sz="2400" i="1" kern="0" dirty="0">
                <a:solidFill>
                  <a:srgbClr val="FF0000"/>
                </a:solidFill>
                <a:latin typeface="Calibri" pitchFamily="34" charset="0"/>
                <a:cs typeface="Calibri" pitchFamily="34" charset="0"/>
              </a:rPr>
              <a:t>main things to look out for</a:t>
            </a:r>
            <a:endParaRPr lang="en-US" altLang="en-US" sz="3200" b="1" kern="0" dirty="0">
              <a:solidFill>
                <a:srgbClr val="000066"/>
              </a:solidFill>
              <a:latin typeface="Calibri" pitchFamily="34" charset="0"/>
              <a:cs typeface="Calibri"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4FE1B2F8-C8CC-DD1A-6238-6A36C5819654}"/>
              </a:ext>
            </a:extLst>
          </p:cNvPr>
          <p:cNvSpPr>
            <a:spLocks noChangeArrowheads="1"/>
          </p:cNvSpPr>
          <p:nvPr/>
        </p:nvSpPr>
        <p:spPr bwMode="auto">
          <a:xfrm>
            <a:off x="911424" y="1772816"/>
            <a:ext cx="1065688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tabLst>
                <a:tab pos="179388" algn="l"/>
              </a:tabLst>
              <a:defRPr>
                <a:solidFill>
                  <a:schemeClr val="tx1"/>
                </a:solidFill>
                <a:latin typeface="Arial" panose="020B0604020202020204" pitchFamily="34" charset="0"/>
              </a:defRPr>
            </a:lvl1pPr>
            <a:lvl2pPr marL="742950" indent="-285750">
              <a:tabLst>
                <a:tab pos="179388" algn="l"/>
              </a:tabLst>
              <a:defRPr>
                <a:solidFill>
                  <a:schemeClr val="tx1"/>
                </a:solidFill>
                <a:latin typeface="Arial" panose="020B0604020202020204" pitchFamily="34" charset="0"/>
              </a:defRPr>
            </a:lvl2pPr>
            <a:lvl3pPr marL="1143000" indent="-228600">
              <a:tabLst>
                <a:tab pos="179388" algn="l"/>
              </a:tabLst>
              <a:defRPr>
                <a:solidFill>
                  <a:schemeClr val="tx1"/>
                </a:solidFill>
                <a:latin typeface="Arial" panose="020B0604020202020204" pitchFamily="34" charset="0"/>
              </a:defRPr>
            </a:lvl3pPr>
            <a:lvl4pPr marL="1600200" indent="-228600">
              <a:tabLst>
                <a:tab pos="179388" algn="l"/>
              </a:tabLst>
              <a:defRPr>
                <a:solidFill>
                  <a:schemeClr val="tx1"/>
                </a:solidFill>
                <a:latin typeface="Arial" panose="020B0604020202020204" pitchFamily="34" charset="0"/>
              </a:defRPr>
            </a:lvl4pPr>
            <a:lvl5pPr marL="2057400" indent="-228600">
              <a:tabLst>
                <a:tab pos="17938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Medical history (incl. concomitant disease)</a:t>
            </a:r>
          </a:p>
          <a:p>
            <a:pPr eaLnBrk="1" hangingPunct="1">
              <a:buFont typeface="Arial" panose="020B0604020202020204" pitchFamily="34" charset="0"/>
              <a:buChar char="•"/>
            </a:pPr>
            <a:r>
              <a:rPr lang="nl-NL" altLang="en-GB" sz="2800" dirty="0" err="1">
                <a:latin typeface="Calibri" panose="020F0502020204030204" pitchFamily="34" charset="0"/>
                <a:cs typeface="Calibri" panose="020F0502020204030204" pitchFamily="34" charset="0"/>
              </a:rPr>
              <a:t>Other</a:t>
            </a:r>
            <a:r>
              <a:rPr lang="nl-NL" altLang="en-GB" sz="2800" dirty="0">
                <a:latin typeface="Calibri" panose="020F0502020204030204" pitchFamily="34" charset="0"/>
                <a:cs typeface="Calibri" panose="020F0502020204030204" pitchFamily="34" charset="0"/>
              </a:rPr>
              <a:t> risk factors (</a:t>
            </a:r>
            <a:r>
              <a:rPr lang="nl-NL" altLang="en-GB" sz="2800" dirty="0" err="1">
                <a:latin typeface="Calibri" panose="020F0502020204030204" pitchFamily="34" charset="0"/>
                <a:cs typeface="Calibri" panose="020F0502020204030204" pitchFamily="34" charset="0"/>
              </a:rPr>
              <a:t>social</a:t>
            </a:r>
            <a:r>
              <a:rPr lang="nl-NL" altLang="en-GB" sz="2800" dirty="0">
                <a:latin typeface="Calibri" panose="020F0502020204030204" pitchFamily="34" charset="0"/>
                <a:cs typeface="Calibri" panose="020F0502020204030204" pitchFamily="34" charset="0"/>
              </a:rPr>
              <a:t> factors, alcohol </a:t>
            </a:r>
            <a:r>
              <a:rPr lang="nl-NL" altLang="en-GB" sz="2800" dirty="0" err="1">
                <a:latin typeface="Calibri" panose="020F0502020204030204" pitchFamily="34" charset="0"/>
                <a:cs typeface="Calibri" panose="020F0502020204030204" pitchFamily="34" charset="0"/>
              </a:rPr>
              <a:t>use</a:t>
            </a:r>
            <a:r>
              <a:rPr lang="nl-NL" altLang="en-GB" sz="2800" dirty="0">
                <a:latin typeface="Calibri" panose="020F0502020204030204" pitchFamily="34" charset="0"/>
                <a:cs typeface="Calibri" panose="020F0502020204030204" pitchFamily="34" charset="0"/>
              </a:rPr>
              <a:t>, </a:t>
            </a:r>
            <a:r>
              <a:rPr lang="nl-NL" altLang="en-GB" sz="2800" dirty="0" err="1">
                <a:latin typeface="Calibri" panose="020F0502020204030204" pitchFamily="34" charset="0"/>
                <a:cs typeface="Calibri" panose="020F0502020204030204" pitchFamily="34" charset="0"/>
              </a:rPr>
              <a:t>substance</a:t>
            </a:r>
            <a:r>
              <a:rPr lang="nl-NL" altLang="en-GB" sz="2800" dirty="0">
                <a:latin typeface="Calibri" panose="020F0502020204030204" pitchFamily="34" charset="0"/>
                <a:cs typeface="Calibri" panose="020F0502020204030204" pitchFamily="34" charset="0"/>
              </a:rPr>
              <a:t> </a:t>
            </a:r>
            <a:r>
              <a:rPr lang="nl-NL" altLang="en-GB" sz="2800" dirty="0" err="1">
                <a:latin typeface="Calibri" panose="020F0502020204030204" pitchFamily="34" charset="0"/>
                <a:cs typeface="Calibri" panose="020F0502020204030204" pitchFamily="34" charset="0"/>
              </a:rPr>
              <a:t>abuse</a:t>
            </a:r>
            <a:r>
              <a:rPr lang="nl-NL" altLang="en-GB" sz="2800" dirty="0">
                <a:latin typeface="Calibri" panose="020F0502020204030204" pitchFamily="34" charset="0"/>
                <a:cs typeface="Calibri" panose="020F0502020204030204" pitchFamily="34" charset="0"/>
              </a:rPr>
              <a:t>, etc.)</a:t>
            </a:r>
            <a:endParaRPr lang="en-US" altLang="en-US" sz="2800" dirty="0">
              <a:latin typeface="Calibri" panose="020F0502020204030204" pitchFamily="34" charset="0"/>
              <a:cs typeface="Calibri" panose="020F0502020204030204" pitchFamily="34" charset="0"/>
            </a:endParaRPr>
          </a:p>
          <a:p>
            <a:pPr eaLnBrk="1" hangingPunct="1">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Details of drugs taken : names, doses, routes</a:t>
            </a:r>
          </a:p>
          <a:p>
            <a:pPr eaLnBrk="1" hangingPunct="1">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Start and stop dates and indications for use</a:t>
            </a:r>
          </a:p>
          <a:p>
            <a:pPr eaLnBrk="1" hangingPunct="1">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Description of adverse event, including clinical description, laboratory results, and date of onset / end</a:t>
            </a:r>
          </a:p>
          <a:p>
            <a:pPr eaLnBrk="1" hangingPunct="1">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Evolution of event, severity, seriousness, outcome</a:t>
            </a:r>
            <a:endParaRPr lang="en-GB" altLang="en-US" sz="2800" dirty="0">
              <a:solidFill>
                <a:srgbClr val="FF0000"/>
              </a:solidFill>
              <a:latin typeface="Calibri" panose="020F0502020204030204" pitchFamily="34" charset="0"/>
              <a:cs typeface="Calibri" panose="020F0502020204030204" pitchFamily="34" charset="0"/>
            </a:endParaRPr>
          </a:p>
        </p:txBody>
      </p:sp>
      <p:sp>
        <p:nvSpPr>
          <p:cNvPr id="11267" name="Rectangle 2">
            <a:extLst>
              <a:ext uri="{FF2B5EF4-FFF2-40B4-BE49-F238E27FC236}">
                <a16:creationId xmlns:a16="http://schemas.microsoft.com/office/drawing/2014/main" id="{E2C6F90D-5269-2672-0987-33F662205627}"/>
              </a:ext>
            </a:extLst>
          </p:cNvPr>
          <p:cNvSpPr txBox="1">
            <a:spLocks noChangeArrowheads="1"/>
          </p:cNvSpPr>
          <p:nvPr/>
        </p:nvSpPr>
        <p:spPr bwMode="auto">
          <a:xfrm>
            <a:off x="457994" y="44450"/>
            <a:ext cx="103647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dirty="0">
                <a:solidFill>
                  <a:srgbClr val="000000"/>
                </a:solidFill>
                <a:latin typeface="Calibri" panose="020F0502020204030204" pitchFamily="34" charset="0"/>
                <a:cs typeface="Calibri" panose="020F0502020204030204" pitchFamily="34" charset="0"/>
              </a:rPr>
              <a:t>Key data elements for causality assessment</a:t>
            </a:r>
          </a:p>
        </p:txBody>
      </p:sp>
    </p:spTree>
  </p:cSld>
  <p:clrMapOvr>
    <a:masterClrMapping/>
  </p:clrMapOvr>
  <p:transition/>
</p:sld>
</file>

<file path=ppt/theme/theme1.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TotalTime>
  <Words>1454</Words>
  <Application>Microsoft Macintosh PowerPoint</Application>
  <PresentationFormat>Widescreen</PresentationFormat>
  <Paragraphs>170</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GillSans-Bold</vt:lpstr>
      <vt:lpstr>GillSans-SemiBold</vt:lpstr>
      <vt:lpstr>1_Modèle par défaut</vt:lpstr>
      <vt:lpstr>PowerPoint Presentation</vt:lpstr>
      <vt:lpstr>PowerPoint Presentation</vt:lpstr>
      <vt:lpstr>Learning objectives By the end of this presentation, the participant is expected to be able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ME</dc:creator>
  <cp:lastModifiedBy>Branwen Hennig</cp:lastModifiedBy>
  <cp:revision>869</cp:revision>
  <cp:lastPrinted>2015-08-06T08:53:30Z</cp:lastPrinted>
  <dcterms:created xsi:type="dcterms:W3CDTF">2009-05-24T17:19:01Z</dcterms:created>
  <dcterms:modified xsi:type="dcterms:W3CDTF">2023-04-13T09:44:11Z</dcterms:modified>
</cp:coreProperties>
</file>