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562" r:id="rId2"/>
    <p:sldId id="564" r:id="rId3"/>
    <p:sldId id="533" r:id="rId4"/>
    <p:sldId id="537" r:id="rId5"/>
    <p:sldId id="549" r:id="rId6"/>
    <p:sldId id="539" r:id="rId7"/>
    <p:sldId id="538" r:id="rId8"/>
    <p:sldId id="543" r:id="rId9"/>
    <p:sldId id="547" r:id="rId10"/>
    <p:sldId id="544" r:id="rId11"/>
    <p:sldId id="546" r:id="rId12"/>
    <p:sldId id="565" r:id="rId13"/>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FFFF66"/>
    <a:srgbClr val="000066"/>
    <a:srgbClr val="6633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5EBD9-2D64-4F63-A275-108FDB881E29}" v="6" dt="2022-11-29T15:23:31.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62104" autoAdjust="0"/>
  </p:normalViewPr>
  <p:slideViewPr>
    <p:cSldViewPr>
      <p:cViewPr varScale="1">
        <p:scale>
          <a:sx n="124" d="100"/>
          <a:sy n="124" d="100"/>
        </p:scale>
        <p:origin x="288" y="17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Hennig" userId="0P/lI8Pd1lnrXpeeXzaP05sS1mWNKWWGy+t/XOmAbdM=" providerId="None" clId="Web-{5DA5EBD9-2D64-4F63-A275-108FDB881E29}"/>
    <pc:docChg chg="modSld">
      <pc:chgData name="BJ Hennig" userId="0P/lI8Pd1lnrXpeeXzaP05sS1mWNKWWGy+t/XOmAbdM=" providerId="None" clId="Web-{5DA5EBD9-2D64-4F63-A275-108FDB881E29}" dt="2022-11-29T15:23:31.626" v="5" actId="20577"/>
      <pc:docMkLst>
        <pc:docMk/>
      </pc:docMkLst>
      <pc:sldChg chg="modSp">
        <pc:chgData name="BJ Hennig" userId="0P/lI8Pd1lnrXpeeXzaP05sS1mWNKWWGy+t/XOmAbdM=" providerId="None" clId="Web-{5DA5EBD9-2D64-4F63-A275-108FDB881E29}" dt="2022-11-29T15:23:31.626" v="5" actId="20577"/>
        <pc:sldMkLst>
          <pc:docMk/>
          <pc:sldMk cId="0" sldId="543"/>
        </pc:sldMkLst>
        <pc:spChg chg="mod">
          <ac:chgData name="BJ Hennig" userId="0P/lI8Pd1lnrXpeeXzaP05sS1mWNKWWGy+t/XOmAbdM=" providerId="None" clId="Web-{5DA5EBD9-2D64-4F63-A275-108FDB881E29}" dt="2022-11-29T15:23:31.626" v="5" actId="20577"/>
          <ac:spMkLst>
            <pc:docMk/>
            <pc:sldMk cId="0" sldId="543"/>
            <ac:spMk id="5" creationId="{C62953DB-DB4A-C56B-2C5B-E963AAE065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6B147-02B1-AFF0-56D9-B6A11DB62307}"/>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31C261E7-3023-1A4D-1D13-F18A5072F442}"/>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FE3389B8-C2C4-426A-B5BC-19E8D0A7D92A}" type="datetimeFigureOut">
              <a:rPr lang="en-GB"/>
              <a:pPr>
                <a:defRPr/>
              </a:pPr>
              <a:t>12/04/2023</a:t>
            </a:fld>
            <a:endParaRPr lang="en-GB"/>
          </a:p>
        </p:txBody>
      </p:sp>
      <p:sp>
        <p:nvSpPr>
          <p:cNvPr id="4" name="Footer Placeholder 3">
            <a:extLst>
              <a:ext uri="{FF2B5EF4-FFF2-40B4-BE49-F238E27FC236}">
                <a16:creationId xmlns:a16="http://schemas.microsoft.com/office/drawing/2014/main" id="{0A594F7B-21CC-9AC1-E04E-FB249E9B4901}"/>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DDA23464-BFFC-DFCA-483E-315BC2872AC5}"/>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2D070F61-AA34-4178-9C03-49E4F7753B90}"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9B00AA1-5DD1-3D26-85B9-474CA210E5FE}"/>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EE1A99B0-3205-277E-64B0-574C2FA43A2D}"/>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AD8DF936-55CF-1C7B-4B79-8A8D84F1E1C6}"/>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3EA0C3C1-C3C1-256B-DEE7-7962990957D8}"/>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0F82C055-753A-B5DB-A746-73F55F5C37C6}"/>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54231C90-FAE8-8B87-264A-7301ECB0FBA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6767DA20-4DD6-4485-90C6-85AE6EBC3F2A}"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16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384A7-D05E-6226-7E48-810F732BF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220D24D0-F6EA-3844-68D1-622E27B44770}"/>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07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9" r:id="rId1"/>
    <p:sldLayoutId id="214748380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B47D09-D912-3B82-EE73-F7F347F6CF44}"/>
              </a:ext>
            </a:extLst>
          </p:cNvPr>
          <p:cNvSpPr>
            <a:spLocks noGrp="1"/>
          </p:cNvSpPr>
          <p:nvPr>
            <p:ph type="title" idx="4294967295"/>
          </p:nvPr>
        </p:nvSpPr>
        <p:spPr bwMode="auto">
          <a:xfrm>
            <a:off x="1524000" y="7937"/>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Facilities (2)</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support to signal detection</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4339" name="Content Placeholder 2">
            <a:extLst>
              <a:ext uri="{FF2B5EF4-FFF2-40B4-BE49-F238E27FC236}">
                <a16:creationId xmlns:a16="http://schemas.microsoft.com/office/drawing/2014/main" id="{E134444E-68AE-4328-FD6E-680BB2AFACE0}"/>
              </a:ext>
            </a:extLst>
          </p:cNvPr>
          <p:cNvSpPr>
            <a:spLocks noGrp="1"/>
          </p:cNvSpPr>
          <p:nvPr>
            <p:ph idx="4294967295"/>
          </p:nvPr>
        </p:nvSpPr>
        <p:spPr bwMode="auto">
          <a:xfrm>
            <a:off x="551384" y="1484784"/>
            <a:ext cx="10585176" cy="468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a:latin typeface="Calibri" panose="020F0502020204030204" pitchFamily="34" charset="0"/>
                <a:cs typeface="Calibri" panose="020F0502020204030204" pitchFamily="34" charset="0"/>
              </a:rPr>
              <a:t>While causality assessment is primarily an activity which needs to happen at local level, for signal detection the pooling of data across different cohorts is expected given that new signals may be relatively uncommon. </a:t>
            </a:r>
          </a:p>
          <a:p>
            <a:pPr lvl="1" eaLnBrk="1" hangingPunct="1"/>
            <a:r>
              <a:rPr lang="en-US" altLang="en-US" sz="2400" dirty="0">
                <a:latin typeface="Calibri" panose="020F0502020204030204" pitchFamily="34" charset="0"/>
                <a:cs typeface="Calibri" panose="020F0502020204030204" pitchFamily="34" charset="0"/>
              </a:rPr>
              <a:t>The primary rationale underpinning the creation of a global </a:t>
            </a:r>
            <a:r>
              <a:rPr lang="en-US" altLang="en-US" sz="2400" dirty="0" err="1">
                <a:latin typeface="Calibri" panose="020F0502020204030204" pitchFamily="34" charset="0"/>
                <a:cs typeface="Calibri" panose="020F0502020204030204" pitchFamily="34" charset="0"/>
              </a:rPr>
              <a:t>aDSM</a:t>
            </a:r>
            <a:r>
              <a:rPr lang="en-US" altLang="en-US" sz="2400" dirty="0">
                <a:latin typeface="Calibri" panose="020F0502020204030204" pitchFamily="34" charset="0"/>
                <a:cs typeface="Calibri" panose="020F0502020204030204" pitchFamily="34" charset="0"/>
              </a:rPr>
              <a:t> database is to unite safety reports from TB patients on treatment in different countries</a:t>
            </a:r>
          </a:p>
          <a:p>
            <a:pPr eaLnBrk="1" hangingPunct="1"/>
            <a:r>
              <a:rPr lang="en-US" altLang="en-US" sz="2800" dirty="0">
                <a:latin typeface="Calibri" panose="020F0502020204030204" pitchFamily="34" charset="0"/>
                <a:cs typeface="Calibri" panose="020F0502020204030204" pitchFamily="34" charset="0"/>
              </a:rPr>
              <a:t>For staff from an individual country or subnational </a:t>
            </a:r>
            <a:r>
              <a:rPr lang="en-US" altLang="en-US" sz="2800" dirty="0" err="1">
                <a:latin typeface="Calibri" panose="020F0502020204030204" pitchFamily="34" charset="0"/>
                <a:cs typeface="Calibri" panose="020F0502020204030204" pitchFamily="34" charset="0"/>
              </a:rPr>
              <a:t>centre</a:t>
            </a:r>
            <a:r>
              <a:rPr lang="en-US" altLang="en-US" sz="2800" dirty="0">
                <a:latin typeface="Calibri" panose="020F0502020204030204" pitchFamily="34" charset="0"/>
                <a:cs typeface="Calibri" panose="020F0502020204030204" pitchFamily="34" charset="0"/>
              </a:rPr>
              <a:t> to participate effectively in the global database they will need to adhere to the reporting specifications and also to receive feedback on the relevance of their contribution to global knowledge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6AAF6AB-2DA3-7484-6B87-F91E3E4991A4}"/>
              </a:ext>
            </a:extLst>
          </p:cNvPr>
          <p:cNvSpPr>
            <a:spLocks noGrp="1"/>
          </p:cNvSpPr>
          <p:nvPr>
            <p:ph type="title" idx="4294967295"/>
          </p:nvPr>
        </p:nvSpPr>
        <p:spPr bwMode="auto">
          <a:xfrm>
            <a:off x="1524000" y="0"/>
            <a:ext cx="9144000"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Conclusions</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5363" name="Content Placeholder 2">
            <a:extLst>
              <a:ext uri="{FF2B5EF4-FFF2-40B4-BE49-F238E27FC236}">
                <a16:creationId xmlns:a16="http://schemas.microsoft.com/office/drawing/2014/main" id="{85338FA4-E5C9-4A22-DA37-34F776F6B896}"/>
              </a:ext>
            </a:extLst>
          </p:cNvPr>
          <p:cNvSpPr>
            <a:spLocks noGrp="1"/>
          </p:cNvSpPr>
          <p:nvPr>
            <p:ph idx="4294967295"/>
          </p:nvPr>
        </p:nvSpPr>
        <p:spPr bwMode="auto">
          <a:xfrm>
            <a:off x="958850" y="1196975"/>
            <a:ext cx="1068176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a:latin typeface="Calibri" panose="020F0502020204030204" pitchFamily="34" charset="0"/>
                <a:cs typeface="Calibri" panose="020F0502020204030204" pitchFamily="34" charset="0"/>
              </a:rPr>
              <a:t>Developing capacity for signal detection and causality assessment requires investment in the training and support of national staff</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The skills needed for staff to be able to establish causal links and determine the probability of an association are rooted in epidemiology and in drug safety</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In addition to training, the staff would need to count upon support from expert staff to answer to any difficulties which they may experience</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The facilities available - including equipment, consumables, and infrastructure - also need to be conducive to the required practice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2.1viii. Develop capacity for signal detection and causality assessment</a:t>
            </a: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6DA7FD1-C342-5ED3-85C5-30A52586B6E7}"/>
              </a:ext>
            </a:extLst>
          </p:cNvPr>
          <p:cNvSpPr txBox="1">
            <a:spLocks noChangeArrowheads="1"/>
          </p:cNvSpPr>
          <p:nvPr/>
        </p:nvSpPr>
        <p:spPr bwMode="auto">
          <a:xfrm>
            <a:off x="1919288" y="44450"/>
            <a:ext cx="8353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161645"/>
                </a:solidFill>
                <a:latin typeface="Calibri" panose="020F0502020204030204" pitchFamily="34" charset="0"/>
                <a:cs typeface="Calibri" panose="020F0502020204030204" pitchFamily="34" charset="0"/>
              </a:rPr>
              <a:t>Key steps in </a:t>
            </a:r>
            <a:r>
              <a:rPr lang="en-US" altLang="en-US" sz="4400" b="1" dirty="0" err="1">
                <a:solidFill>
                  <a:srgbClr val="161645"/>
                </a:solidFill>
                <a:latin typeface="Calibri" panose="020F0502020204030204" pitchFamily="34" charset="0"/>
                <a:cs typeface="Calibri" panose="020F0502020204030204" pitchFamily="34" charset="0"/>
              </a:rPr>
              <a:t>aDSM</a:t>
            </a:r>
            <a:r>
              <a:rPr lang="en-US" altLang="en-US" sz="4400" b="1" dirty="0">
                <a:solidFill>
                  <a:srgbClr val="161645"/>
                </a:solidFill>
                <a:latin typeface="Calibri" panose="020F0502020204030204" pitchFamily="34" charset="0"/>
                <a:cs typeface="Calibri" panose="020F0502020204030204" pitchFamily="34" charset="0"/>
              </a:rPr>
              <a:t> implementation</a:t>
            </a:r>
          </a:p>
        </p:txBody>
      </p:sp>
      <p:sp>
        <p:nvSpPr>
          <p:cNvPr id="5123" name="Rectangle 32">
            <a:extLst>
              <a:ext uri="{FF2B5EF4-FFF2-40B4-BE49-F238E27FC236}">
                <a16:creationId xmlns:a16="http://schemas.microsoft.com/office/drawing/2014/main" id="{A3814033-53CA-18B3-F167-FF64B83E6E4F}"/>
              </a:ext>
            </a:extLst>
          </p:cNvPr>
          <p:cNvSpPr>
            <a:spLocks noChangeArrowheads="1"/>
          </p:cNvSpPr>
          <p:nvPr/>
        </p:nvSpPr>
        <p:spPr bwMode="auto">
          <a:xfrm>
            <a:off x="1524000" y="25400"/>
            <a:ext cx="1841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nvGrpSpPr>
          <p:cNvPr id="5124" name="Groupe 8">
            <a:extLst>
              <a:ext uri="{FF2B5EF4-FFF2-40B4-BE49-F238E27FC236}">
                <a16:creationId xmlns:a16="http://schemas.microsoft.com/office/drawing/2014/main" id="{62DA29E1-7846-8096-35B6-967ECA7AD3D1}"/>
              </a:ext>
            </a:extLst>
          </p:cNvPr>
          <p:cNvGrpSpPr>
            <a:grpSpLocks/>
          </p:cNvGrpSpPr>
          <p:nvPr/>
        </p:nvGrpSpPr>
        <p:grpSpPr bwMode="auto">
          <a:xfrm>
            <a:off x="2644775" y="981075"/>
            <a:ext cx="7051675" cy="5046663"/>
            <a:chOff x="0" y="0"/>
            <a:chExt cx="5074920" cy="3375660"/>
          </a:xfrm>
        </p:grpSpPr>
        <p:sp>
          <p:nvSpPr>
            <p:cNvPr id="5125" name="Zone de texte 2">
              <a:extLst>
                <a:ext uri="{FF2B5EF4-FFF2-40B4-BE49-F238E27FC236}">
                  <a16:creationId xmlns:a16="http://schemas.microsoft.com/office/drawing/2014/main" id="{3AB8DFA2-22BF-F428-D109-1B959F876E2C}"/>
                </a:ext>
              </a:extLst>
            </p:cNvPr>
            <p:cNvSpPr txBox="1">
              <a:spLocks noChangeArrowheads="1"/>
            </p:cNvSpPr>
            <p:nvPr/>
          </p:nvSpPr>
          <p:spPr bwMode="auto">
            <a:xfrm>
              <a:off x="0" y="0"/>
              <a:ext cx="507492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en-US" altLang="en-US" sz="2000">
                  <a:latin typeface="Calibri" panose="020F0502020204030204" pitchFamily="34" charset="0"/>
                  <a:ea typeface="SimSun" panose="02010600030101010101" pitchFamily="2" charset="-122"/>
                  <a:cs typeface="Times New Roman" panose="02020603050405020304" pitchFamily="18" charset="0"/>
                </a:rPr>
                <a:t>Create a national coordinating mechanism for aDSM</a:t>
              </a:r>
              <a:endParaRPr lang="en-GB" altLang="en-US" sz="1600">
                <a:latin typeface="Calibri" panose="020F0502020204030204" pitchFamily="34" charset="0"/>
                <a:ea typeface="SimSun" panose="02010600030101010101" pitchFamily="2" charset="-122"/>
                <a:cs typeface="Times New Roman" panose="02020603050405020304" pitchFamily="18" charset="0"/>
              </a:endParaRPr>
            </a:p>
          </p:txBody>
        </p:sp>
        <p:sp>
          <p:nvSpPr>
            <p:cNvPr id="2054" name="Zone de texte 2">
              <a:extLst>
                <a:ext uri="{FF2B5EF4-FFF2-40B4-BE49-F238E27FC236}">
                  <a16:creationId xmlns:a16="http://schemas.microsoft.com/office/drawing/2014/main" id="{30185610-7442-7AD9-A9B0-66E96DA25E1B}"/>
                </a:ext>
              </a:extLst>
            </p:cNvPr>
            <p:cNvSpPr txBox="1">
              <a:spLocks noChangeArrowheads="1"/>
            </p:cNvSpPr>
            <p:nvPr/>
          </p:nvSpPr>
          <p:spPr bwMode="auto">
            <a:xfrm>
              <a:off x="0" y="419436"/>
              <a:ext cx="5074920" cy="342981"/>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a:solidFill>
                    <a:schemeClr val="tx1">
                      <a:lumMod val="95000"/>
                      <a:lumOff val="5000"/>
                    </a:schemeClr>
                  </a:solidFill>
                  <a:latin typeface="Calibri" pitchFamily="34" charset="0"/>
                  <a:ea typeface="SimSun" pitchFamily="2" charset="-122"/>
                  <a:cs typeface="Times New Roman" pitchFamily="18" charset="0"/>
                </a:rPr>
                <a:t>Develop a plan for </a:t>
              </a:r>
              <a:r>
                <a:rPr lang="en-GB" altLang="en-US" sz="2000" dirty="0" err="1">
                  <a:solidFill>
                    <a:schemeClr val="tx1">
                      <a:lumMod val="95000"/>
                      <a:lumOff val="5000"/>
                    </a:schemeClr>
                  </a:solidFill>
                  <a:latin typeface="Calibri" pitchFamily="34" charset="0"/>
                  <a:ea typeface="SimSun" pitchFamily="2" charset="-122"/>
                  <a:cs typeface="Times New Roman" pitchFamily="18" charset="0"/>
                </a:rPr>
                <a:t>aDSM</a:t>
              </a:r>
              <a:endParaRPr lang="en-GB" altLang="en-US" sz="1600" dirty="0">
                <a:solidFill>
                  <a:schemeClr val="tx1">
                    <a:lumMod val="95000"/>
                    <a:lumOff val="5000"/>
                  </a:schemeClr>
                </a:solidFill>
                <a:latin typeface="Calibri" pitchFamily="34" charset="0"/>
                <a:ea typeface="SimSun" pitchFamily="2" charset="-122"/>
                <a:cs typeface="Times New Roman" pitchFamily="18" charset="0"/>
              </a:endParaRPr>
            </a:p>
          </p:txBody>
        </p:sp>
        <p:sp>
          <p:nvSpPr>
            <p:cNvPr id="5127" name="Zone de texte 2">
              <a:extLst>
                <a:ext uri="{FF2B5EF4-FFF2-40B4-BE49-F238E27FC236}">
                  <a16:creationId xmlns:a16="http://schemas.microsoft.com/office/drawing/2014/main" id="{0A57F66B-E509-2A56-6727-9808A48898D4}"/>
                </a:ext>
              </a:extLst>
            </p:cNvPr>
            <p:cNvSpPr txBox="1">
              <a:spLocks noChangeArrowheads="1"/>
            </p:cNvSpPr>
            <p:nvPr/>
          </p:nvSpPr>
          <p:spPr bwMode="auto">
            <a:xfrm>
              <a:off x="0" y="861171"/>
              <a:ext cx="5074920" cy="34298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en-GB" altLang="en-US" sz="2000">
                  <a:solidFill>
                    <a:srgbClr val="0D0D0D"/>
                  </a:solidFill>
                  <a:latin typeface="Calibri" panose="020F0502020204030204" pitchFamily="34" charset="0"/>
                  <a:ea typeface="SimSun" panose="02010600030101010101" pitchFamily="2" charset="-122"/>
                  <a:cs typeface="Times New Roman" panose="02020603050405020304" pitchFamily="18" charset="0"/>
                </a:rPr>
                <a:t>Define management and supervision roles and responsibilities</a:t>
              </a:r>
            </a:p>
          </p:txBody>
        </p:sp>
        <p:sp>
          <p:nvSpPr>
            <p:cNvPr id="17416" name="Zone de texte 2">
              <a:extLst>
                <a:ext uri="{FF2B5EF4-FFF2-40B4-BE49-F238E27FC236}">
                  <a16:creationId xmlns:a16="http://schemas.microsoft.com/office/drawing/2014/main" id="{0018814F-AB49-75FB-2AEB-8E24CCEA9D53}"/>
                </a:ext>
              </a:extLst>
            </p:cNvPr>
            <p:cNvSpPr txBox="1">
              <a:spLocks noChangeArrowheads="1"/>
            </p:cNvSpPr>
            <p:nvPr/>
          </p:nvSpPr>
          <p:spPr bwMode="auto">
            <a:xfrm>
              <a:off x="0" y="1302905"/>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Create standard data collection materials</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17417" name="Zone de texte 2">
              <a:extLst>
                <a:ext uri="{FF2B5EF4-FFF2-40B4-BE49-F238E27FC236}">
                  <a16:creationId xmlns:a16="http://schemas.microsoft.com/office/drawing/2014/main" id="{CCBE7287-6E7D-0FC0-E418-24EC29E54E92}"/>
                </a:ext>
              </a:extLst>
            </p:cNvPr>
            <p:cNvSpPr txBox="1">
              <a:spLocks noChangeArrowheads="1"/>
            </p:cNvSpPr>
            <p:nvPr/>
          </p:nvSpPr>
          <p:spPr bwMode="auto">
            <a:xfrm>
              <a:off x="0" y="1729774"/>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Train staff on the collection of data</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17418" name="Zone de texte 2">
              <a:extLst>
                <a:ext uri="{FF2B5EF4-FFF2-40B4-BE49-F238E27FC236}">
                  <a16:creationId xmlns:a16="http://schemas.microsoft.com/office/drawing/2014/main" id="{EB8E4653-4FE7-9171-BA48-06C5174A1231}"/>
                </a:ext>
              </a:extLst>
            </p:cNvPr>
            <p:cNvSpPr txBox="1">
              <a:spLocks noChangeArrowheads="1"/>
            </p:cNvSpPr>
            <p:nvPr/>
          </p:nvSpPr>
          <p:spPr bwMode="auto">
            <a:xfrm>
              <a:off x="0" y="2171508"/>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Define schedules and routes for data collection and reporting</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17419" name="Zone de texte 6">
              <a:extLst>
                <a:ext uri="{FF2B5EF4-FFF2-40B4-BE49-F238E27FC236}">
                  <a16:creationId xmlns:a16="http://schemas.microsoft.com/office/drawing/2014/main" id="{B7FD963D-4043-5AE9-9E35-E44CAE50FA87}"/>
                </a:ext>
              </a:extLst>
            </p:cNvPr>
            <p:cNvSpPr txBox="1">
              <a:spLocks noChangeArrowheads="1"/>
            </p:cNvSpPr>
            <p:nvPr/>
          </p:nvSpPr>
          <p:spPr bwMode="auto">
            <a:xfrm>
              <a:off x="0" y="2590944"/>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Consolidate aDSM data electronically</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5132" name="Zone de texte 2">
              <a:extLst>
                <a:ext uri="{FF2B5EF4-FFF2-40B4-BE49-F238E27FC236}">
                  <a16:creationId xmlns:a16="http://schemas.microsoft.com/office/drawing/2014/main" id="{66C1BAC8-C06D-562D-90B1-63C9FEE7F46F}"/>
                </a:ext>
              </a:extLst>
            </p:cNvPr>
            <p:cNvSpPr txBox="1">
              <a:spLocks noChangeArrowheads="1"/>
            </p:cNvSpPr>
            <p:nvPr/>
          </p:nvSpPr>
          <p:spPr bwMode="auto">
            <a:xfrm>
              <a:off x="0" y="3032678"/>
              <a:ext cx="5074920" cy="342982"/>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spcAft>
                  <a:spcPts val="1000"/>
                </a:spcAft>
              </a:pPr>
              <a:r>
                <a:rPr lang="en-GB" altLang="en-US" sz="2000" b="1">
                  <a:solidFill>
                    <a:srgbClr val="FF0000"/>
                  </a:solidFill>
                  <a:latin typeface="Calibri" panose="020F0502020204030204" pitchFamily="34" charset="0"/>
                  <a:ea typeface="SimSun" panose="02010600030101010101" pitchFamily="2" charset="-122"/>
                  <a:cs typeface="Times New Roman" panose="02020603050405020304" pitchFamily="18" charset="0"/>
                </a:rPr>
                <a:t>Develop capacity for signal detection and causality assessment</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53E588C-F3D6-C797-1353-CCF369107D95}"/>
              </a:ext>
            </a:extLst>
          </p:cNvPr>
          <p:cNvSpPr>
            <a:spLocks noGrp="1"/>
          </p:cNvSpPr>
          <p:nvPr>
            <p:ph type="title" idx="4294967295"/>
          </p:nvPr>
        </p:nvSpPr>
        <p:spPr>
          <a:xfrm>
            <a:off x="0" y="109538"/>
            <a:ext cx="11856640" cy="1077218"/>
          </a:xfrm>
          <a:prstGeom prst="rect">
            <a:avLst/>
          </a:prstGeom>
        </p:spPr>
        <p:txBody>
          <a:bodyPr wrap="square">
            <a:spAutoFit/>
          </a:bodyPr>
          <a:lstStyle/>
          <a:p>
            <a:pPr eaLnBrk="1" hangingPunct="1">
              <a:defRPr/>
            </a:pPr>
            <a:r>
              <a:rPr lang="en-GB" altLang="en-US" b="1" dirty="0">
                <a:solidFill>
                  <a:srgbClr val="000000"/>
                </a:solidFill>
                <a:latin typeface="Calibri" panose="020F0502020204030204" pitchFamily="34" charset="0"/>
                <a:ea typeface="+mn-ea"/>
                <a:cs typeface="Calibri" panose="020F0502020204030204" pitchFamily="34" charset="0"/>
              </a:rPr>
              <a:t>Learning objective</a:t>
            </a:r>
            <a:br>
              <a:rPr lang="en-GB" altLang="en-US" sz="4000" b="1" dirty="0">
                <a:solidFill>
                  <a:srgbClr val="000000"/>
                </a:solidFill>
                <a:latin typeface="Calibri" panose="020F0502020204030204" pitchFamily="34" charset="0"/>
                <a:ea typeface="+mn-ea"/>
                <a:cs typeface="Calibri" panose="020F0502020204030204" pitchFamily="34" charset="0"/>
              </a:rPr>
            </a:br>
            <a:r>
              <a:rPr lang="en-US" sz="2000" i="1" dirty="0">
                <a:solidFill>
                  <a:srgbClr val="FF0000"/>
                </a:solidFill>
                <a:latin typeface="Calibri" panose="020F0502020204030204" pitchFamily="34" charset="0"/>
                <a:cs typeface="Calibri" panose="020F0502020204030204" pitchFamily="34" charset="0"/>
              </a:rPr>
              <a:t>By the end of this presentation, the participant is expected to…</a:t>
            </a:r>
            <a:endParaRPr lang="en-GB" altLang="en-US" sz="2400" i="1" dirty="0">
              <a:solidFill>
                <a:srgbClr val="FF0000"/>
              </a:solidFill>
              <a:latin typeface="Calibri" panose="020F0502020204030204" pitchFamily="34" charset="0"/>
              <a:ea typeface="+mn-ea"/>
              <a:cs typeface="Calibri" panose="020F0502020204030204" pitchFamily="34" charset="0"/>
            </a:endParaRPr>
          </a:p>
        </p:txBody>
      </p:sp>
      <p:sp>
        <p:nvSpPr>
          <p:cNvPr id="6147" name="Content Placeholder 2">
            <a:extLst>
              <a:ext uri="{FF2B5EF4-FFF2-40B4-BE49-F238E27FC236}">
                <a16:creationId xmlns:a16="http://schemas.microsoft.com/office/drawing/2014/main" id="{D3EF42B7-D23D-4702-EEC9-9861D47079D9}"/>
              </a:ext>
            </a:extLst>
          </p:cNvPr>
          <p:cNvSpPr>
            <a:spLocks noGrp="1"/>
          </p:cNvSpPr>
          <p:nvPr>
            <p:ph idx="4294967295"/>
          </p:nvPr>
        </p:nvSpPr>
        <p:spPr bwMode="auto">
          <a:xfrm>
            <a:off x="983432" y="1988840"/>
            <a:ext cx="9675043" cy="38769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buNone/>
            </a:pPr>
            <a:r>
              <a:rPr lang="en-GB" altLang="fr-FR" dirty="0">
                <a:latin typeface="Calibri" panose="020F0502020204030204" pitchFamily="34" charset="0"/>
                <a:cs typeface="Calibri" panose="020F0502020204030204" pitchFamily="34" charset="0"/>
              </a:rPr>
              <a:t>Understand how to build capacity in-country to undertake causality assessment and contribute to signal detection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83C25-A7A4-E943-E1E6-67C61134BB08}"/>
              </a:ext>
            </a:extLst>
          </p:cNvPr>
          <p:cNvSpPr/>
          <p:nvPr/>
        </p:nvSpPr>
        <p:spPr>
          <a:xfrm>
            <a:off x="550863" y="1989138"/>
            <a:ext cx="10297665" cy="2419124"/>
          </a:xfrm>
          <a:prstGeom prst="rect">
            <a:avLst/>
          </a:prstGeom>
        </p:spPr>
        <p:txBody>
          <a:bodyPr wrap="square">
            <a:spAutoFit/>
          </a:bodyPr>
          <a:lstStyle/>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Reported information on a </a:t>
            </a:r>
            <a:r>
              <a:rPr lang="en-GB" sz="2800" i="1" dirty="0">
                <a:solidFill>
                  <a:srgbClr val="FF0000"/>
                </a:solidFill>
                <a:latin typeface="Calibri" pitchFamily="34" charset="0"/>
                <a:cs typeface="Calibri" pitchFamily="34" charset="0"/>
              </a:rPr>
              <a:t>possible</a:t>
            </a:r>
            <a:r>
              <a:rPr lang="en-GB" sz="2800" dirty="0">
                <a:latin typeface="Calibri" pitchFamily="34" charset="0"/>
                <a:cs typeface="Calibri" pitchFamily="34" charset="0"/>
              </a:rPr>
              <a:t> causal relationship between an AE and a TB medicine</a:t>
            </a:r>
          </a:p>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The relationship was </a:t>
            </a:r>
            <a:r>
              <a:rPr lang="en-GB" sz="2800" i="1" dirty="0">
                <a:solidFill>
                  <a:srgbClr val="FF0000"/>
                </a:solidFill>
                <a:latin typeface="Calibri" pitchFamily="34" charset="0"/>
                <a:cs typeface="Calibri" pitchFamily="34" charset="0"/>
              </a:rPr>
              <a:t>previously unknown </a:t>
            </a:r>
            <a:r>
              <a:rPr lang="en-GB" sz="2800" dirty="0">
                <a:latin typeface="Calibri" pitchFamily="34" charset="0"/>
                <a:cs typeface="Calibri" pitchFamily="34" charset="0"/>
              </a:rPr>
              <a:t>or incompletely documented (e.g. </a:t>
            </a:r>
            <a:r>
              <a:rPr lang="en-US" sz="2800" dirty="0">
                <a:solidFill>
                  <a:schemeClr val="tx1">
                    <a:lumMod val="95000"/>
                    <a:lumOff val="5000"/>
                  </a:schemeClr>
                </a:solidFill>
                <a:latin typeface="Calibri" panose="020F0502020204030204" pitchFamily="34" charset="0"/>
                <a:cs typeface="Calibri" panose="020F0502020204030204" pitchFamily="34" charset="0"/>
              </a:rPr>
              <a:t>a new aspect of a known association</a:t>
            </a:r>
            <a:r>
              <a:rPr lang="en-GB" sz="2800" dirty="0">
                <a:latin typeface="Calibri" pitchFamily="34" charset="0"/>
                <a:cs typeface="Calibri" pitchFamily="34" charset="0"/>
              </a:rPr>
              <a:t>)</a:t>
            </a:r>
          </a:p>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Signal detection is based on analyses of multiple data points</a:t>
            </a:r>
          </a:p>
        </p:txBody>
      </p:sp>
      <p:sp>
        <p:nvSpPr>
          <p:cNvPr id="7171" name="Rectangle 2">
            <a:extLst>
              <a:ext uri="{FF2B5EF4-FFF2-40B4-BE49-F238E27FC236}">
                <a16:creationId xmlns:a16="http://schemas.microsoft.com/office/drawing/2014/main" id="{2E5CA1CF-DA36-6F25-9BFD-4E1F3F44BFF0}"/>
              </a:ext>
            </a:extLst>
          </p:cNvPr>
          <p:cNvSpPr txBox="1">
            <a:spLocks noChangeArrowheads="1"/>
          </p:cNvSpPr>
          <p:nvPr/>
        </p:nvSpPr>
        <p:spPr bwMode="auto">
          <a:xfrm>
            <a:off x="1909763" y="260350"/>
            <a:ext cx="8372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Definition of signal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C65F7EF-FCDB-F709-87D8-7A7D41DB9E44}"/>
              </a:ext>
            </a:extLst>
          </p:cNvPr>
          <p:cNvSpPr>
            <a:spLocks noGrp="1"/>
          </p:cNvSpPr>
          <p:nvPr>
            <p:ph type="title" idx="4294967295"/>
          </p:nvPr>
        </p:nvSpPr>
        <p:spPr bwMode="auto">
          <a:xfrm>
            <a:off x="1524000" y="35417"/>
            <a:ext cx="914400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Introduction</a:t>
            </a:r>
          </a:p>
        </p:txBody>
      </p:sp>
      <p:sp>
        <p:nvSpPr>
          <p:cNvPr id="4099" name="Content Placeholder 2">
            <a:extLst>
              <a:ext uri="{FF2B5EF4-FFF2-40B4-BE49-F238E27FC236}">
                <a16:creationId xmlns:a16="http://schemas.microsoft.com/office/drawing/2014/main" id="{57942026-351C-34C2-00EA-5FD0EF1651F5}"/>
              </a:ext>
            </a:extLst>
          </p:cNvPr>
          <p:cNvSpPr>
            <a:spLocks noGrp="1"/>
          </p:cNvSpPr>
          <p:nvPr>
            <p:ph idx="4294967295"/>
          </p:nvPr>
        </p:nvSpPr>
        <p:spPr bwMode="auto">
          <a:xfrm>
            <a:off x="767408" y="1268759"/>
            <a:ext cx="9746605" cy="4525615"/>
          </a:xfrm>
          <a:prstGeom prst="rect">
            <a:avLst/>
          </a:prstGeom>
        </p:spPr>
        <p:txBody>
          <a:bodyPr/>
          <a:lstStyle/>
          <a:p>
            <a:pPr eaLnBrk="1" hangingPunct="1">
              <a:defRPr/>
            </a:pPr>
            <a:r>
              <a:rPr lang="en-GB" altLang="en-US" sz="2800" dirty="0">
                <a:latin typeface="Calibri" panose="020F0502020204030204" pitchFamily="34" charset="0"/>
                <a:cs typeface="Calibri" panose="020F0502020204030204" pitchFamily="34" charset="0"/>
              </a:rPr>
              <a:t>Building capacity will need a dual investment in </a:t>
            </a:r>
          </a:p>
          <a:p>
            <a:pPr marL="623888" indent="-266700" eaLnBrk="1" hangingPunct="1">
              <a:defRPr/>
            </a:pPr>
            <a:r>
              <a:rPr lang="en-GB" altLang="en-US" sz="2400" dirty="0">
                <a:latin typeface="Calibri" panose="020F0502020204030204" pitchFamily="34" charset="0"/>
                <a:cs typeface="Calibri" panose="020F0502020204030204" pitchFamily="34" charset="0"/>
              </a:rPr>
              <a:t>human resource development, and </a:t>
            </a:r>
          </a:p>
          <a:p>
            <a:pPr marL="623888" indent="-266700" eaLnBrk="1" hangingPunct="1">
              <a:defRPr/>
            </a:pPr>
            <a:r>
              <a:rPr lang="en-GB" altLang="en-US" sz="2400" dirty="0">
                <a:latin typeface="Calibri" panose="020F0502020204030204" pitchFamily="34" charset="0"/>
                <a:cs typeface="Calibri" panose="020F0502020204030204" pitchFamily="34" charset="0"/>
              </a:rPr>
              <a:t>facilities (location, equipment, consumables, infrastructure…) </a:t>
            </a:r>
          </a:p>
          <a:p>
            <a:pPr eaLnBrk="1" hangingPunct="1">
              <a:defRPr/>
            </a:pPr>
            <a:r>
              <a:rPr lang="en-GB" altLang="en-US" sz="2800" dirty="0">
                <a:latin typeface="Calibri" panose="020F0502020204030204" pitchFamily="34" charset="0"/>
                <a:cs typeface="Calibri" panose="020F0502020204030204" pitchFamily="34" charset="0"/>
              </a:rPr>
              <a:t>Needed to undertake </a:t>
            </a:r>
            <a:r>
              <a:rPr lang="en-GB" altLang="en-US" sz="2800" i="1" dirty="0">
                <a:latin typeface="Calibri" panose="020F0502020204030204" pitchFamily="34" charset="0"/>
                <a:cs typeface="Calibri" panose="020F0502020204030204" pitchFamily="34" charset="0"/>
              </a:rPr>
              <a:t>causality assessment </a:t>
            </a:r>
            <a:r>
              <a:rPr lang="en-GB" altLang="en-US" sz="2800" dirty="0">
                <a:latin typeface="Calibri" panose="020F0502020204030204" pitchFamily="34" charset="0"/>
                <a:cs typeface="Calibri" panose="020F0502020204030204" pitchFamily="34" charset="0"/>
              </a:rPr>
              <a:t>and </a:t>
            </a:r>
            <a:r>
              <a:rPr lang="en-GB" altLang="en-US" sz="2800" i="1" dirty="0">
                <a:latin typeface="Calibri" panose="020F0502020204030204" pitchFamily="34" charset="0"/>
                <a:cs typeface="Calibri" panose="020F0502020204030204" pitchFamily="34" charset="0"/>
              </a:rPr>
              <a:t>signal detection </a:t>
            </a:r>
            <a:r>
              <a:rPr lang="en-GB" altLang="en-US" sz="2800" dirty="0">
                <a:latin typeface="Calibri" panose="020F0502020204030204" pitchFamily="34" charset="0"/>
                <a:cs typeface="Calibri" panose="020F0502020204030204" pitchFamily="34" charset="0"/>
              </a:rPr>
              <a:t>within the health care services</a:t>
            </a:r>
          </a:p>
          <a:p>
            <a:pPr marL="0" indent="0" eaLnBrk="1" hangingPunct="1">
              <a:buFontTx/>
              <a:buNone/>
              <a:defRPr/>
            </a:pPr>
            <a:endParaRPr lang="fr-CH" altLang="en-US" sz="2800" dirty="0">
              <a:latin typeface="Calibri" panose="020F0502020204030204" pitchFamily="34" charset="0"/>
              <a:cs typeface="Calibri" panose="020F0502020204030204" pitchFamily="34" charset="0"/>
            </a:endParaRPr>
          </a:p>
          <a:p>
            <a:pPr eaLnBrk="1" hangingPunct="1">
              <a:defRPr/>
            </a:pPr>
            <a:r>
              <a:rPr lang="fr-CH" altLang="en-US" sz="2800" dirty="0">
                <a:latin typeface="Calibri" panose="020F0502020204030204" pitchFamily="34" charset="0"/>
                <a:cs typeface="Calibri" panose="020F0502020204030204" pitchFamily="34" charset="0"/>
              </a:rPr>
              <a:t>The </a:t>
            </a:r>
            <a:r>
              <a:rPr lang="fr-CH" altLang="en-US" sz="2800" dirty="0" err="1">
                <a:latin typeface="Calibri" panose="020F0502020204030204" pitchFamily="34" charset="0"/>
                <a:cs typeface="Calibri" panose="020F0502020204030204" pitchFamily="34" charset="0"/>
              </a:rPr>
              <a:t>aDSM</a:t>
            </a:r>
            <a:r>
              <a:rPr lang="fr-CH" altLang="en-US" sz="2800" dirty="0">
                <a:latin typeface="Calibri" panose="020F0502020204030204" pitchFamily="34" charset="0"/>
                <a:cs typeface="Calibri" panose="020F0502020204030204" pitchFamily="34" charset="0"/>
              </a:rPr>
              <a:t> plan </a:t>
            </a:r>
            <a:r>
              <a:rPr lang="fr-CH" altLang="en-US" sz="2800" dirty="0" err="1">
                <a:latin typeface="Calibri" panose="020F0502020204030204" pitchFamily="34" charset="0"/>
                <a:cs typeface="Calibri" panose="020F0502020204030204" pitchFamily="34" charset="0"/>
              </a:rPr>
              <a:t>needs</a:t>
            </a:r>
            <a:r>
              <a:rPr lang="fr-CH" altLang="en-US" sz="2800" dirty="0">
                <a:latin typeface="Calibri" panose="020F0502020204030204" pitchFamily="34" charset="0"/>
                <a:cs typeface="Calibri" panose="020F0502020204030204" pitchFamily="34" charset="0"/>
              </a:rPr>
              <a:t> to </a:t>
            </a:r>
            <a:r>
              <a:rPr lang="fr-CH" altLang="en-US" sz="2800" dirty="0" err="1">
                <a:latin typeface="Calibri" panose="020F0502020204030204" pitchFamily="34" charset="0"/>
                <a:cs typeface="Calibri" panose="020F0502020204030204" pitchFamily="34" charset="0"/>
              </a:rPr>
              <a:t>make</a:t>
            </a:r>
            <a:r>
              <a:rPr lang="fr-CH" altLang="en-US" sz="2800" dirty="0">
                <a:latin typeface="Calibri" panose="020F0502020204030204" pitchFamily="34" charset="0"/>
                <a:cs typeface="Calibri" panose="020F0502020204030204" pitchFamily="34" charset="0"/>
              </a:rPr>
              <a:t> provision for </a:t>
            </a:r>
            <a:r>
              <a:rPr lang="fr-CH" altLang="en-US" sz="2800" dirty="0" err="1">
                <a:latin typeface="Calibri" panose="020F0502020204030204" pitchFamily="34" charset="0"/>
                <a:cs typeface="Calibri" panose="020F0502020204030204" pitchFamily="34" charset="0"/>
              </a:rPr>
              <a:t>these</a:t>
            </a:r>
            <a:r>
              <a:rPr lang="fr-CH" altLang="en-US" sz="2800" dirty="0">
                <a:latin typeface="Calibri" panose="020F0502020204030204" pitchFamily="34" charset="0"/>
                <a:cs typeface="Calibri" panose="020F0502020204030204" pitchFamily="34" charset="0"/>
              </a:rPr>
              <a:t> coordinated </a:t>
            </a:r>
            <a:r>
              <a:rPr lang="fr-CH" altLang="en-US" sz="2800" dirty="0" err="1">
                <a:latin typeface="Calibri" panose="020F0502020204030204" pitchFamily="34" charset="0"/>
                <a:cs typeface="Calibri" panose="020F0502020204030204" pitchFamily="34" charset="0"/>
              </a:rPr>
              <a:t>activities</a:t>
            </a:r>
            <a:r>
              <a:rPr lang="fr-CH" altLang="en-US" sz="2800" dirty="0">
                <a:latin typeface="Calibri" panose="020F0502020204030204" pitchFamily="34" charset="0"/>
                <a:cs typeface="Calibri" panose="020F0502020204030204" pitchFamily="34" charset="0"/>
              </a:rPr>
              <a:t> and budget for </a:t>
            </a:r>
            <a:r>
              <a:rPr lang="fr-CH" altLang="en-US" sz="2800" dirty="0" err="1">
                <a:latin typeface="Calibri" panose="020F0502020204030204" pitchFamily="34" charset="0"/>
                <a:cs typeface="Calibri" panose="020F0502020204030204" pitchFamily="34" charset="0"/>
              </a:rPr>
              <a:t>them</a:t>
            </a:r>
            <a:endParaRPr lang="en-GB" alt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94F68A-92F3-676A-A431-E81D2B6414AF}"/>
              </a:ext>
            </a:extLst>
          </p:cNvPr>
          <p:cNvSpPr>
            <a:spLocks noGrp="1"/>
          </p:cNvSpPr>
          <p:nvPr>
            <p:ph type="title" idx="4294967295"/>
          </p:nvPr>
        </p:nvSpPr>
        <p:spPr bwMode="auto">
          <a:xfrm>
            <a:off x="1524000" y="0"/>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Human resource development (1)</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training staff</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8195" name="Content Placeholder 2">
            <a:extLst>
              <a:ext uri="{FF2B5EF4-FFF2-40B4-BE49-F238E27FC236}">
                <a16:creationId xmlns:a16="http://schemas.microsoft.com/office/drawing/2014/main" id="{A288FA00-B45A-E723-1DAC-49042FBF4EFA}"/>
              </a:ext>
            </a:extLst>
          </p:cNvPr>
          <p:cNvSpPr>
            <a:spLocks noGrp="1"/>
          </p:cNvSpPr>
          <p:nvPr>
            <p:ph idx="4294967295"/>
          </p:nvPr>
        </p:nvSpPr>
        <p:spPr bwMode="auto">
          <a:xfrm>
            <a:off x="767408" y="1628800"/>
            <a:ext cx="10106967" cy="4957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2800" dirty="0">
                <a:latin typeface="Calibri" panose="020F0502020204030204" pitchFamily="34" charset="0"/>
                <a:cs typeface="Calibri" panose="020F0502020204030204" pitchFamily="34" charset="0"/>
              </a:rPr>
              <a:t>Based on the roles and responsibilities of the staff who will be carrying out the </a:t>
            </a:r>
            <a:r>
              <a:rPr lang="en-GB" altLang="en-US" sz="2800" dirty="0" err="1">
                <a:latin typeface="Calibri" panose="020F0502020204030204" pitchFamily="34" charset="0"/>
                <a:cs typeface="Calibri" panose="020F0502020204030204" pitchFamily="34" charset="0"/>
              </a:rPr>
              <a:t>aDSM</a:t>
            </a:r>
            <a:r>
              <a:rPr lang="en-GB" altLang="en-US" sz="2800" dirty="0">
                <a:latin typeface="Calibri" panose="020F0502020204030204" pitchFamily="34" charset="0"/>
                <a:cs typeface="Calibri" panose="020F0502020204030204" pitchFamily="34" charset="0"/>
              </a:rPr>
              <a:t> (see module 2.1iii), a training plan is drawn up with objectives and training material</a:t>
            </a:r>
          </a:p>
          <a:p>
            <a:pPr eaLnBrk="1" hangingPunct="1"/>
            <a:r>
              <a:rPr lang="en-GB" altLang="en-US" sz="2800" dirty="0">
                <a:latin typeface="Calibri" panose="020F0502020204030204" pitchFamily="34" charset="0"/>
                <a:cs typeface="Calibri" panose="020F0502020204030204" pitchFamily="34" charset="0"/>
              </a:rPr>
              <a:t>Appropriate experts will be needed to prepare for and undertake the training</a:t>
            </a:r>
          </a:p>
          <a:p>
            <a:pPr eaLnBrk="1" hangingPunct="1"/>
            <a:r>
              <a:rPr lang="en-GB" altLang="en-US" sz="2800" dirty="0">
                <a:latin typeface="Calibri" panose="020F0502020204030204" pitchFamily="34" charset="0"/>
                <a:cs typeface="Calibri" panose="020F0502020204030204" pitchFamily="34" charset="0"/>
              </a:rPr>
              <a:t>These experts may be present in the country (e.g. pharmacovigilance centre); if not the expertise may be accessed through technical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BB6B75-7E3C-2C88-EF39-00F615C80CBA}"/>
              </a:ext>
            </a:extLst>
          </p:cNvPr>
          <p:cNvSpPr>
            <a:spLocks noGrp="1"/>
          </p:cNvSpPr>
          <p:nvPr>
            <p:ph type="title" idx="4294967295"/>
          </p:nvPr>
        </p:nvSpPr>
        <p:spPr bwMode="auto">
          <a:xfrm>
            <a:off x="1524000" y="79375"/>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Human resource development (2)</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training as a trainer</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C62953DB-DB4A-C56B-2C5B-E963AAE0656B}"/>
              </a:ext>
            </a:extLst>
          </p:cNvPr>
          <p:cNvSpPr txBox="1">
            <a:spLocks/>
          </p:cNvSpPr>
          <p:nvPr/>
        </p:nvSpPr>
        <p:spPr bwMode="auto">
          <a:xfrm>
            <a:off x="515939" y="1447800"/>
            <a:ext cx="10764638" cy="5149850"/>
          </a:xfrm>
          <a:prstGeom prst="rect">
            <a:avLst/>
          </a:prstGeom>
          <a:noFill/>
        </p:spPr>
        <p:txBody>
          <a:bodyPr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800" kern="0" dirty="0">
                <a:latin typeface="Calibri" panose="020F0502020204030204" pitchFamily="34" charset="0"/>
                <a:cs typeface="Calibri" panose="020F0502020204030204" pitchFamily="34" charset="0"/>
              </a:rPr>
              <a:t>Familiarize yourself with the content of </a:t>
            </a:r>
            <a:r>
              <a:rPr lang="en-US" altLang="en-US" sz="2800" u="sng" kern="0" dirty="0">
                <a:latin typeface="Calibri" panose="020F0502020204030204" pitchFamily="34" charset="0"/>
                <a:cs typeface="Calibri" panose="020F0502020204030204" pitchFamily="34" charset="0"/>
              </a:rPr>
              <a:t>all</a:t>
            </a:r>
            <a:r>
              <a:rPr lang="en-US" altLang="en-US" sz="2800" kern="0" dirty="0">
                <a:latin typeface="Calibri" panose="020F0502020204030204" pitchFamily="34" charset="0"/>
                <a:cs typeface="Calibri" panose="020F0502020204030204" pitchFamily="34" charset="0"/>
              </a:rPr>
              <a:t> modules</a:t>
            </a:r>
          </a:p>
          <a:p>
            <a:pPr eaLnBrk="1" hangingPunct="1">
              <a:defRPr/>
            </a:pPr>
            <a:r>
              <a:rPr lang="en-US" altLang="en-US" sz="2800" kern="0" dirty="0">
                <a:latin typeface="Calibri" panose="020F0502020204030204" pitchFamily="34" charset="0"/>
                <a:cs typeface="Calibri" panose="020F0502020204030204" pitchFamily="34" charset="0"/>
              </a:rPr>
              <a:t>Delegate the technical modules if not your specialty e.g. AE clinical management can be delegated to a medical doctor, key definitions to a specialist from the national pharmacovigilance structure</a:t>
            </a:r>
          </a:p>
          <a:p>
            <a:pPr eaLnBrk="1" hangingPunct="1">
              <a:defRPr/>
            </a:pPr>
            <a:r>
              <a:rPr lang="en-US" altLang="en-US" sz="2800" kern="0" dirty="0">
                <a:latin typeface="Calibri" panose="020F0502020204030204" pitchFamily="34" charset="0"/>
                <a:cs typeface="Calibri" panose="020F0502020204030204" pitchFamily="34" charset="0"/>
              </a:rPr>
              <a:t>Select commonplace examples from your context, for instance it is better to use scenarios of TB cases with HIV co-infection if you work in Central Africa region</a:t>
            </a:r>
          </a:p>
          <a:p>
            <a:pPr eaLnBrk="1" hangingPunct="1">
              <a:defRPr/>
            </a:pPr>
            <a:r>
              <a:rPr lang="en-US" altLang="en-US" sz="2800" kern="0" dirty="0">
                <a:latin typeface="Calibri"/>
                <a:cs typeface="Calibri"/>
              </a:rPr>
              <a:t>Leave space for questions and discussions</a:t>
            </a:r>
            <a:endParaRPr lang="en-US" altLang="en-US" sz="2800" strike="sngStrike" kern="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30A0C51-C63D-7F98-5F88-FD343842B130}"/>
              </a:ext>
            </a:extLst>
          </p:cNvPr>
          <p:cNvSpPr>
            <a:spLocks noGrp="1"/>
          </p:cNvSpPr>
          <p:nvPr>
            <p:ph type="title" idx="4294967295"/>
          </p:nvPr>
        </p:nvSpPr>
        <p:spPr bwMode="auto">
          <a:xfrm>
            <a:off x="1524000" y="7937"/>
            <a:ext cx="9144000"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Calibri" panose="020F0502020204030204" pitchFamily="34" charset="0"/>
                <a:cs typeface="Calibri" panose="020F0502020204030204" pitchFamily="34" charset="0"/>
              </a:rPr>
              <a:t>Facilities (1)</a:t>
            </a:r>
            <a:br>
              <a:rPr lang="en-GB" altLang="en-US" b="1" dirty="0">
                <a:latin typeface="Calibri" panose="020F0502020204030204" pitchFamily="34" charset="0"/>
                <a:cs typeface="Calibri" panose="020F0502020204030204" pitchFamily="34" charset="0"/>
              </a:rPr>
            </a:br>
            <a:r>
              <a:rPr lang="en-GB" altLang="en-US" sz="2400" i="1" dirty="0">
                <a:solidFill>
                  <a:srgbClr val="FF0000"/>
                </a:solidFill>
                <a:latin typeface="Calibri" panose="020F0502020204030204" pitchFamily="34" charset="0"/>
                <a:cs typeface="Calibri" panose="020F0502020204030204" pitchFamily="34" charset="0"/>
              </a:rPr>
              <a:t>conducive environment</a:t>
            </a:r>
            <a:endParaRPr lang="en-GB" altLang="en-US" i="1" dirty="0">
              <a:solidFill>
                <a:srgbClr val="FF0000"/>
              </a:solidFill>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9EB52865-C17E-D38E-425B-07CF5BEA7C9F}"/>
              </a:ext>
            </a:extLst>
          </p:cNvPr>
          <p:cNvSpPr>
            <a:spLocks noGrp="1"/>
          </p:cNvSpPr>
          <p:nvPr>
            <p:ph idx="4294967295"/>
          </p:nvPr>
        </p:nvSpPr>
        <p:spPr bwMode="auto">
          <a:xfrm>
            <a:off x="551384" y="1376362"/>
            <a:ext cx="10729192" cy="4537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a:latin typeface="Calibri" panose="020F0502020204030204" pitchFamily="34" charset="0"/>
                <a:cs typeface="Calibri" panose="020F0502020204030204" pitchFamily="34" charset="0"/>
              </a:rPr>
              <a:t>In order to undertake causality assessment and signal detection, the environment - </a:t>
            </a:r>
            <a:r>
              <a:rPr lang="en-GB" altLang="en-US" sz="2800" dirty="0">
                <a:latin typeface="Calibri" panose="020F0502020204030204" pitchFamily="34" charset="0"/>
                <a:cs typeface="Calibri" panose="020F0502020204030204" pitchFamily="34" charset="0"/>
              </a:rPr>
              <a:t>(location, equipment, consumables, infrastructure etc. -&gt; </a:t>
            </a:r>
            <a:r>
              <a:rPr lang="en-US" altLang="en-US" sz="2800" dirty="0">
                <a:latin typeface="Calibri" panose="020F0502020204030204" pitchFamily="34" charset="0"/>
                <a:cs typeface="Calibri" panose="020F0502020204030204" pitchFamily="34" charset="0"/>
              </a:rPr>
              <a:t>needs to be conducive for the workers to undertake the required tests (clinical and special tests) among target patients and to report the associated data appropriately</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If staff are trained to undertake causality assessment they need to be able to access special diagnostic facilities (e.g. have ECGs and calculation of the corrected QT interval)</a:t>
            </a:r>
            <a:endParaRPr lang="en-US" altLang="en-US" sz="2400" dirty="0">
              <a:latin typeface="Calibri" panose="020F0502020204030204" pitchFamily="34" charset="0"/>
              <a:cs typeface="Calibri" panose="020F0502020204030204" pitchFamily="34" charset="0"/>
            </a:endParaRPr>
          </a:p>
          <a:p>
            <a:pPr eaLnBrk="1" hangingPunct="1"/>
            <a:r>
              <a:rPr lang="en-US" altLang="en-US" sz="2800" dirty="0">
                <a:latin typeface="Calibri" panose="020F0502020204030204" pitchFamily="34" charset="0"/>
                <a:cs typeface="Calibri" panose="020F0502020204030204" pitchFamily="34" charset="0"/>
              </a:rPr>
              <a:t>Beyond the first training, the staff need to have mentoring and access to specialist opinion to resolve any difficulties which they may have</a:t>
            </a:r>
          </a:p>
        </p:txBody>
      </p:sp>
    </p:spTree>
  </p:cSld>
  <p:clrMapOvr>
    <a:masterClrMapping/>
  </p:clrMapOvr>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993</Words>
  <Application>Microsoft Macintosh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1_Modèle par défaut</vt:lpstr>
      <vt:lpstr>PowerPoint Presentation</vt:lpstr>
      <vt:lpstr>PowerPoint Presentation</vt:lpstr>
      <vt:lpstr>PowerPoint Presentation</vt:lpstr>
      <vt:lpstr>Learning objective By the end of this presentation, the participant is expected to…</vt:lpstr>
      <vt:lpstr>PowerPoint Presentation</vt:lpstr>
      <vt:lpstr>Introduction</vt:lpstr>
      <vt:lpstr>Human resource development (1) training staff</vt:lpstr>
      <vt:lpstr>Human resource development (2) training as a trainer</vt:lpstr>
      <vt:lpstr>Facilities (1) conducive environment</vt:lpstr>
      <vt:lpstr>Facilities (2) support to signal detection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Branwen Hennig</cp:lastModifiedBy>
  <cp:revision>878</cp:revision>
  <cp:lastPrinted>2015-08-06T08:53:30Z</cp:lastPrinted>
  <dcterms:created xsi:type="dcterms:W3CDTF">2009-05-24T17:19:01Z</dcterms:created>
  <dcterms:modified xsi:type="dcterms:W3CDTF">2023-04-12T14:24:54Z</dcterms:modified>
</cp:coreProperties>
</file>