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4"/>
  </p:notesMasterIdLst>
  <p:sldIdLst>
    <p:sldId id="562" r:id="rId2"/>
    <p:sldId id="564" r:id="rId3"/>
    <p:sldId id="266" r:id="rId4"/>
    <p:sldId id="268" r:id="rId5"/>
    <p:sldId id="258" r:id="rId6"/>
    <p:sldId id="259" r:id="rId7"/>
    <p:sldId id="261" r:id="rId8"/>
    <p:sldId id="262" r:id="rId9"/>
    <p:sldId id="263" r:id="rId10"/>
    <p:sldId id="552" r:id="rId11"/>
    <p:sldId id="264" r:id="rId12"/>
    <p:sldId id="565" r:id="rId13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 autoAdjust="0"/>
  </p:normalViewPr>
  <p:slideViewPr>
    <p:cSldViewPr>
      <p:cViewPr varScale="1">
        <p:scale>
          <a:sx n="124" d="100"/>
          <a:sy n="124" d="100"/>
        </p:scale>
        <p:origin x="5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2A5A39-5E9C-A63A-6383-D5CB85F9F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9DBB6-C8F1-0645-6F74-F4FB31F0FF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49F63E2-1CEE-B84A-B7A4-EA71E7C8DE2C}" type="datetimeFigureOut">
              <a:rPr lang="en-GB"/>
              <a:pPr>
                <a:defRPr/>
              </a:pPr>
              <a:t>12/04/2023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3A5EE2-F608-378F-D3CC-8DC462D3FE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0BE7512-312E-D864-A070-3B18BCA55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61A9-DFA3-A025-5B73-B6074A0835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739F0-8132-4DDF-D9A9-FF0FD9FE7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544D83-6CE6-1641-A0E1-91D890EF32A8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ACD1B9BB-8C7A-12FA-0BE0-6EFD9BB1C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E9AA331A-C831-43E2-A77E-1A6EA33B5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A269B02-6428-0756-D7A2-0579BE5A8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2BD47-CE48-904C-9C0C-2915ABF9595C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79E0259-2C8A-6303-E618-CE1229906A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EB640A2-1B32-51F2-EF60-5B8A90A00D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Usually TB doctors will send their forms via email to a designed recipient within aDSM coordination. There could be data managers involved to regularly capture the information from the forms into the electronic system.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700B535-0F90-0EB1-0107-61CAE916D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F82D72-FE7F-0444-B52D-E409390A8C1A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E20455FF-3388-9DF4-766E-7F1F380B96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Workshop for 18 high-priority countries of the WHO European Region on recording and reporting of drug resistant tuberculosis</a:t>
            </a: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18E823C7-D30C-E645-EB54-475603166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21F7F-08D7-484A-84AC-74947A843B0D}" type="slidenum">
              <a:rPr lang="en-US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fr-FR"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0400A2EE-B1A1-FE2F-C7B4-57C6E7B0D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52725" y="531813"/>
            <a:ext cx="4732338" cy="26622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FCC3F882-616C-C75C-0C5C-FFCD5206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47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4367C-C60E-38B3-93B6-4A7A3D241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F7F4BA75-C452-DAAA-349F-E1D8CCF9FA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2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259832/9789241513456eng.pdf?sequence=1&amp;isAllowed=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D6A4D681-952A-0945-CA7F-71D9370B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885825"/>
            <a:ext cx="3359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dirty="0">
                <a:cs typeface="Calibri" panose="020F0502020204030204" pitchFamily="34" charset="0"/>
              </a:rPr>
              <a:t>WHO/HTM/TB/2011.22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9AFB5C-FEA3-25A6-271D-BEE0AA013089}"/>
              </a:ext>
            </a:extLst>
          </p:cNvPr>
          <p:cNvSpPr/>
          <p:nvPr/>
        </p:nvSpPr>
        <p:spPr>
          <a:xfrm>
            <a:off x="1763713" y="5903913"/>
            <a:ext cx="3097212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 dirty="0">
                <a:latin typeface="+mn-lt"/>
                <a:hlinkClick r:id="rId3"/>
              </a:rPr>
              <a:t>https://apps.who.int/iris/bitstream/handle/10665/259832/9789241513456eng.pdf?sequence=1&amp;isAllowed=y</a:t>
            </a:r>
            <a:r>
              <a:rPr lang="en-GB" sz="1400" dirty="0">
                <a:latin typeface="+mn-lt"/>
              </a:rPr>
              <a:t> 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3E3E29DB-5181-5EE0-E821-FAEF65F81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1628775"/>
            <a:ext cx="757396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Adopting electronic recording and reporting is not simply about choosing a piece of software: it is also about changing how people work. </a:t>
            </a:r>
          </a:p>
          <a:p>
            <a:pPr eaLnBrk="1" hangingPunct="1"/>
            <a:r>
              <a:rPr lang="en-US" altLang="en-US" sz="2400" dirty="0"/>
              <a:t>This is not a simple undertaking. </a:t>
            </a:r>
          </a:p>
          <a:p>
            <a:pPr eaLnBrk="1" hangingPunct="1"/>
            <a:r>
              <a:rPr lang="en-US" altLang="en-US" sz="2400" dirty="0"/>
              <a:t>This document indicates key questions to be considered and illustrates what the questions, options and recommendations mean in practice by drawing on examples of recent experience from a variety of countries. </a:t>
            </a:r>
          </a:p>
          <a:p>
            <a:pPr eaLnBrk="1" hangingPunct="1"/>
            <a:r>
              <a:rPr lang="en-US" altLang="en-US" sz="2400" dirty="0"/>
              <a:t>It is useful for those planning to introduce electronic recording and reporting systems for TB care and control, or to enhance existing systems</a:t>
            </a:r>
            <a:endParaRPr lang="en-GB" altLang="en-US" sz="2400" dirty="0"/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3DB4F45F-622C-1607-4C5C-5F5E8491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049588"/>
            <a:ext cx="1982788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>
            <a:extLst>
              <a:ext uri="{FF2B5EF4-FFF2-40B4-BE49-F238E27FC236}">
                <a16:creationId xmlns:a16="http://schemas.microsoft.com/office/drawing/2014/main" id="{6EB4BF5D-E1B9-2BF8-2DE3-4363F5F0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47788"/>
            <a:ext cx="1978025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3C2248-A636-1179-E6AC-FD89A3F22236}"/>
              </a:ext>
            </a:extLst>
          </p:cNvPr>
          <p:cNvSpPr/>
          <p:nvPr/>
        </p:nvSpPr>
        <p:spPr>
          <a:xfrm>
            <a:off x="238125" y="3987800"/>
            <a:ext cx="1978025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1400" dirty="0">
                <a:latin typeface="+mn-lt"/>
                <a:cs typeface="Arial" charset="0"/>
              </a:rPr>
              <a:t>whqlibdoc.who.int/publications/2012/9789241564465_eng.pdf</a:t>
            </a:r>
          </a:p>
        </p:txBody>
      </p:sp>
      <p:sp>
        <p:nvSpPr>
          <p:cNvPr id="13320" name="Title 1">
            <a:extLst>
              <a:ext uri="{FF2B5EF4-FFF2-40B4-BE49-F238E27FC236}">
                <a16:creationId xmlns:a16="http://schemas.microsoft.com/office/drawing/2014/main" id="{4E60DF82-CC34-14CC-238D-AD724193C06B}"/>
              </a:ext>
            </a:extLst>
          </p:cNvPr>
          <p:cNvSpPr txBox="1">
            <a:spLocks/>
          </p:cNvSpPr>
          <p:nvPr/>
        </p:nvSpPr>
        <p:spPr bwMode="auto">
          <a:xfrm>
            <a:off x="1981200" y="-184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400" b="1" dirty="0"/>
              <a:t>Electronic data systems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BFDD5FC-55D5-AD29-C267-E7CB4929777E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202892"/>
            <a:ext cx="82296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/>
              <a:t>Conclusions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B9D66EA-AB08-FA4E-51EB-37DE5F7EB44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839416" y="1556792"/>
            <a:ext cx="10034959" cy="43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dirty="0"/>
              <a:t>The electronic consolidation of </a:t>
            </a:r>
            <a:r>
              <a:rPr lang="en-GB" altLang="en-US" sz="2800" dirty="0" err="1"/>
              <a:t>aDSM</a:t>
            </a:r>
            <a:r>
              <a:rPr lang="en-GB" altLang="en-US" sz="2800" dirty="0"/>
              <a:t> data is key to reach a stage where pooled analyses and reporting are possible</a:t>
            </a:r>
          </a:p>
          <a:p>
            <a:pPr eaLnBrk="1" hangingPunct="1"/>
            <a:r>
              <a:rPr lang="en-GB" altLang="en-US" sz="2800" dirty="0"/>
              <a:t>This process may take time and require technical support from partners.  A stepwise, collaborative approach is recommended</a:t>
            </a:r>
          </a:p>
          <a:p>
            <a:pPr eaLnBrk="1" hangingPunct="1"/>
            <a:r>
              <a:rPr lang="en-GB" altLang="en-US" sz="2800" dirty="0"/>
              <a:t>Building on existing systems and in collaboration with local partners</a:t>
            </a:r>
          </a:p>
          <a:p>
            <a:pPr lvl="1" eaLnBrk="1" hangingPunct="1"/>
            <a:r>
              <a:rPr lang="en-GB" altLang="en-US" sz="2400" dirty="0"/>
              <a:t>especially the national pharmacovigilance authorities is essential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839416" y="2132856"/>
            <a:ext cx="1000911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2.1vii. Consolidate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data electronically</a:t>
            </a: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62E4DF-1DF1-F68E-2990-4D19DAC39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4450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161645"/>
                </a:solidFill>
                <a:cs typeface="Calibri" panose="020F0502020204030204" pitchFamily="34" charset="0"/>
              </a:rPr>
              <a:t>Key steps in </a:t>
            </a:r>
            <a:r>
              <a:rPr lang="en-US" altLang="en-US" sz="4400" b="1" dirty="0" err="1">
                <a:solidFill>
                  <a:srgbClr val="161645"/>
                </a:solidFill>
                <a:cs typeface="Calibri" panose="020F0502020204030204" pitchFamily="34" charset="0"/>
              </a:rPr>
              <a:t>aDSM</a:t>
            </a:r>
            <a:r>
              <a:rPr lang="en-US" altLang="en-US" sz="4400" b="1" dirty="0">
                <a:solidFill>
                  <a:srgbClr val="161645"/>
                </a:solidFill>
                <a:cs typeface="Calibri" panose="020F0502020204030204" pitchFamily="34" charset="0"/>
              </a:rPr>
              <a:t> implementation</a:t>
            </a:r>
          </a:p>
        </p:txBody>
      </p:sp>
      <p:sp>
        <p:nvSpPr>
          <p:cNvPr id="4099" name="Rectangle 32">
            <a:extLst>
              <a:ext uri="{FF2B5EF4-FFF2-40B4-BE49-F238E27FC236}">
                <a16:creationId xmlns:a16="http://schemas.microsoft.com/office/drawing/2014/main" id="{DDEBEF91-0C2F-C556-3D68-6D77281A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00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grpSp>
        <p:nvGrpSpPr>
          <p:cNvPr id="4100" name="Groupe 8">
            <a:extLst>
              <a:ext uri="{FF2B5EF4-FFF2-40B4-BE49-F238E27FC236}">
                <a16:creationId xmlns:a16="http://schemas.microsoft.com/office/drawing/2014/main" id="{A30ED1BD-70B4-6826-D01F-69C3E19B608E}"/>
              </a:ext>
            </a:extLst>
          </p:cNvPr>
          <p:cNvGrpSpPr>
            <a:grpSpLocks/>
          </p:cNvGrpSpPr>
          <p:nvPr/>
        </p:nvGrpSpPr>
        <p:grpSpPr bwMode="auto">
          <a:xfrm>
            <a:off x="2644775" y="981075"/>
            <a:ext cx="7051675" cy="5046663"/>
            <a:chOff x="0" y="0"/>
            <a:chExt cx="5074920" cy="3375660"/>
          </a:xfrm>
        </p:grpSpPr>
        <p:sp>
          <p:nvSpPr>
            <p:cNvPr id="4101" name="Zone de texte 2">
              <a:extLst>
                <a:ext uri="{FF2B5EF4-FFF2-40B4-BE49-F238E27FC236}">
                  <a16:creationId xmlns:a16="http://schemas.microsoft.com/office/drawing/2014/main" id="{958D5482-40EB-9C39-2FD5-034D12264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2000">
                  <a:ea typeface="SimSun" panose="02010600030101010101" pitchFamily="2" charset="-122"/>
                  <a:cs typeface="Times New Roman" panose="02020603050405020304" pitchFamily="18" charset="0"/>
                </a:rPr>
                <a:t>Create a national coordinating mechanism for aDSM</a:t>
              </a:r>
              <a:endParaRPr lang="en-GB" altLang="en-US" sz="1600"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54" name="Zone de texte 2">
              <a:extLst>
                <a:ext uri="{FF2B5EF4-FFF2-40B4-BE49-F238E27FC236}">
                  <a16:creationId xmlns:a16="http://schemas.microsoft.com/office/drawing/2014/main" id="{02B7F8CF-B5BE-F456-423A-27D6DE6D4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6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a plan for </a:t>
              </a:r>
              <a:r>
                <a:rPr lang="en-GB" alt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aDSM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4103" name="Zone de texte 2">
              <a:extLst>
                <a:ext uri="{FF2B5EF4-FFF2-40B4-BE49-F238E27FC236}">
                  <a16:creationId xmlns:a16="http://schemas.microsoft.com/office/drawing/2014/main" id="{7058A650-B58B-971A-816A-60C400B09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1"/>
              <a:ext cx="5074920" cy="342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>
                  <a:solidFill>
                    <a:srgbClr val="0D0D0D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Define management and supervision roles and responsibilities</a:t>
              </a:r>
            </a:p>
          </p:txBody>
        </p:sp>
        <p:sp>
          <p:nvSpPr>
            <p:cNvPr id="17416" name="Zone de texte 2">
              <a:extLst>
                <a:ext uri="{FF2B5EF4-FFF2-40B4-BE49-F238E27FC236}">
                  <a16:creationId xmlns:a16="http://schemas.microsoft.com/office/drawing/2014/main" id="{E842F64C-DFB6-7F25-C97E-BD21A59C8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Create standard data collection materials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7" name="Zone de texte 2">
              <a:extLst>
                <a:ext uri="{FF2B5EF4-FFF2-40B4-BE49-F238E27FC236}">
                  <a16:creationId xmlns:a16="http://schemas.microsoft.com/office/drawing/2014/main" id="{E64219B8-CA22-D698-6F0B-FAE4E3908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Train staff on the collection of data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8" name="Zone de texte 2">
              <a:extLst>
                <a:ext uri="{FF2B5EF4-FFF2-40B4-BE49-F238E27FC236}">
                  <a16:creationId xmlns:a16="http://schemas.microsoft.com/office/drawing/2014/main" id="{A18A0F3C-89EB-A6B7-F641-B2ECA15A3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Define schedules and routes for data collection and reporting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4107" name="Zone de texte 6">
              <a:extLst>
                <a:ext uri="{FF2B5EF4-FFF2-40B4-BE49-F238E27FC236}">
                  <a16:creationId xmlns:a16="http://schemas.microsoft.com/office/drawing/2014/main" id="{6FF99F58-657E-E59F-BD47-46DD302E3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 b="1">
                  <a:solidFill>
                    <a:srgbClr val="FF0000"/>
                  </a:solidFill>
                  <a:ea typeface="SimSun" panose="02010600030101010101" pitchFamily="2" charset="-122"/>
                  <a:cs typeface="Times New Roman" panose="02020603050405020304" pitchFamily="18" charset="0"/>
                </a:rPr>
                <a:t>Consolidate aDSM data electronically</a:t>
              </a:r>
              <a:endParaRPr lang="en-GB" altLang="en-US" sz="1600" b="1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20" name="Zone de texte 2">
              <a:extLst>
                <a:ext uri="{FF2B5EF4-FFF2-40B4-BE49-F238E27FC236}">
                  <a16:creationId xmlns:a16="http://schemas.microsoft.com/office/drawing/2014/main" id="{F1D2EAB8-DBC1-D8AC-E597-58876BDC7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capacity for signal detection and causality assessment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1FEE0BF-F5CD-6EEC-2DF6-6EE6BBF5AE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116632"/>
            <a:ext cx="9144000" cy="1077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altLang="en-US" b="1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Learning objective</a:t>
            </a:r>
            <a:br>
              <a:rPr lang="en-GB" altLang="en-US" b="1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FF0000"/>
                </a:solidFill>
                <a:cs typeface="Calibri" panose="020F0502020204030204" pitchFamily="34" charset="0"/>
              </a:rPr>
              <a:t>By the end of this presentation, the participant is expected to…</a:t>
            </a:r>
            <a:endParaRPr lang="en-GB" altLang="en-US" sz="2800" i="1" dirty="0">
              <a:solidFill>
                <a:srgbClr val="FF0000"/>
              </a:solidFill>
              <a:ea typeface="+mn-ea"/>
              <a:cs typeface="Calibri" panose="020F0502020204030204" pitchFamily="34" charset="0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49A6D3C-ED90-E06A-0D12-48CDF9220A8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246188" y="1989138"/>
            <a:ext cx="92423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 eaLnBrk="1" hangingPunct="1">
              <a:buNone/>
            </a:pPr>
            <a:r>
              <a:rPr lang="en-GB" altLang="fr-FR" dirty="0"/>
              <a:t>Understand why and how to collect, manage and store </a:t>
            </a:r>
            <a:r>
              <a:rPr lang="en-GB" altLang="fr-FR" dirty="0" err="1"/>
              <a:t>aDSM</a:t>
            </a:r>
            <a:r>
              <a:rPr lang="en-GB" altLang="fr-FR" dirty="0"/>
              <a:t> data in an electronic format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0E97FE2-D070-CD75-7D67-B7F110E41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60325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GB" altLang="en-US" b="1" dirty="0" err="1">
                <a:solidFill>
                  <a:srgbClr val="161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aDSM</a:t>
            </a:r>
            <a:r>
              <a:rPr lang="en-GB" altLang="en-US" b="1" dirty="0">
                <a:solidFill>
                  <a:srgbClr val="16164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data &amp; forms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0C3DE27-C2A5-26DF-9174-FD486EA0447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815975" y="1052513"/>
            <a:ext cx="11112673" cy="201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H" altLang="en-US" sz="2400" dirty="0" err="1"/>
              <a:t>Generally</a:t>
            </a:r>
            <a:r>
              <a:rPr lang="fr-CH" altLang="en-US" sz="2400" dirty="0"/>
              <a:t> </a:t>
            </a:r>
            <a:r>
              <a:rPr lang="fr-CH" altLang="en-US" sz="2400" dirty="0" err="1"/>
              <a:t>speaking</a:t>
            </a:r>
            <a:r>
              <a:rPr lang="fr-CH" altLang="en-US" sz="2400" dirty="0"/>
              <a:t>, </a:t>
            </a:r>
            <a:r>
              <a:rPr lang="fr-CH" altLang="en-US" sz="2400" dirty="0" err="1"/>
              <a:t>there</a:t>
            </a:r>
            <a:r>
              <a:rPr lang="fr-CH" altLang="en-US" sz="2400" dirty="0"/>
              <a:t> are </a:t>
            </a:r>
            <a:r>
              <a:rPr lang="fr-CH" altLang="en-US" sz="2400" dirty="0" err="1"/>
              <a:t>two</a:t>
            </a:r>
            <a:r>
              <a:rPr lang="fr-CH" altLang="en-US" sz="2400" dirty="0"/>
              <a:t> sets of </a:t>
            </a:r>
            <a:r>
              <a:rPr lang="fr-CH" altLang="en-US" sz="2400" dirty="0" err="1"/>
              <a:t>forms</a:t>
            </a:r>
            <a:r>
              <a:rPr lang="fr-CH" altLang="en-US" sz="2400" dirty="0"/>
              <a:t> : (i) </a:t>
            </a:r>
            <a:r>
              <a:rPr lang="fr-CH" altLang="en-US" sz="2400" dirty="0" err="1"/>
              <a:t>alert</a:t>
            </a:r>
            <a:r>
              <a:rPr lang="fr-CH" altLang="en-US" sz="2400" dirty="0"/>
              <a:t> (initial notification) and (ii) collection of essential </a:t>
            </a:r>
            <a:r>
              <a:rPr lang="fr-CH" altLang="en-US" sz="2400" dirty="0" err="1"/>
              <a:t>aDSM</a:t>
            </a:r>
            <a:r>
              <a:rPr lang="fr-CH" altLang="en-US" sz="2400" dirty="0"/>
              <a:t> data </a:t>
            </a:r>
            <a:r>
              <a:rPr lang="fr-CH" altLang="en-US" sz="2400" dirty="0" err="1"/>
              <a:t>elements</a:t>
            </a:r>
            <a:endParaRPr lang="en-GB" altLang="en-US" sz="2400" dirty="0"/>
          </a:p>
          <a:p>
            <a:pPr eaLnBrk="1" hangingPunct="1"/>
            <a:r>
              <a:rPr lang="en-GB" altLang="en-US" sz="2400" dirty="0"/>
              <a:t>Initially </a:t>
            </a:r>
            <a:r>
              <a:rPr lang="en-GB" altLang="en-US" sz="2400" dirty="0" err="1"/>
              <a:t>aDSM</a:t>
            </a:r>
            <a:r>
              <a:rPr lang="en-GB" altLang="en-US" sz="2400" dirty="0"/>
              <a:t> data may be recorded in paper format. Efforts should be made to digitize the process (using electronic data capture) even at the earliest (alert) stage.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25454F0F-8A03-E978-D47D-C9DD4FC65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3"/>
          <a:stretch/>
        </p:blipFill>
        <p:spPr bwMode="auto">
          <a:xfrm>
            <a:off x="3935760" y="3315493"/>
            <a:ext cx="3095625" cy="28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DA780E15-E5DE-0B53-6E5A-AA538A751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7"/>
          <a:stretch/>
        </p:blipFill>
        <p:spPr bwMode="auto">
          <a:xfrm>
            <a:off x="7342883" y="3349516"/>
            <a:ext cx="2808287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ECD92BF7-6F56-9E28-155B-262A81B2D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30"/>
          <a:stretch/>
        </p:blipFill>
        <p:spPr bwMode="auto">
          <a:xfrm>
            <a:off x="1044575" y="3315494"/>
            <a:ext cx="2520950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2705B09-0088-09AE-B527-C1BC0A52D10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631504" y="127000"/>
            <a:ext cx="892899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/>
              <a:t>National TB electronic data register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E3235E6-B6E5-30AD-2BAA-100BD27980A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51384" y="1255730"/>
            <a:ext cx="107283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dirty="0"/>
              <a:t>In some countries, there may already be an electronic database for TB surveillance, case-management or drug-safety:</a:t>
            </a:r>
          </a:p>
          <a:p>
            <a:pPr lvl="1" eaLnBrk="1" hangingPunct="1"/>
            <a:r>
              <a:rPr lang="en-GB" altLang="en-US" sz="2400" dirty="0"/>
              <a:t>National TB database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006600"/>
                </a:solidFill>
              </a:rPr>
              <a:t>Can accommodate data on treatment start and follow-up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Not always good at capturing AE data</a:t>
            </a:r>
          </a:p>
          <a:p>
            <a:pPr lvl="1" eaLnBrk="1" hangingPunct="1"/>
            <a:r>
              <a:rPr lang="en-GB" altLang="en-US" sz="2400" dirty="0"/>
              <a:t>National pharmacovigilance database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Unfit for information on TB treatment initiation/follow-up; likely to be geared primarily for spontaneous rather than active drug-safety surveillance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006600"/>
                </a:solidFill>
              </a:rPr>
              <a:t>Well designed to allow for capture of SAE/AE, causality assessment, even for signal detection for some systems.</a:t>
            </a:r>
          </a:p>
        </p:txBody>
      </p:sp>
      <p:pic>
        <p:nvPicPr>
          <p:cNvPr id="7172" name="Picture 2" descr="Symbol Thumbs Up Clip Art">
            <a:extLst>
              <a:ext uri="{FF2B5EF4-FFF2-40B4-BE49-F238E27FC236}">
                <a16:creationId xmlns:a16="http://schemas.microsoft.com/office/drawing/2014/main" id="{7D689366-8E40-ED6A-C0AB-B92EF488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87" y="2647070"/>
            <a:ext cx="224576" cy="27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Symbol Thumbs Up Clip Art">
            <a:extLst>
              <a:ext uri="{FF2B5EF4-FFF2-40B4-BE49-F238E27FC236}">
                <a16:creationId xmlns:a16="http://schemas.microsoft.com/office/drawing/2014/main" id="{88C3F9A4-D656-6805-E649-E6BB0DBA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87" y="4490720"/>
            <a:ext cx="224576" cy="27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Symbol Thumbs Up Clip Art">
            <a:extLst>
              <a:ext uri="{FF2B5EF4-FFF2-40B4-BE49-F238E27FC236}">
                <a16:creationId xmlns:a16="http://schemas.microsoft.com/office/drawing/2014/main" id="{C5433F41-11B5-942F-CEE4-F4F9C53E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87" y="3078870"/>
            <a:ext cx="224576" cy="27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Symbol Thumbs Up Clip Art">
            <a:extLst>
              <a:ext uri="{FF2B5EF4-FFF2-40B4-BE49-F238E27FC236}">
                <a16:creationId xmlns:a16="http://schemas.microsoft.com/office/drawing/2014/main" id="{8578A470-154F-0818-4F36-96B8B96B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70" y="3914427"/>
            <a:ext cx="224575" cy="2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D87DF8B-E611-C3E6-C06F-23D44FB3EDC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60686" y="116632"/>
            <a:ext cx="102724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/>
              <a:t>Adaptation of existing electronic surveillance databases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9C6FF60-66FD-F112-F0ED-46A7877CC69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766762" y="1844824"/>
            <a:ext cx="10466387" cy="3097064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Creation of an electronic database – or preferably </a:t>
            </a:r>
            <a:r>
              <a:rPr lang="en-US" altLang="en-US" sz="2800" b="1" dirty="0"/>
              <a:t>adaptation of an existing TB patient database </a:t>
            </a:r>
            <a:r>
              <a:rPr lang="en-US" altLang="en-US" sz="2800" dirty="0"/>
              <a:t>to accommodate the additional data fields required – is an important step. </a:t>
            </a:r>
          </a:p>
          <a:p>
            <a:pPr lvl="1" eaLnBrk="1" hangingPunct="1">
              <a:defRPr/>
            </a:pPr>
            <a:r>
              <a:rPr lang="en-US" altLang="en-US" sz="2400" dirty="0"/>
              <a:t>Ensure standardization and safekeeping of data.</a:t>
            </a:r>
          </a:p>
          <a:p>
            <a:pPr lvl="1" eaLnBrk="1" hangingPunct="1">
              <a:defRPr/>
            </a:pPr>
            <a:r>
              <a:rPr lang="en-US" altLang="en-US" sz="2400" dirty="0"/>
              <a:t>facilitate sharing of data, as well as generation of indicators and analyses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E59102-D74A-F507-82CC-CE4C769A0223}"/>
              </a:ext>
            </a:extLst>
          </p:cNvPr>
          <p:cNvSpPr/>
          <p:nvPr/>
        </p:nvSpPr>
        <p:spPr>
          <a:xfrm>
            <a:off x="839416" y="4758974"/>
            <a:ext cx="10658475" cy="7985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dirty="0"/>
              <a:t>A stepwise approach, for example starting with a simple standalone database pending the adaptation of a national TB database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1EE9336-457C-16F2-2CD8-A150F7FDC22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284213" y="19025"/>
            <a:ext cx="962357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/>
              <a:t>Summary scheme of data management</a:t>
            </a:r>
            <a:br>
              <a:rPr lang="en-GB" altLang="en-US" sz="4000" b="1" dirty="0"/>
            </a:br>
            <a:r>
              <a:rPr lang="en-GB" altLang="en-US" sz="2000" i="1" dirty="0"/>
              <a:t>see also module 2.1vi in this series</a:t>
            </a:r>
            <a:endParaRPr lang="en-GB" altLang="en-US" sz="4000" i="1" dirty="0"/>
          </a:p>
        </p:txBody>
      </p:sp>
      <p:grpSp>
        <p:nvGrpSpPr>
          <p:cNvPr id="10243" name="Group 2">
            <a:extLst>
              <a:ext uri="{FF2B5EF4-FFF2-40B4-BE49-F238E27FC236}">
                <a16:creationId xmlns:a16="http://schemas.microsoft.com/office/drawing/2014/main" id="{20BA0402-BAEB-9346-E522-38AA78AAB6BF}"/>
              </a:ext>
            </a:extLst>
          </p:cNvPr>
          <p:cNvGrpSpPr>
            <a:grpSpLocks/>
          </p:cNvGrpSpPr>
          <p:nvPr/>
        </p:nvGrpSpPr>
        <p:grpSpPr bwMode="auto">
          <a:xfrm>
            <a:off x="479376" y="1052736"/>
            <a:ext cx="10948290" cy="5184775"/>
            <a:chOff x="1077834" y="1599406"/>
            <a:chExt cx="7301640" cy="4493890"/>
          </a:xfrm>
        </p:grpSpPr>
        <p:pic>
          <p:nvPicPr>
            <p:cNvPr id="10244" name="Picture 2">
              <a:extLst>
                <a:ext uri="{FF2B5EF4-FFF2-40B4-BE49-F238E27FC236}">
                  <a16:creationId xmlns:a16="http://schemas.microsoft.com/office/drawing/2014/main" id="{42BDCD77-6101-C2C2-AEF1-10E70D2A4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834" y="3759731"/>
              <a:ext cx="1106488" cy="1735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4">
              <a:extLst>
                <a:ext uri="{FF2B5EF4-FFF2-40B4-BE49-F238E27FC236}">
                  <a16:creationId xmlns:a16="http://schemas.microsoft.com/office/drawing/2014/main" id="{94F34886-27A2-8D02-41B8-5028AD624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367" y="4651846"/>
              <a:ext cx="987425" cy="144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5">
              <a:extLst>
                <a:ext uri="{FF2B5EF4-FFF2-40B4-BE49-F238E27FC236}">
                  <a16:creationId xmlns:a16="http://schemas.microsoft.com/office/drawing/2014/main" id="{DD1C40BA-D6A2-6D9D-E8F7-D61E011CC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439" y="1599406"/>
              <a:ext cx="1152525" cy="1862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2" descr="Desktop Pc Clip Art">
              <a:extLst>
                <a:ext uri="{FF2B5EF4-FFF2-40B4-BE49-F238E27FC236}">
                  <a16:creationId xmlns:a16="http://schemas.microsoft.com/office/drawing/2014/main" id="{9C7D4C0F-E7C9-5752-E07B-D44441479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2530475"/>
              <a:ext cx="1249363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6" descr="Report Page Clip Art">
              <a:extLst>
                <a:ext uri="{FF2B5EF4-FFF2-40B4-BE49-F238E27FC236}">
                  <a16:creationId xmlns:a16="http://schemas.microsoft.com/office/drawing/2014/main" id="{4CCBA8E0-D091-3B06-1779-96100B3DC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826" y="4322763"/>
              <a:ext cx="987425" cy="1253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urved Up Arrow 9">
              <a:extLst>
                <a:ext uri="{FF2B5EF4-FFF2-40B4-BE49-F238E27FC236}">
                  <a16:creationId xmlns:a16="http://schemas.microsoft.com/office/drawing/2014/main" id="{A2D1379B-1EB5-0B96-ABB2-1774C680141E}"/>
                </a:ext>
              </a:extLst>
            </p:cNvPr>
            <p:cNvSpPr/>
            <p:nvPr/>
          </p:nvSpPr>
          <p:spPr>
            <a:xfrm rot="7799402">
              <a:off x="6147991" y="3946915"/>
              <a:ext cx="1296156" cy="643712"/>
            </a:xfrm>
            <a:prstGeom prst="curvedUp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0250" name="Picture 4" descr="Column Chart Clip Art">
              <a:extLst>
                <a:ext uri="{FF2B5EF4-FFF2-40B4-BE49-F238E27FC236}">
                  <a16:creationId xmlns:a16="http://schemas.microsoft.com/office/drawing/2014/main" id="{44755BFD-DDFD-AC24-E585-DB2B83D8F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424" y="3722955"/>
              <a:ext cx="78105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6A181182-8528-3E84-22C8-961DBA863545}"/>
                </a:ext>
              </a:extLst>
            </p:cNvPr>
            <p:cNvSpPr/>
            <p:nvPr/>
          </p:nvSpPr>
          <p:spPr>
            <a:xfrm>
              <a:off x="2849100" y="2928585"/>
              <a:ext cx="2586494" cy="75677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3B2937FA-D48F-A615-F863-FBBEF47C320C}"/>
                </a:ext>
              </a:extLst>
            </p:cNvPr>
            <p:cNvSpPr/>
            <p:nvPr/>
          </p:nvSpPr>
          <p:spPr>
            <a:xfrm rot="10800000">
              <a:off x="2842747" y="3609685"/>
              <a:ext cx="2586494" cy="75540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0253" name="TextBox 1">
              <a:extLst>
                <a:ext uri="{FF2B5EF4-FFF2-40B4-BE49-F238E27FC236}">
                  <a16:creationId xmlns:a16="http://schemas.microsoft.com/office/drawing/2014/main" id="{43F100B6-B1FD-F60D-EC30-3A8D459ED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1235" y="2127763"/>
              <a:ext cx="3183222" cy="32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CH" altLang="en-US" b="1" dirty="0"/>
                <a:t>National TB </a:t>
              </a:r>
              <a:r>
                <a:rPr lang="fr-CH" altLang="en-US" b="1" dirty="0" err="1"/>
                <a:t>database</a:t>
              </a:r>
              <a:r>
                <a:rPr lang="fr-CH" altLang="en-US" b="1" dirty="0"/>
                <a:t> (inclusive of </a:t>
              </a:r>
              <a:r>
                <a:rPr lang="fr-CH" altLang="en-US" b="1" dirty="0" err="1"/>
                <a:t>aDSM</a:t>
              </a:r>
              <a:r>
                <a:rPr lang="fr-CH" altLang="en-US" b="1" dirty="0"/>
                <a:t> data)</a:t>
              </a:r>
              <a:endParaRPr lang="en-GB" altLang="en-US" b="1" dirty="0"/>
            </a:p>
          </p:txBody>
        </p:sp>
        <p:sp>
          <p:nvSpPr>
            <p:cNvPr id="10254" name="TextBox 16">
              <a:extLst>
                <a:ext uri="{FF2B5EF4-FFF2-40B4-BE49-F238E27FC236}">
                  <a16:creationId xmlns:a16="http://schemas.microsoft.com/office/drawing/2014/main" id="{BA20148E-1A80-B35E-E5ED-B5E0309BB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337" y="4471084"/>
              <a:ext cx="259228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CH" altLang="en-US" b="1"/>
                <a:t>Collection of added data post-alert (including updates on AE outcome)</a:t>
              </a:r>
              <a:endParaRPr lang="en-GB" altLang="en-US" b="1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1997384-A4EF-DCF6-A1D3-287B25EB5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/>
              <a:t>Collaborative approach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95EA478-6B8C-138C-F95B-0F1D4C06204C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1424" y="1484784"/>
            <a:ext cx="108013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dirty="0"/>
              <a:t>Measures should be taken to avoid duplication of work by:</a:t>
            </a:r>
          </a:p>
          <a:p>
            <a:pPr lvl="1" eaLnBrk="1" hangingPunct="1"/>
            <a:r>
              <a:rPr lang="en-US" altLang="en-US" sz="2400" b="1" dirty="0"/>
              <a:t>Revising existing databases</a:t>
            </a:r>
            <a:r>
              <a:rPr lang="en-US" altLang="en-US" sz="2400" dirty="0"/>
              <a:t>,</a:t>
            </a:r>
          </a:p>
          <a:p>
            <a:pPr lvl="1" eaLnBrk="1" hangingPunct="1"/>
            <a:r>
              <a:rPr lang="en-US" altLang="en-US" sz="2400" dirty="0"/>
              <a:t>Ensuring </a:t>
            </a:r>
            <a:r>
              <a:rPr lang="en-US" altLang="en-US" sz="2400" b="1" dirty="0"/>
              <a:t>interoperability</a:t>
            </a:r>
            <a:r>
              <a:rPr lang="en-US" altLang="en-US" sz="2400" dirty="0"/>
              <a:t> of data management systems</a:t>
            </a:r>
          </a:p>
          <a:p>
            <a:pPr lvl="1" eaLnBrk="1" hangingPunct="1"/>
            <a:r>
              <a:rPr lang="en-US" altLang="en-US" sz="2400" dirty="0"/>
              <a:t>Granting </a:t>
            </a:r>
            <a:r>
              <a:rPr lang="en-US" altLang="en-US" sz="2400" b="1" dirty="0"/>
              <a:t>access rights </a:t>
            </a:r>
            <a:r>
              <a:rPr lang="en-US" altLang="en-US" sz="2400" dirty="0"/>
              <a:t>to users for different data as needed</a:t>
            </a:r>
            <a:endParaRPr lang="en-GB" altLang="en-US" sz="2400" dirty="0"/>
          </a:p>
          <a:p>
            <a:pPr lvl="1" eaLnBrk="1" hangingPunct="1"/>
            <a:r>
              <a:rPr lang="en-US" altLang="en-US" sz="2400" dirty="0"/>
              <a:t>Consulting with </a:t>
            </a:r>
            <a:r>
              <a:rPr lang="en-US" altLang="en-US" sz="2400" b="1" dirty="0"/>
              <a:t>national pharmacovigilance authorities</a:t>
            </a:r>
            <a:r>
              <a:rPr lang="en-US" altLang="en-US" sz="2400" dirty="0"/>
              <a:t> to satisfy reporting needs (active, spontaneous) from the same system and automate them as much as possible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978</Words>
  <Application>Microsoft Macintosh PowerPoint</Application>
  <PresentationFormat>Widescreen</PresentationFormat>
  <Paragraphs>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Learning objective By the end of this presentation, the participant is expected to…</vt:lpstr>
      <vt:lpstr>aDSM data &amp; forms</vt:lpstr>
      <vt:lpstr>National TB electronic data register</vt:lpstr>
      <vt:lpstr>Adaptation of existing electronic surveillance databases</vt:lpstr>
      <vt:lpstr>Summary scheme of data management see also module 2.1vi in this series</vt:lpstr>
      <vt:lpstr>Collaborative approach</vt:lpstr>
      <vt:lpstr>PowerPoint Presentation</vt:lpstr>
      <vt:lpstr>Conclusions</vt:lpstr>
      <vt:lpstr>PowerPoint Presentation</vt:lpstr>
    </vt:vector>
  </TitlesOfParts>
  <Company>Médecins Sans Frontières Suisse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LACHENAL</dc:creator>
  <cp:lastModifiedBy>Branwen Hennig</cp:lastModifiedBy>
  <cp:revision>71</cp:revision>
  <dcterms:created xsi:type="dcterms:W3CDTF">2016-06-29T12:53:41Z</dcterms:created>
  <dcterms:modified xsi:type="dcterms:W3CDTF">2023-04-12T14:12:08Z</dcterms:modified>
</cp:coreProperties>
</file>