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562" r:id="rId2"/>
    <p:sldId id="564" r:id="rId3"/>
    <p:sldId id="533" r:id="rId4"/>
    <p:sldId id="536" r:id="rId5"/>
    <p:sldId id="553" r:id="rId6"/>
    <p:sldId id="554" r:id="rId7"/>
    <p:sldId id="540" r:id="rId8"/>
    <p:sldId id="538" r:id="rId9"/>
    <p:sldId id="544" r:id="rId10"/>
    <p:sldId id="534" r:id="rId11"/>
    <p:sldId id="535" r:id="rId12"/>
    <p:sldId id="537" r:id="rId13"/>
    <p:sldId id="542" r:id="rId14"/>
    <p:sldId id="543" r:id="rId15"/>
    <p:sldId id="545" r:id="rId16"/>
    <p:sldId id="546" r:id="rId17"/>
    <p:sldId id="551" r:id="rId18"/>
    <p:sldId id="547" r:id="rId19"/>
    <p:sldId id="565" r:id="rId20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5" autoAdjust="0"/>
    <p:restoredTop sz="96327" autoAdjust="0"/>
  </p:normalViewPr>
  <p:slideViewPr>
    <p:cSldViewPr>
      <p:cViewPr varScale="1">
        <p:scale>
          <a:sx n="35" d="100"/>
          <a:sy n="35" d="100"/>
        </p:scale>
        <p:origin x="44" y="3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64DEBC-356A-F51F-C318-AE34CE6D4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F8E7-FBF9-8F10-6EC9-514EBE60B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35905C-C846-A944-9A77-D91DE94C8DBB}" type="datetimeFigureOut">
              <a:rPr lang="en-GB"/>
              <a:pPr>
                <a:defRPr/>
              </a:pPr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F7013-4A70-93C9-50D0-AC09C71135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853A5-6D78-0AF6-3B17-79D11E9CFA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D51325-6805-8B40-8A9E-476A157A08F2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A5A71DF-8CAB-816E-5BDD-2E949D4D09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41A43BA-84DA-B00C-8C2E-24A5480742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4AD4D7-5FA8-BB1C-6BA5-6762B8EE27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84053E7D-F6E6-0666-1C6D-D98F77A62A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B9ED00F0-CBEC-05CD-50DE-027DC9BBEE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9C621018-45A2-226E-1BC5-9F2958E73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CAFDC2-B4AD-7B44-88C7-9149E2A126C4}" type="slidenum">
              <a:rPr lang="fr-CH" altLang="fr-FR"/>
              <a:pPr>
                <a:defRPr/>
              </a:pPr>
              <a:t>‹#›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F5E303E-1DD9-D08C-7074-7F9344E91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A67D73-09D0-B150-23CD-859185D0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4FF5C0-4729-880C-FEC3-222F1980E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A8E04F-608B-DB46-8883-59FD06BB6172}" type="slidenum">
              <a:rPr lang="fr-CH" altLang="en-US" smtClean="0"/>
              <a:pPr>
                <a:spcBef>
                  <a:spcPct val="0"/>
                </a:spcBef>
              </a:pPr>
              <a:t>8</a:t>
            </a:fld>
            <a:endParaRPr lang="fr-CH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CCAC59D-35B9-462D-10CB-41C70CECA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88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0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32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04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76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23D547-B80A-8B49-B584-A0FA87F24E7F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57D5B5E-75E0-86DB-C2B5-0C74B034E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FC949CE-C4BE-7A7B-6759-6E6949BAB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872AFA5-FA99-0FD2-0771-C56B8BE8E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F5BB020-5407-EBA3-F63E-3814775B7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GB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79B5195-BAE6-4666-F79B-D41450EE6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46158E-7C38-0540-B043-A96E24834FF2}" type="slidenum">
              <a:rPr lang="fr-CH" altLang="fr-FR" smtClean="0"/>
              <a:pPr/>
              <a:t>13</a:t>
            </a:fld>
            <a:endParaRPr lang="fr-CH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0E1C678E-C53E-56A8-A493-E11B2950CA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Workshop for 18 high-priority countries of the WHO European Region on recording and reporting of drug resistant tuberculosis</a:t>
            </a: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16AD8DAC-88F0-C356-2EB2-E43243793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9C2F6-75B8-4C4A-B606-1A340F90C861}" type="slidenum">
              <a:rPr lang="en-US" altLang="fr-FR" smtClean="0"/>
              <a:pPr>
                <a:spcBef>
                  <a:spcPct val="0"/>
                </a:spcBef>
              </a:pPr>
              <a:t>17</a:t>
            </a:fld>
            <a:endParaRPr lang="en-US" altLang="fr-FR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B4B506E4-3000-7A9E-B99C-C94547379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2725" y="531813"/>
            <a:ext cx="4732338" cy="2662237"/>
          </a:xfrm>
          <a:ln/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6971E4AF-41CB-9901-A086-0E5BBE824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51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10E889-BCB5-1BCB-003E-E4AADFBF9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E6D80D8-3605-117A-2E41-8AD1F70AE5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259832/9789241513456eng.pdf?sequence=1&amp;isAllowed=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130918/1/9789241548809_eng.pdf" TargetMode="External"/><Relationship Id="rId2" Type="http://schemas.openxmlformats.org/officeDocument/2006/relationships/hyperlink" Target="https://apps.who.int/iris/bitstream/handle/10665/365309/9789240065352-e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j0195384">
            <a:extLst>
              <a:ext uri="{FF2B5EF4-FFF2-40B4-BE49-F238E27FC236}">
                <a16:creationId xmlns:a16="http://schemas.microsoft.com/office/drawing/2014/main" id="{A18540F4-E359-DC2D-16F8-09572B2704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3081338"/>
            <a:ext cx="987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1">
            <a:extLst>
              <a:ext uri="{FF2B5EF4-FFF2-40B4-BE49-F238E27FC236}">
                <a16:creationId xmlns:a16="http://schemas.microsoft.com/office/drawing/2014/main" id="{B7A90EBB-E862-FA72-188F-C1DE4CD5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888" y="2505075"/>
            <a:ext cx="1597025" cy="400050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en-US" sz="2000">
                <a:latin typeface="Calibri" panose="020F0502020204030204" pitchFamily="34" charset="0"/>
              </a:rPr>
              <a:t>DATA ENTRY</a:t>
            </a:r>
          </a:p>
        </p:txBody>
      </p:sp>
      <p:grpSp>
        <p:nvGrpSpPr>
          <p:cNvPr id="13316" name="Group 3">
            <a:extLst>
              <a:ext uri="{FF2B5EF4-FFF2-40B4-BE49-F238E27FC236}">
                <a16:creationId xmlns:a16="http://schemas.microsoft.com/office/drawing/2014/main" id="{D6F9FB06-40D5-1928-33C3-B1E8DCF7D7A1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717550"/>
            <a:ext cx="2317750" cy="5945188"/>
            <a:chOff x="107950" y="188913"/>
            <a:chExt cx="2317750" cy="5945187"/>
          </a:xfrm>
        </p:grpSpPr>
        <p:pic>
          <p:nvPicPr>
            <p:cNvPr id="13328" name="Picture 3" descr="C:\Program Files (x86)\Microsoft Office\MEDIA\CAGCAT10\j0240719.wmf">
              <a:extLst>
                <a:ext uri="{FF2B5EF4-FFF2-40B4-BE49-F238E27FC236}">
                  <a16:creationId xmlns:a16="http://schemas.microsoft.com/office/drawing/2014/main" id="{8A48449E-BC65-F1BC-227D-CDA746694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5" y="525463"/>
              <a:ext cx="12192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4" descr="C:\Program Files (x86)\Microsoft Office\MEDIA\CAGCAT10\j0305257.wmf">
              <a:extLst>
                <a:ext uri="{FF2B5EF4-FFF2-40B4-BE49-F238E27FC236}">
                  <a16:creationId xmlns:a16="http://schemas.microsoft.com/office/drawing/2014/main" id="{3FCE9372-7334-EF95-E871-175AE1D52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3" y="4089400"/>
              <a:ext cx="113823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Rectangle 13">
              <a:extLst>
                <a:ext uri="{FF2B5EF4-FFF2-40B4-BE49-F238E27FC236}">
                  <a16:creationId xmlns:a16="http://schemas.microsoft.com/office/drawing/2014/main" id="{6B55A013-5FFC-33F6-7627-B962AB441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2566988"/>
              <a:ext cx="2317750" cy="40005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2000">
                  <a:latin typeface="Calibri" panose="020F0502020204030204" pitchFamily="34" charset="0"/>
                </a:rPr>
                <a:t>PATIENT HISTORY</a:t>
              </a:r>
            </a:p>
          </p:txBody>
        </p:sp>
        <p:sp>
          <p:nvSpPr>
            <p:cNvPr id="13331" name="Rectangle 13">
              <a:extLst>
                <a:ext uri="{FF2B5EF4-FFF2-40B4-BE49-F238E27FC236}">
                  <a16:creationId xmlns:a16="http://schemas.microsoft.com/office/drawing/2014/main" id="{CD35C476-4A31-44AA-0E83-86C976578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3492500"/>
              <a:ext cx="2317750" cy="40005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2000">
                  <a:latin typeface="Calibri" panose="020F0502020204030204" pitchFamily="34" charset="0"/>
                </a:rPr>
                <a:t>CLINICAL TESTS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A2DE54-C5DB-5CAD-889A-1D1C59764CE4}"/>
                </a:ext>
              </a:extLst>
            </p:cNvPr>
            <p:cNvSpPr/>
            <p:nvPr/>
          </p:nvSpPr>
          <p:spPr>
            <a:xfrm>
              <a:off x="107950" y="188913"/>
              <a:ext cx="2317750" cy="2952750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CBE6C6-906A-5DE2-BD43-00438F65CA7F}"/>
                </a:ext>
              </a:extLst>
            </p:cNvPr>
            <p:cNvSpPr/>
            <p:nvPr/>
          </p:nvSpPr>
          <p:spPr>
            <a:xfrm>
              <a:off x="107950" y="3182937"/>
              <a:ext cx="2317750" cy="2951163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3" name="Right Arrow 2">
            <a:extLst>
              <a:ext uri="{FF2B5EF4-FFF2-40B4-BE49-F238E27FC236}">
                <a16:creationId xmlns:a16="http://schemas.microsoft.com/office/drawing/2014/main" id="{CE3C9A1E-98F4-3AB8-64FC-C5783A495C4B}"/>
              </a:ext>
            </a:extLst>
          </p:cNvPr>
          <p:cNvSpPr/>
          <p:nvPr/>
        </p:nvSpPr>
        <p:spPr>
          <a:xfrm rot="2705739">
            <a:off x="4003675" y="2198688"/>
            <a:ext cx="2303463" cy="1271587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46275C7-7A3D-1658-008B-3A805CA76620}"/>
              </a:ext>
            </a:extLst>
          </p:cNvPr>
          <p:cNvSpPr/>
          <p:nvPr/>
        </p:nvSpPr>
        <p:spPr>
          <a:xfrm rot="18966568">
            <a:off x="3995738" y="3962400"/>
            <a:ext cx="2305050" cy="1271588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880322B-A980-1763-BEC3-74AA0D7FF452}"/>
              </a:ext>
            </a:extLst>
          </p:cNvPr>
          <p:cNvSpPr/>
          <p:nvPr/>
        </p:nvSpPr>
        <p:spPr>
          <a:xfrm>
            <a:off x="7908925" y="3081338"/>
            <a:ext cx="779463" cy="1271587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5E26FE-1D59-D174-9FAA-ADC56D8E9E89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2982913"/>
            <a:ext cx="2176462" cy="2884487"/>
            <a:chOff x="4356100" y="2393950"/>
            <a:chExt cx="2176244" cy="2883835"/>
          </a:xfrm>
        </p:grpSpPr>
        <p:sp>
          <p:nvSpPr>
            <p:cNvPr id="13326" name="TextBox 3">
              <a:extLst>
                <a:ext uri="{FF2B5EF4-FFF2-40B4-BE49-F238E27FC236}">
                  <a16:creationId xmlns:a16="http://schemas.microsoft.com/office/drawing/2014/main" id="{03FA135A-1E11-197C-5D53-F988FC73A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100" y="2393950"/>
              <a:ext cx="189865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H" altLang="en-US" sz="8800">
                  <a:latin typeface="Calibri" panose="020F0502020204030204" pitchFamily="34" charset="0"/>
                  <a:cs typeface="Calibri" panose="020F0502020204030204" pitchFamily="34" charset="0"/>
                </a:rPr>
                <a:t>SAE</a:t>
              </a:r>
              <a:endParaRPr lang="en-GB" altLang="en-US" sz="8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327" name="Picture 2">
              <a:extLst>
                <a:ext uri="{FF2B5EF4-FFF2-40B4-BE49-F238E27FC236}">
                  <a16:creationId xmlns:a16="http://schemas.microsoft.com/office/drawing/2014/main" id="{8CE43B0B-A793-4E69-1949-F48E62521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739214"/>
              <a:ext cx="2176244" cy="15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8BCC690C-2DD8-004C-764D-8CC076CBD97C}"/>
              </a:ext>
            </a:extLst>
          </p:cNvPr>
          <p:cNvSpPr txBox="1">
            <a:spLocks/>
          </p:cNvSpPr>
          <p:nvPr/>
        </p:nvSpPr>
        <p:spPr>
          <a:xfrm>
            <a:off x="1524000" y="-26988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kern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Overall scheme</a:t>
            </a:r>
            <a:endParaRPr lang="en-US" altLang="en-US" sz="3200" i="1" kern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2CF7C000-03D7-7032-3779-80FE99DBB9C7}"/>
              </a:ext>
            </a:extLst>
          </p:cNvPr>
          <p:cNvGrpSpPr>
            <a:grpSpLocks/>
          </p:cNvGrpSpPr>
          <p:nvPr/>
        </p:nvGrpSpPr>
        <p:grpSpPr bwMode="auto">
          <a:xfrm>
            <a:off x="5599113" y="5694363"/>
            <a:ext cx="3233737" cy="920750"/>
            <a:chOff x="4762500" y="-33971"/>
            <a:chExt cx="5245100" cy="513394"/>
          </a:xfrm>
        </p:grpSpPr>
        <p:sp>
          <p:nvSpPr>
            <p:cNvPr id="13323" name="Rectangle 10">
              <a:extLst>
                <a:ext uri="{FF2B5EF4-FFF2-40B4-BE49-F238E27FC236}">
                  <a16:creationId xmlns:a16="http://schemas.microsoft.com/office/drawing/2014/main" id="{1014C8B3-38A3-6EA2-9F62-DE5E5EB7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GB" sz="1600" b="1">
                <a:solidFill>
                  <a:srgbClr val="000066"/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3324" name="Picture 11" descr="MCj02390130000[1]">
              <a:extLst>
                <a:ext uri="{FF2B5EF4-FFF2-40B4-BE49-F238E27FC236}">
                  <a16:creationId xmlns:a16="http://schemas.microsoft.com/office/drawing/2014/main" id="{42D30159-19A0-C70E-43DD-704D6AC87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-33971"/>
              <a:ext cx="740312" cy="51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Box 5">
              <a:extLst>
                <a:ext uri="{FF2B5EF4-FFF2-40B4-BE49-F238E27FC236}">
                  <a16:creationId xmlns:a16="http://schemas.microsoft.com/office/drawing/2014/main" id="{9FC82BBD-A693-EF67-97D8-48B614AB6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76" y="32650"/>
              <a:ext cx="4209444" cy="326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GB" sz="1600">
                  <a:ea typeface="黑体" panose="02010609060101010101" pitchFamily="49" charset="-122"/>
                  <a:cs typeface="Arial" panose="020B0604020202020204" pitchFamily="34" charset="0"/>
                </a:rPr>
                <a:t>Update this slide using the SAE form</a:t>
              </a:r>
              <a:endParaRPr lang="en-US" altLang="en-GB" sz="16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3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B70B7A8B-FCC2-C77F-6474-584D0BB8FC5F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15888"/>
            <a:ext cx="11904663" cy="6553200"/>
            <a:chOff x="500063" y="223838"/>
            <a:chExt cx="8137525" cy="5854312"/>
          </a:xfrm>
        </p:grpSpPr>
        <p:pic>
          <p:nvPicPr>
            <p:cNvPr id="15367" name="Picture 3">
              <a:extLst>
                <a:ext uri="{FF2B5EF4-FFF2-40B4-BE49-F238E27FC236}">
                  <a16:creationId xmlns:a16="http://schemas.microsoft.com/office/drawing/2014/main" id="{62990001-66A1-853C-9970-CDF1B96C0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" b="1476"/>
            <a:stretch>
              <a:fillRect/>
            </a:stretch>
          </p:blipFill>
          <p:spPr bwMode="auto">
            <a:xfrm>
              <a:off x="500063" y="326399"/>
              <a:ext cx="8137525" cy="57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3E5BA7-0A7C-B5D8-CF1E-3CBA22505B8C}"/>
                </a:ext>
              </a:extLst>
            </p:cNvPr>
            <p:cNvSpPr/>
            <p:nvPr/>
          </p:nvSpPr>
          <p:spPr>
            <a:xfrm>
              <a:off x="610748" y="223838"/>
              <a:ext cx="1295667" cy="397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15363" name="Group 9">
            <a:extLst>
              <a:ext uri="{FF2B5EF4-FFF2-40B4-BE49-F238E27FC236}">
                <a16:creationId xmlns:a16="http://schemas.microsoft.com/office/drawing/2014/main" id="{01F8D05F-83C6-D32D-5E84-6966C20A3FB2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3727450"/>
            <a:ext cx="5243512" cy="784225"/>
            <a:chOff x="4762500" y="-33971"/>
            <a:chExt cx="5245100" cy="513394"/>
          </a:xfrm>
        </p:grpSpPr>
        <p:sp>
          <p:nvSpPr>
            <p:cNvPr id="15364" name="Rectangle 10">
              <a:extLst>
                <a:ext uri="{FF2B5EF4-FFF2-40B4-BE49-F238E27FC236}">
                  <a16:creationId xmlns:a16="http://schemas.microsoft.com/office/drawing/2014/main" id="{4DA5F6C3-B913-AE33-35A7-933B9E266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GB" sz="3900" b="1">
                <a:solidFill>
                  <a:srgbClr val="000066"/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5365" name="Picture 11" descr="MCj02390130000[1]">
              <a:extLst>
                <a:ext uri="{FF2B5EF4-FFF2-40B4-BE49-F238E27FC236}">
                  <a16:creationId xmlns:a16="http://schemas.microsoft.com/office/drawing/2014/main" id="{F05D3928-E4F1-7B92-DB45-18C1164BF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-33971"/>
              <a:ext cx="740312" cy="51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Box 5">
              <a:extLst>
                <a:ext uri="{FF2B5EF4-FFF2-40B4-BE49-F238E27FC236}">
                  <a16:creationId xmlns:a16="http://schemas.microsoft.com/office/drawing/2014/main" id="{979CFD68-A3E8-8645-6082-351D48D34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77" y="32650"/>
              <a:ext cx="4209445" cy="32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GB" sz="1300">
                  <a:ea typeface="黑体" panose="02010609060101010101" pitchFamily="49" charset="-122"/>
                  <a:cs typeface="Arial" panose="020B0604020202020204" pitchFamily="34" charset="0"/>
                </a:rPr>
                <a:t>Update this slide using the clinical and laboratory testing schedule from the MDR-TB guide</a:t>
              </a:r>
              <a:endParaRPr lang="en-US" altLang="en-GB" sz="13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AE0DE761-98D3-7F8B-93F4-6B63EFA9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769" y="2224113"/>
            <a:ext cx="4424363" cy="431006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19EC452B-22DA-6731-D760-CE1950A8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628800"/>
            <a:ext cx="429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UNION multi-centre project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9F0EF1AA-8403-05DC-7BE8-47C2BC0B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1625" y="2187601"/>
            <a:ext cx="4895850" cy="32766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389" name="TextBox 9">
            <a:extLst>
              <a:ext uri="{FF2B5EF4-FFF2-40B4-BE49-F238E27FC236}">
                <a16:creationId xmlns:a16="http://schemas.microsoft.com/office/drawing/2014/main" id="{C956FE8C-49CE-A8B1-D49F-D0F37AEE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087" y="1762151"/>
            <a:ext cx="48418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MSF centres (Uzbekistan, Swaziland)</a:t>
            </a:r>
            <a:endParaRPr lang="en-GB" altLang="en-US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91D38F-B3C1-1F92-B2DE-130D3F902615}"/>
              </a:ext>
            </a:extLst>
          </p:cNvPr>
          <p:cNvSpPr txBox="1">
            <a:spLocks/>
          </p:cNvSpPr>
          <p:nvPr/>
        </p:nvSpPr>
        <p:spPr bwMode="auto">
          <a:xfrm>
            <a:off x="705110" y="1"/>
            <a:ext cx="10719482" cy="1557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Testing schedules for patients on shorter MDR-TB regimens developed by technical agencies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B2B2D6-D004-D71C-5AB9-18FB6D5686C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16632"/>
            <a:ext cx="8229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Alert form for SAE (1)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7DC9593-796E-2490-8F00-23644BFF4F6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412776"/>
            <a:ext cx="1101725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the clinician suspects or confirms a SAE, an alert form is completed and sent to the person responsible for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alert form is meant to trigger rapid action : it does not include all the details needed for national or global surveillance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receipt of the form, the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needs to collect all other necessary details  (see module 2.1iv. in this series)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sample alert form is presented in the following slide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EE7CB8E1-16CD-E1AD-9EDE-8C2B5FC0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196752"/>
            <a:ext cx="3510854" cy="5299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5">
            <a:extLst>
              <a:ext uri="{FF2B5EF4-FFF2-40B4-BE49-F238E27FC236}">
                <a16:creationId xmlns:a16="http://schemas.microsoft.com/office/drawing/2014/main" id="{7E795E45-7619-5C64-CB52-0ED3D245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933700"/>
            <a:ext cx="4200525" cy="354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60" name="Title 1">
            <a:extLst>
              <a:ext uri="{FF2B5EF4-FFF2-40B4-BE49-F238E27FC236}">
                <a16:creationId xmlns:a16="http://schemas.microsoft.com/office/drawing/2014/main" id="{8B03D63C-7436-F965-BE7D-2807D631B709}"/>
              </a:ext>
            </a:extLst>
          </p:cNvPr>
          <p:cNvSpPr txBox="1">
            <a:spLocks/>
          </p:cNvSpPr>
          <p:nvPr/>
        </p:nvSpPr>
        <p:spPr bwMode="auto">
          <a:xfrm>
            <a:off x="1762919" y="-32254"/>
            <a:ext cx="866616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latin typeface="Calibri" panose="020F0502020204030204" pitchFamily="34" charset="0"/>
              </a:rPr>
              <a:t>Alert form for SAE (2)</a:t>
            </a:r>
          </a:p>
          <a:p>
            <a:pPr algn="ctr"/>
            <a:r>
              <a:rPr lang="en-US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minimum contents of an alert form for SAE</a:t>
            </a:r>
          </a:p>
        </p:txBody>
      </p:sp>
      <p:grpSp>
        <p:nvGrpSpPr>
          <p:cNvPr id="19461" name="Group 9">
            <a:extLst>
              <a:ext uri="{FF2B5EF4-FFF2-40B4-BE49-F238E27FC236}">
                <a16:creationId xmlns:a16="http://schemas.microsoft.com/office/drawing/2014/main" id="{2082C3CD-0210-CCCE-8568-BBC4285EE980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3727450"/>
            <a:ext cx="4716462" cy="777875"/>
            <a:chOff x="4762500" y="-33971"/>
            <a:chExt cx="5245100" cy="513394"/>
          </a:xfrm>
        </p:grpSpPr>
        <p:sp>
          <p:nvSpPr>
            <p:cNvPr id="19462" name="Rectangle 10">
              <a:extLst>
                <a:ext uri="{FF2B5EF4-FFF2-40B4-BE49-F238E27FC236}">
                  <a16:creationId xmlns:a16="http://schemas.microsoft.com/office/drawing/2014/main" id="{DE56589A-03F2-502D-61C3-2635607C6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-33970"/>
              <a:ext cx="5245100" cy="37332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1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GB" sz="3900" b="1">
                <a:solidFill>
                  <a:srgbClr val="000066"/>
                </a:solidFill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9463" name="Picture 11" descr="MCj02390130000[1]">
              <a:extLst>
                <a:ext uri="{FF2B5EF4-FFF2-40B4-BE49-F238E27FC236}">
                  <a16:creationId xmlns:a16="http://schemas.microsoft.com/office/drawing/2014/main" id="{63F6FA22-6D66-8243-2314-81200D9EE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-33971"/>
              <a:ext cx="740312" cy="51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Box 5">
              <a:extLst>
                <a:ext uri="{FF2B5EF4-FFF2-40B4-BE49-F238E27FC236}">
                  <a16:creationId xmlns:a16="http://schemas.microsoft.com/office/drawing/2014/main" id="{D3A0645F-1A78-59BD-89FE-29302DA2D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76" y="32650"/>
              <a:ext cx="4209445" cy="19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GB" sz="1300">
                  <a:ea typeface="黑体" panose="02010609060101010101" pitchFamily="49" charset="-122"/>
                  <a:cs typeface="Arial" panose="020B0604020202020204" pitchFamily="34" charset="0"/>
                </a:rPr>
                <a:t>Show the alert form for SAEs used at local level</a:t>
              </a:r>
              <a:endParaRPr lang="en-US" altLang="en-GB" sz="130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B2F72A-A497-BA95-9D13-FDA99B43AA08}"/>
              </a:ext>
            </a:extLst>
          </p:cNvPr>
          <p:cNvSpPr txBox="1"/>
          <p:nvPr/>
        </p:nvSpPr>
        <p:spPr>
          <a:xfrm>
            <a:off x="5710969" y="1507501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</a:rPr>
              <a:t>From </a:t>
            </a:r>
            <a:r>
              <a:rPr lang="en-US" altLang="en-US" sz="1600" i="1" dirty="0">
                <a:latin typeface="Calibri" panose="020F0502020204030204" pitchFamily="34" charset="0"/>
              </a:rPr>
              <a:t>Active tuberculosis drug-safety monitoring and management (</a:t>
            </a:r>
            <a:r>
              <a:rPr lang="en-US" altLang="en-US" sz="1600" i="1" dirty="0" err="1">
                <a:latin typeface="Calibri" panose="020F0502020204030204" pitchFamily="34" charset="0"/>
              </a:rPr>
              <a:t>aDSM</a:t>
            </a:r>
            <a:r>
              <a:rPr lang="en-US" altLang="en-US" sz="1600" i="1" dirty="0">
                <a:latin typeface="Calibri" panose="020F0502020204030204" pitchFamily="34" charset="0"/>
              </a:rPr>
              <a:t>). Framework for implementation. (WHO/HTM/TB/2015.28). Geneva, World Health Organization; 2015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7EAD920-EA19-0320-67AE-748CD8BA2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Essential Data Elements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E9F7F73-0D14-DFA2-2B50-07BE77EFE26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79425" y="980728"/>
            <a:ext cx="1123315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person managing the alert needs to check at source and collect the rest of the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data elements concerning: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Case &amp; patient identifiers;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Patient demographics;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Facility details;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Patient details at time of event;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AE description (including action &amp; outcomes);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Medical treatment;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Medical history; 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Laboratory assessment (see more in module 2.1iv in this series).</a:t>
            </a:r>
          </a:p>
          <a:p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data collection would </a:t>
            </a: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best be done using a basic electronic system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on a mobile device (cell phone, tablet computer or laptop) to enhance portability and easy transmission of the data towards the next reporting level</a:t>
            </a:r>
          </a:p>
          <a:p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127A89C-A5A9-ECE8-0C95-E246BCA6A1C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Electronic data systems 1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BD7732A-3897-18A0-EFA1-4A3A4B8E834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14388" y="1587500"/>
            <a:ext cx="11377612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avoid creating parallel systems it is helpful to:</a:t>
            </a:r>
          </a:p>
          <a:p>
            <a:pPr lvl="1"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Revise existing databases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possible rather than create new ones,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Grant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access rights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users as needed</a:t>
            </a: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the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interoperability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data management systems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Coordinate with the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national pharmacovigilance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authorities to satisfy reporting needs (active, spontaneous reporting) from the same source and to automate the systems as much as possible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D828C566-E1B6-A7DB-4494-E2A952F65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885825"/>
            <a:ext cx="335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WHO/HTM/TB/2011.22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12268-7F76-15FB-FAB7-1572B9093C82}"/>
              </a:ext>
            </a:extLst>
          </p:cNvPr>
          <p:cNvSpPr/>
          <p:nvPr/>
        </p:nvSpPr>
        <p:spPr>
          <a:xfrm>
            <a:off x="1763713" y="5903913"/>
            <a:ext cx="309721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dirty="0">
                <a:latin typeface="+mn-lt"/>
                <a:hlinkClick r:id="rId3"/>
              </a:rPr>
              <a:t>https://apps.who.int/iris/bitstream/handle/10665/259832/9789241513456eng.pdf?sequence=1&amp;isAllowed=y</a:t>
            </a:r>
            <a:r>
              <a:rPr lang="en-GB" sz="1400" dirty="0">
                <a:latin typeface="+mn-lt"/>
              </a:rPr>
              <a:t> 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3B37AD52-EF3A-6669-6201-7E98B86B5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1628775"/>
            <a:ext cx="75739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Adopting electronic recording and reporting is not simply about choosing a piece of software: it is also about changing how people work.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This is not a simple undertaking.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This document indicates key questions to be considered and illustrates what the questions, options and recommendations mean in practice by drawing on examples of recent experience from a variety of countries.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It is useful for those planning to introduce electronic recording and reporting systems for TB care and control, or to enhance existing systems</a:t>
            </a:r>
            <a:endParaRPr lang="en-GB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8E20D331-63ED-1881-B13E-DC02A01B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049588"/>
            <a:ext cx="1982788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>
            <a:extLst>
              <a:ext uri="{FF2B5EF4-FFF2-40B4-BE49-F238E27FC236}">
                <a16:creationId xmlns:a16="http://schemas.microsoft.com/office/drawing/2014/main" id="{DF731CB0-8AE8-F522-6709-A38F64D3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47788"/>
            <a:ext cx="1978025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24B390-B6C5-D209-2D93-32F9576B4526}"/>
              </a:ext>
            </a:extLst>
          </p:cNvPr>
          <p:cNvSpPr/>
          <p:nvPr/>
        </p:nvSpPr>
        <p:spPr>
          <a:xfrm>
            <a:off x="238125" y="3987800"/>
            <a:ext cx="197802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400" dirty="0">
                <a:latin typeface="+mn-lt"/>
                <a:cs typeface="Arial" charset="0"/>
              </a:rPr>
              <a:t>whqlibdoc.who.int/publications/2012/9789241564465_eng.pdf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9F379-5CD6-F7E4-D51B-767CCFC49CC1}"/>
              </a:ext>
            </a:extLst>
          </p:cNvPr>
          <p:cNvSpPr txBox="1">
            <a:spLocks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kern="0" dirty="0">
                <a:latin typeface="Calibri" panose="020F0502020204030204" pitchFamily="34" charset="0"/>
                <a:cs typeface="Calibri" panose="020F0502020204030204" pitchFamily="34" charset="0"/>
              </a:rPr>
              <a:t>Electronic data systems 2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B1741B0-5FD5-6FE3-8EDA-3047FEB01C6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4779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Conclusions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782D6A1-46BD-021B-59DE-C4E5FC2945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9376" y="1196752"/>
            <a:ext cx="11376025" cy="525621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on AEs to serve their purpose, a streamlined pathway will be required, from the point where the event is generated at the patient interface, to the alerting of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authorities about a suspected or confirmed AE, the collection of additional detail of that AE, and the proper consolidation of the data of the AE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electronic management of data is indispensable for the transfer and subsequent analysis; it should be encouraged from the very earliest stages of this pathway (alerts)</a:t>
            </a:r>
          </a:p>
          <a:p>
            <a:pPr marL="342900" lvl="1" indent="-342900">
              <a:buFontTx/>
              <a:buChar char="•"/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modification of existing data systems should aim at simplicity, but also avoid parallel systems and try to centralise all national reporting requirements into one process.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2.1vi. Define schedules and routes for data collection and reporting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BAFE91A-86BD-C4F4-3BB0-E6A535E1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steps in </a:t>
            </a:r>
            <a:r>
              <a:rPr lang="en-US" altLang="en-US" sz="40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</p:txBody>
      </p:sp>
      <p:sp>
        <p:nvSpPr>
          <p:cNvPr id="5123" name="Rectangle 32">
            <a:extLst>
              <a:ext uri="{FF2B5EF4-FFF2-40B4-BE49-F238E27FC236}">
                <a16:creationId xmlns:a16="http://schemas.microsoft.com/office/drawing/2014/main" id="{7A822312-C44A-BBC6-B87B-A1FE4FE28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5124" name="Groupe 8">
            <a:extLst>
              <a:ext uri="{FF2B5EF4-FFF2-40B4-BE49-F238E27FC236}">
                <a16:creationId xmlns:a16="http://schemas.microsoft.com/office/drawing/2014/main" id="{3D34F5C4-8199-1F1D-ECA7-06FF0A0B8DA5}"/>
              </a:ext>
            </a:extLst>
          </p:cNvPr>
          <p:cNvGrpSpPr>
            <a:grpSpLocks/>
          </p:cNvGrpSpPr>
          <p:nvPr/>
        </p:nvGrpSpPr>
        <p:grpSpPr bwMode="auto">
          <a:xfrm>
            <a:off x="2351584" y="980728"/>
            <a:ext cx="7051675" cy="5046663"/>
            <a:chOff x="0" y="0"/>
            <a:chExt cx="5074920" cy="3375660"/>
          </a:xfrm>
        </p:grpSpPr>
        <p:sp>
          <p:nvSpPr>
            <p:cNvPr id="5125" name="Zone de texte 2">
              <a:extLst>
                <a:ext uri="{FF2B5EF4-FFF2-40B4-BE49-F238E27FC236}">
                  <a16:creationId xmlns:a16="http://schemas.microsoft.com/office/drawing/2014/main" id="{B9430CBB-08FD-9681-4E34-1ED24B19D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200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Create a national coordinating mechanism for aDSM</a:t>
              </a:r>
              <a:endParaRPr lang="en-GB" altLang="en-US" sz="16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4" name="Zone de texte 2">
              <a:extLst>
                <a:ext uri="{FF2B5EF4-FFF2-40B4-BE49-F238E27FC236}">
                  <a16:creationId xmlns:a16="http://schemas.microsoft.com/office/drawing/2014/main" id="{91ED8596-8045-A4C7-04F2-B2E66BBF4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a plan for </a:t>
              </a:r>
              <a:r>
                <a:rPr lang="en-GB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5127" name="Zone de texte 2">
              <a:extLst>
                <a:ext uri="{FF2B5EF4-FFF2-40B4-BE49-F238E27FC236}">
                  <a16:creationId xmlns:a16="http://schemas.microsoft.com/office/drawing/2014/main" id="{393E2196-63A5-0708-CB5E-BFB84E855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Define management and supervision roles and responsibilities</a:t>
              </a: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D5FDE14D-8685-353D-D112-B4E0D3F81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Create standard data collection materials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8A7C9891-4CAD-5C73-8C7D-474D046F8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Train staff on the collection of data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5130" name="Zone de texte 2">
              <a:extLst>
                <a:ext uri="{FF2B5EF4-FFF2-40B4-BE49-F238E27FC236}">
                  <a16:creationId xmlns:a16="http://schemas.microsoft.com/office/drawing/2014/main" id="{F6DB6BE6-C8E7-F16B-B0B3-12BE326C6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 b="1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Define schedules and routes for data collection and reporting</a:t>
              </a: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D900273F-F74C-E739-F34D-698EFE7F6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Consolidate aDSM data electronically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B70FDA72-5600-CE9D-43C9-F73C043CD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capacity for signal detection and causality assessment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E2D15F2-EF57-56D7-FB6D-922E2697DD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2" y="24165"/>
            <a:ext cx="9972675" cy="113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</a:t>
            </a:r>
            <a:b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…</a:t>
            </a:r>
            <a:endParaRPr lang="en-GB" altLang="en-US" sz="28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7BEECBD-CF28-DF7E-899B-FCA1CF1D4D5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88716" y="1988840"/>
            <a:ext cx="10152063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lvl="1" indent="0">
              <a:spcBef>
                <a:spcPct val="0"/>
              </a:spcBef>
              <a:buNone/>
            </a:pPr>
            <a:r>
              <a:rPr lang="en-GB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</a:t>
            </a:r>
            <a:r>
              <a:rPr lang="en-GB" altLang="fr-FR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schedules are organised, data collected from them, and routed for reporting purposes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425B54B-CE30-6C7D-D7B8-049BF6FB14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Three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essential </a:t>
            </a: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elements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</a:t>
            </a: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(1)</a:t>
            </a:r>
            <a:endParaRPr lang="en-GB" altLang="en-US" sz="28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E5F4D43-C771-ADC4-4471-134E7CAD59F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71475" y="1844824"/>
            <a:ext cx="10909101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71550" lvl="1" indent="-514350">
              <a:spcBef>
                <a:spcPct val="0"/>
              </a:spcBef>
              <a:buFontTx/>
              <a:buAutoNum type="arabicPeriod"/>
            </a:pP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targeted for </a:t>
            </a:r>
            <a:r>
              <a:rPr lang="en-US" altLang="fr-FR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undergo </a:t>
            </a:r>
            <a:r>
              <a:rPr lang="en-US" altLang="fr-F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and systematic clinical and laboratory assessment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treatment to detect drug toxicity and AEs </a:t>
            </a:r>
          </a:p>
          <a:p>
            <a:pPr marL="1771650" lvl="3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schedules have been developed for use in patients on shorter regimens or on new medications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DA654EA-8BF9-6BB6-2A5B-0DE5512ADC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Three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essential </a:t>
            </a: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elements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</a:t>
            </a: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(2)</a:t>
            </a:r>
            <a:endParaRPr lang="en-GB" altLang="en-US" sz="28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1C23D9D-BFD4-4D39-4331-004C56FBAD8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1384" y="1484784"/>
            <a:ext cx="1087437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fr-F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altLang="fr-F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AEs detected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be </a:t>
            </a:r>
            <a:r>
              <a:rPr lang="en-US" altLang="fr-F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managed in a timely manner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order to deliver the best possible patient care. 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US" alt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of AEs is beyond the scope of this note and further details are provided in other implementation documents, such as </a:t>
            </a:r>
            <a:r>
              <a:rPr lang="en-US" altLang="fr-FR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fr-FR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Programmatic management of drug-resistant tuberculosis </a:t>
            </a:r>
            <a:r>
              <a:rPr lang="en-GB" altLang="fr-FR" i="1" dirty="0">
                <a:latin typeface="Calibri" panose="020F0502020204030204" pitchFamily="34" charset="0"/>
                <a:cs typeface="Calibri" panose="020F0502020204030204" pitchFamily="34" charset="0"/>
              </a:rPr>
              <a:t>(PMDT)</a:t>
            </a:r>
            <a:r>
              <a:rPr lang="en-US" alt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Handbook</a:t>
            </a:r>
            <a:endParaRPr lang="en-GB" altLang="en-GB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FBCA48-F207-8918-61BB-F154DA3C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39" y="5517232"/>
            <a:ext cx="957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hlinkClick r:id="rId2"/>
              </a:rPr>
              <a:t>https://apps.who.int/iris/bitstream/handle/10665/365309/9789240065352-eng.pdf</a:t>
            </a:r>
            <a:r>
              <a:rPr lang="en-GB" altLang="en-US" dirty="0"/>
              <a:t>  (update 2022)</a:t>
            </a:r>
          </a:p>
          <a:p>
            <a:pPr eaLnBrk="1" hangingPunct="1"/>
            <a:endParaRPr lang="en-GB" altLang="en-US" dirty="0">
              <a:hlinkClick r:id="rId3"/>
            </a:endParaRPr>
          </a:p>
          <a:p>
            <a:pPr eaLnBrk="1" hangingPunct="1"/>
            <a:r>
              <a:rPr lang="en-GB" altLang="en-US" dirty="0">
                <a:hlinkClick r:id="rId3"/>
              </a:rPr>
              <a:t>http://apps.who.int/iris/bitstream/10665/130918/1/9789241548809_eng.pdf</a:t>
            </a:r>
            <a:r>
              <a:rPr lang="en-GB" altLang="en-US" dirty="0"/>
              <a:t>  (2014)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2FC772B-2A19-6086-9B59-F04BAA06FE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1504" y="188640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Three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essential </a:t>
            </a: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elements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</a:t>
            </a:r>
            <a:r>
              <a:rPr lang="fr-CH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(3)</a:t>
            </a:r>
            <a:endParaRPr lang="en-GB" altLang="en-US" sz="28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E02E2FC-0B7D-A4EF-135E-361E922FEA3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95400" y="1412776"/>
            <a:ext cx="1058545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fr-F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data should be systematically collected and reported for any detected SAE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will eventually be used to characterize the types of SAEs, assess the safety of the treatment, and inform future policy on the use of these medicines</a:t>
            </a:r>
            <a:endParaRPr lang="en-GB" alt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9423FA5-AC2F-1297-8890-423E071A3B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Eligible patients</a:t>
            </a:r>
            <a:endParaRPr lang="en-GB" altLang="en-US" sz="28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6D7C773-264E-77D4-B977-D2A9D55E8A4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556792"/>
            <a:ext cx="9866313" cy="280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0">
              <a:spcBef>
                <a:spcPct val="0"/>
              </a:spcBef>
              <a:buFontTx/>
              <a:buNone/>
              <a:defRPr/>
            </a:pPr>
            <a:r>
              <a:rPr lang="en-US" altLang="fr-FR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applies to patients on treatment with: </a:t>
            </a:r>
          </a:p>
          <a:p>
            <a:pPr marL="1314450" lvl="1" indent="-857250">
              <a:spcBef>
                <a:spcPct val="0"/>
              </a:spcBef>
              <a:buFontTx/>
              <a:buAutoNum type="romanLcParenBoth"/>
              <a:defRPr/>
            </a:pPr>
            <a:r>
              <a:rPr lang="en-US" alt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anti-TB drugs (bedaquiline, delamanid); </a:t>
            </a:r>
          </a:p>
          <a:p>
            <a:pPr marL="1314450" lvl="1" indent="-857250">
              <a:spcBef>
                <a:spcPct val="0"/>
              </a:spcBef>
              <a:buFontTx/>
              <a:buAutoNum type="romanLcParenBoth"/>
              <a:defRPr/>
            </a:pPr>
            <a:r>
              <a:rPr lang="en-US" alt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MDR-TB regimens (e.g. shorter or oral MDR-TB regimen); </a:t>
            </a:r>
          </a:p>
          <a:p>
            <a:pPr marL="1314450" lvl="1" indent="-857250">
              <a:spcBef>
                <a:spcPct val="0"/>
              </a:spcBef>
              <a:buFontTx/>
              <a:buAutoNum type="romanLcParenBoth"/>
              <a:defRPr/>
            </a:pPr>
            <a:r>
              <a:rPr lang="en-US" alt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regimens for extensively drug-resistant TB (XDR-TB)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lvl="1" indent="0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coverage of these patients groups is adequate,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extend to other MDR-TB patients on treatment</a:t>
            </a:r>
            <a:endParaRPr lang="en-US" alt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804170F-6234-77AA-DA8E-D0E7C1E2C3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Eligible centres</a:t>
            </a:r>
            <a:endParaRPr lang="en-GB" altLang="en-US" sz="28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ECCEDE9-A78B-E528-D24F-4FA7053CBB4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3392" y="1556792"/>
            <a:ext cx="10298113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health care facilities treating patients eligible for </a:t>
            </a:r>
            <a:r>
              <a:rPr lang="en-US" altLang="fr-FR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to put in place at least the core package (surveillance for SAEs)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include public or private facilities; TB or general care centers; outpatients or inpatient centers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slides give further detail on how the routing of data operates from the point of generation to the delivery to the global level</a:t>
            </a:r>
            <a:endParaRPr lang="en-GB" alt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1393</Words>
  <Application>Microsoft Office PowerPoint</Application>
  <PresentationFormat>Widescreen</PresentationFormat>
  <Paragraphs>99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1_Modèle par défaut</vt:lpstr>
      <vt:lpstr>PowerPoint Presentation</vt:lpstr>
      <vt:lpstr>PowerPoint Presentation</vt:lpstr>
      <vt:lpstr>PowerPoint Presentation</vt:lpstr>
      <vt:lpstr>Learning objective By the end of this presentation, the participant is expected to …</vt:lpstr>
      <vt:lpstr>Three essential elements of aDSM (1)</vt:lpstr>
      <vt:lpstr>Three essential elements of aDSM (2)</vt:lpstr>
      <vt:lpstr>Three essential elements of aDSM (3)</vt:lpstr>
      <vt:lpstr>Eligible patients</vt:lpstr>
      <vt:lpstr>Eligible centres</vt:lpstr>
      <vt:lpstr>PowerPoint Presentation</vt:lpstr>
      <vt:lpstr>PowerPoint Presentation</vt:lpstr>
      <vt:lpstr>PowerPoint Presentation</vt:lpstr>
      <vt:lpstr>Alert form for SAE (1)</vt:lpstr>
      <vt:lpstr>PowerPoint Presentation</vt:lpstr>
      <vt:lpstr>aDSM Essential Data Elements</vt:lpstr>
      <vt:lpstr>Electronic data systems 1</vt:lpstr>
      <vt:lpstr>PowerPoint Presentation</vt:lpstr>
      <vt:lpstr>Conclusions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892</cp:revision>
  <cp:lastPrinted>2015-08-06T08:53:30Z</cp:lastPrinted>
  <dcterms:created xsi:type="dcterms:W3CDTF">2009-05-24T17:19:01Z</dcterms:created>
  <dcterms:modified xsi:type="dcterms:W3CDTF">2023-05-04T17:26:37Z</dcterms:modified>
</cp:coreProperties>
</file>