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62" r:id="rId2"/>
    <p:sldId id="564" r:id="rId3"/>
    <p:sldId id="277" r:id="rId4"/>
    <p:sldId id="278" r:id="rId5"/>
    <p:sldId id="273" r:id="rId6"/>
    <p:sldId id="279" r:id="rId7"/>
    <p:sldId id="257" r:id="rId8"/>
    <p:sldId id="259" r:id="rId9"/>
    <p:sldId id="262" r:id="rId10"/>
    <p:sldId id="263" r:id="rId11"/>
    <p:sldId id="264" r:id="rId12"/>
    <p:sldId id="265" r:id="rId13"/>
    <p:sldId id="267" r:id="rId14"/>
    <p:sldId id="266" r:id="rId15"/>
    <p:sldId id="268" r:id="rId16"/>
    <p:sldId id="269" r:id="rId17"/>
    <p:sldId id="270" r:id="rId18"/>
    <p:sldId id="260" r:id="rId19"/>
    <p:sldId id="271" r:id="rId20"/>
    <p:sldId id="275" r:id="rId21"/>
    <p:sldId id="272" r:id="rId22"/>
    <p:sldId id="5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3333" autoAdjust="0"/>
  </p:normalViewPr>
  <p:slideViewPr>
    <p:cSldViewPr>
      <p:cViewPr varScale="1">
        <p:scale>
          <a:sx n="115" d="100"/>
          <a:sy n="115" d="100"/>
        </p:scale>
        <p:origin x="480"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CB30A-BEE0-4081-B035-6C0796FAA652}" type="datetimeFigureOut">
              <a:rPr lang="en-GB" smtClean="0"/>
              <a:t>11/04/2023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C260D-BEBE-4F0F-BB9C-8CB16D48B0F0}" type="slidenum">
              <a:rPr lang="en-GB" smtClean="0"/>
              <a:t>‹#›</a:t>
            </a:fld>
            <a:endParaRPr lang="en-GB"/>
          </a:p>
        </p:txBody>
      </p:sp>
    </p:spTree>
    <p:extLst>
      <p:ext uri="{BB962C8B-B14F-4D97-AF65-F5344CB8AC3E}">
        <p14:creationId xmlns:p14="http://schemas.microsoft.com/office/powerpoint/2010/main" val="15033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Systematic approach ensures</a:t>
            </a:r>
            <a:r>
              <a:rPr lang="en-GB" baseline="0" dirty="0"/>
              <a:t> harmonized data pool. Organisation is key to make sure a proper system is in place to perform the task and people are trained and know what they have to do. Safety data collection should tend to an objective – we need to know what is the question we want to answer by collecting (and afterwards analysing) those data. Duplication must absolutely be avoided; in some countries report forms for initiation and follow-up of treatment are already existing for example, we must absolutely avoid re-creating new ones (better to elaborate on the basis of what is existing).</a:t>
            </a:r>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5</a:t>
            </a:fld>
            <a:endParaRPr lang="en-GB"/>
          </a:p>
        </p:txBody>
      </p:sp>
    </p:spTree>
    <p:extLst>
      <p:ext uri="{BB962C8B-B14F-4D97-AF65-F5344CB8AC3E}">
        <p14:creationId xmlns:p14="http://schemas.microsoft.com/office/powerpoint/2010/main" val="61045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16</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17</a:t>
            </a:fld>
            <a:endParaRPr lang="en-GB"/>
          </a:p>
        </p:txBody>
      </p:sp>
    </p:spTree>
    <p:extLst>
      <p:ext uri="{BB962C8B-B14F-4D97-AF65-F5344CB8AC3E}">
        <p14:creationId xmlns:p14="http://schemas.microsoft.com/office/powerpoint/2010/main" val="29530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There are 3 forms</a:t>
            </a:r>
            <a:r>
              <a:rPr lang="en-GB" baseline="0" dirty="0"/>
              <a:t> that can be used. This presentation will focus on the only form that is mandatory from the beginning of any aDSM effort, the report form to collect safety data, adverse events and or serious adverse events. If minimum package is applied then the form is used only for SAEs. The logic is similar for any form, but the AE/SAE form may also contain some specific terminology not used a lot by TB doctors, that’s why it’s interesting to detail this one.</a:t>
            </a:r>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6</a:t>
            </a:fld>
            <a:endParaRPr lang="en-GB"/>
          </a:p>
        </p:txBody>
      </p:sp>
    </p:spTree>
    <p:extLst>
      <p:ext uri="{BB962C8B-B14F-4D97-AF65-F5344CB8AC3E}">
        <p14:creationId xmlns:p14="http://schemas.microsoft.com/office/powerpoint/2010/main" val="79897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7</a:t>
            </a:fld>
            <a:endParaRPr lang="en-GB"/>
          </a:p>
        </p:txBody>
      </p:sp>
    </p:spTree>
    <p:extLst>
      <p:ext uri="{BB962C8B-B14F-4D97-AF65-F5344CB8AC3E}">
        <p14:creationId xmlns:p14="http://schemas.microsoft.com/office/powerpoint/2010/main" val="355729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Discuss the example – when do</a:t>
            </a:r>
            <a:r>
              <a:rPr lang="en-GB" baseline="0" dirty="0"/>
              <a:t> you report? What should you report ? Do you have the 4 minimal elements to report? What do you do next?</a:t>
            </a:r>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9</a:t>
            </a:fld>
            <a:endParaRPr lang="en-GB"/>
          </a:p>
        </p:txBody>
      </p:sp>
    </p:spTree>
    <p:extLst>
      <p:ext uri="{BB962C8B-B14F-4D97-AF65-F5344CB8AC3E}">
        <p14:creationId xmlns:p14="http://schemas.microsoft.com/office/powerpoint/2010/main" val="106959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Patient info is straightforward. Patient’s pregnancy should be mentioned here. If they are other important details on the pregnancy that you would like to mention you can enter in the description part (e.g. patient would like to abort).</a:t>
            </a:r>
          </a:p>
        </p:txBody>
      </p:sp>
      <p:sp>
        <p:nvSpPr>
          <p:cNvPr id="4" name="Slide Number Placeholder 3"/>
          <p:cNvSpPr>
            <a:spLocks noGrp="1"/>
          </p:cNvSpPr>
          <p:nvPr>
            <p:ph type="sldNum" sz="quarter" idx="10"/>
          </p:nvPr>
        </p:nvSpPr>
        <p:spPr/>
        <p:txBody>
          <a:bodyPr/>
          <a:lstStyle/>
          <a:p>
            <a:fld id="{DF9C260D-BEBE-4F0F-BB9C-8CB16D48B0F0}" type="slidenum">
              <a:rPr lang="en-GB" smtClean="0"/>
              <a:t>11</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Ask</a:t>
            </a:r>
            <a:r>
              <a:rPr lang="en-GB" baseline="0" dirty="0"/>
              <a:t> the participants to classify the drugs in the example. Explain the difference between suspected drugs (we want to evaluate causality) and related drugs (we think it caused the event).</a:t>
            </a:r>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12</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13</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14</a:t>
            </a:fld>
            <a:endParaRPr lang="en-GB"/>
          </a:p>
        </p:txBody>
      </p:sp>
    </p:spTree>
    <p:extLst>
      <p:ext uri="{BB962C8B-B14F-4D97-AF65-F5344CB8AC3E}">
        <p14:creationId xmlns:p14="http://schemas.microsoft.com/office/powerpoint/2010/main" val="280143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Anything that cannot be appropriately reflected with the tick boxes can simply just be explained in</a:t>
            </a:r>
            <a:r>
              <a:rPr lang="en-GB" baseline="0" dirty="0"/>
              <a:t> 1 sentence in the description. Usually in TB we try very complicated scenarios, dechallenge and rechallenge plenty of drugs, so tick boxes may not reflect what happened perfectly, so go for an explanation in the description.</a:t>
            </a:r>
            <a:endParaRPr lang="en-GB" dirty="0"/>
          </a:p>
        </p:txBody>
      </p:sp>
      <p:sp>
        <p:nvSpPr>
          <p:cNvPr id="4" name="Slide Number Placeholder 3"/>
          <p:cNvSpPr>
            <a:spLocks noGrp="1"/>
          </p:cNvSpPr>
          <p:nvPr>
            <p:ph type="sldNum" sz="quarter" idx="10"/>
          </p:nvPr>
        </p:nvSpPr>
        <p:spPr/>
        <p:txBody>
          <a:bodyPr/>
          <a:lstStyle/>
          <a:p>
            <a:fld id="{DF9C260D-BEBE-4F0F-BB9C-8CB16D48B0F0}" type="slidenum">
              <a:rPr lang="en-GB" smtClean="0"/>
              <a:t>15</a:t>
            </a:fld>
            <a:endParaRPr lang="en-GB"/>
          </a:p>
        </p:txBody>
      </p:sp>
    </p:spTree>
    <p:extLst>
      <p:ext uri="{BB962C8B-B14F-4D97-AF65-F5344CB8AC3E}">
        <p14:creationId xmlns:p14="http://schemas.microsoft.com/office/powerpoint/2010/main" val="28014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0F16AC-7BB0-CEF4-1945-29F75A16D4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1020" y="6345894"/>
            <a:ext cx="931644" cy="337439"/>
          </a:xfrm>
          <a:prstGeom prst="rect">
            <a:avLst/>
          </a:prstGeom>
        </p:spPr>
      </p:pic>
      <p:pic>
        <p:nvPicPr>
          <p:cNvPr id="3" name="Picture 10">
            <a:extLst>
              <a:ext uri="{FF2B5EF4-FFF2-40B4-BE49-F238E27FC236}">
                <a16:creationId xmlns:a16="http://schemas.microsoft.com/office/drawing/2014/main" id="{E8AE7D1C-43E0-BF71-B60C-B7A3BC5BEA62}"/>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699761" y="6284446"/>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11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11201400" cy="1524000"/>
          </a:xfrm>
          <a:prstGeom prst="rect">
            <a:avLst/>
          </a:prstGeom>
        </p:spPr>
        <p:txBody>
          <a:bodyPr>
            <a:normAutofit/>
          </a:bodyPr>
          <a:lstStyle/>
          <a:p>
            <a:r>
              <a:rPr lang="en-GB" b="1" dirty="0"/>
              <a:t>Completing the alert form (1)</a:t>
            </a:r>
            <a:br>
              <a:rPr lang="en-GB" sz="4800" dirty="0"/>
            </a:br>
            <a:r>
              <a:rPr lang="en-GB" sz="2400" i="1" dirty="0">
                <a:solidFill>
                  <a:srgbClr val="FF0000"/>
                </a:solidFill>
              </a:rPr>
              <a:t>New vs. follow-up information</a:t>
            </a:r>
            <a:endParaRPr lang="en-GB" sz="3200" i="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47801"/>
            <a:ext cx="6946355" cy="402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13769" y="1905000"/>
            <a:ext cx="8073232" cy="639600"/>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43000" y="3409063"/>
            <a:ext cx="10058400" cy="2677656"/>
          </a:xfrm>
          <a:prstGeom prst="rect">
            <a:avLst/>
          </a:prstGeom>
          <a:solidFill>
            <a:schemeClr val="bg1"/>
          </a:solidFill>
        </p:spPr>
        <p:txBody>
          <a:bodyPr wrap="square" rtlCol="0">
            <a:spAutoFit/>
          </a:bodyPr>
          <a:lstStyle/>
          <a:p>
            <a:r>
              <a:rPr lang="en-GB" sz="2400" dirty="0"/>
              <a:t>Case reports evolve over time, every time you have new significant information, for example now the patient recovered, a new form will be sent with the new information only !</a:t>
            </a:r>
          </a:p>
          <a:p>
            <a:endParaRPr lang="en-GB" sz="2400" dirty="0"/>
          </a:p>
          <a:p>
            <a:r>
              <a:rPr lang="en-GB" sz="2400" b="1" dirty="0">
                <a:solidFill>
                  <a:schemeClr val="tx2"/>
                </a:solidFill>
              </a:rPr>
              <a:t>NO NEED TO REPEAT FULLY INITIAL INFO </a:t>
            </a:r>
            <a:r>
              <a:rPr lang="en-GB" sz="2400" dirty="0"/>
              <a:t>-&gt;  Just enter identifiers so that the recipient can identify which case is referred (patient’s name, diagnosis, reporter’s name)</a:t>
            </a:r>
          </a:p>
        </p:txBody>
      </p:sp>
    </p:spTree>
    <p:extLst>
      <p:ext uri="{BB962C8B-B14F-4D97-AF65-F5344CB8AC3E}">
        <p14:creationId xmlns:p14="http://schemas.microsoft.com/office/powerpoint/2010/main" val="22894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4" y="1600201"/>
            <a:ext cx="7907337"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1538" y="2865600"/>
            <a:ext cx="7764462" cy="33480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209800" y="4539600"/>
            <a:ext cx="2438400" cy="565800"/>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9050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(2)</a:t>
            </a:r>
            <a:br>
              <a:rPr lang="en-GB" sz="4900" dirty="0"/>
            </a:br>
            <a:r>
              <a:rPr lang="en-GB" sz="2500" i="1" dirty="0">
                <a:solidFill>
                  <a:srgbClr val="FF0000"/>
                </a:solidFill>
              </a:rPr>
              <a:t>Patient information</a:t>
            </a:r>
            <a:endParaRPr lang="en-GB" sz="3100" i="1" dirty="0">
              <a:solidFill>
                <a:srgbClr val="FF0000"/>
              </a:solidFill>
            </a:endParaRPr>
          </a:p>
        </p:txBody>
      </p:sp>
    </p:spTree>
    <p:extLst>
      <p:ext uri="{BB962C8B-B14F-4D97-AF65-F5344CB8AC3E}">
        <p14:creationId xmlns:p14="http://schemas.microsoft.com/office/powerpoint/2010/main" val="243687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676" y="1385539"/>
            <a:ext cx="8134949" cy="24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8200" y="3962400"/>
            <a:ext cx="10134600" cy="1631216"/>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GB" sz="2000" dirty="0"/>
              <a:t>Enter the drugs you think are </a:t>
            </a:r>
            <a:r>
              <a:rPr lang="en-GB" sz="2000" u="sng" dirty="0"/>
              <a:t>relevant to be evaluated </a:t>
            </a:r>
            <a:r>
              <a:rPr lang="en-GB" sz="2000" dirty="0"/>
              <a:t>for causal relationship with the event  </a:t>
            </a:r>
            <a:r>
              <a:rPr lang="en-GB" sz="2000" b="1" dirty="0">
                <a:solidFill>
                  <a:schemeClr val="accent2"/>
                </a:solidFill>
              </a:rPr>
              <a:t>= SUSPECTED ≠ DRUGS CAUSING THE PROBLEMS; generally we advise to list all TB drugs ongoing at time of AE</a:t>
            </a:r>
            <a:endParaRPr lang="en-GB" sz="1600" dirty="0"/>
          </a:p>
          <a:p>
            <a:pPr marL="342900" indent="-342900">
              <a:buFont typeface="Arial" panose="020B0604020202020204" pitchFamily="34" charset="0"/>
              <a:buChar char="•"/>
            </a:pPr>
            <a:r>
              <a:rPr lang="en-GB" sz="2000" dirty="0"/>
              <a:t>Enter the other drugs you think are not relevant but were </a:t>
            </a:r>
            <a:r>
              <a:rPr lang="en-GB" sz="2000" u="sng" dirty="0"/>
              <a:t>taken at the same time as the suspected drugs</a:t>
            </a:r>
            <a:r>
              <a:rPr lang="en-GB" sz="2000" dirty="0"/>
              <a:t> </a:t>
            </a:r>
            <a:r>
              <a:rPr lang="en-GB" sz="2000" b="1" dirty="0">
                <a:solidFill>
                  <a:schemeClr val="tx2"/>
                </a:solidFill>
              </a:rPr>
              <a:t>=</a:t>
            </a:r>
            <a:r>
              <a:rPr lang="en-GB" sz="2000" dirty="0"/>
              <a:t> </a:t>
            </a:r>
            <a:r>
              <a:rPr lang="en-GB" sz="2000" b="1" dirty="0">
                <a:solidFill>
                  <a:schemeClr val="tx2"/>
                </a:solidFill>
              </a:rPr>
              <a:t>CONCOMITANT</a:t>
            </a:r>
          </a:p>
        </p:txBody>
      </p:sp>
      <p:sp>
        <p:nvSpPr>
          <p:cNvPr id="8" name="TextBox 7"/>
          <p:cNvSpPr txBox="1"/>
          <p:nvPr/>
        </p:nvSpPr>
        <p:spPr>
          <a:xfrm>
            <a:off x="952500" y="5791200"/>
            <a:ext cx="10287000" cy="400110"/>
          </a:xfrm>
          <a:prstGeom prst="rect">
            <a:avLst/>
          </a:prstGeom>
          <a:solidFill>
            <a:schemeClr val="accent1"/>
          </a:solidFill>
        </p:spPr>
        <p:txBody>
          <a:bodyPr wrap="square" rtlCol="0">
            <a:spAutoFit/>
          </a:bodyPr>
          <a:lstStyle/>
          <a:p>
            <a:r>
              <a:rPr lang="en-GB" sz="2000" i="1" dirty="0">
                <a:solidFill>
                  <a:schemeClr val="bg1"/>
                </a:solidFill>
              </a:rPr>
              <a:t>Example: </a:t>
            </a:r>
            <a:r>
              <a:rPr lang="en-GB" sz="2000" dirty="0">
                <a:solidFill>
                  <a:schemeClr val="bg1"/>
                </a:solidFill>
              </a:rPr>
              <a:t>TB patient (</a:t>
            </a:r>
            <a:r>
              <a:rPr lang="en-US" sz="2000" dirty="0">
                <a:solidFill>
                  <a:schemeClr val="bg1"/>
                </a:solidFill>
              </a:rPr>
              <a:t>Lfx-Z-Cfz-Lzd-Bdq-Cs-PAS</a:t>
            </a:r>
            <a:r>
              <a:rPr lang="en-GB" sz="2000" dirty="0">
                <a:solidFill>
                  <a:schemeClr val="bg1"/>
                </a:solidFill>
              </a:rPr>
              <a:t>) died from cardiac failure; he also takes Vitamin B6.</a:t>
            </a:r>
          </a:p>
        </p:txBody>
      </p:sp>
      <p:sp>
        <p:nvSpPr>
          <p:cNvPr id="9" name="Title 1"/>
          <p:cNvSpPr txBox="1">
            <a:spLocks/>
          </p:cNvSpPr>
          <p:nvPr/>
        </p:nvSpPr>
        <p:spPr>
          <a:xfrm>
            <a:off x="19050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(3)</a:t>
            </a:r>
            <a:br>
              <a:rPr lang="en-GB" sz="4900" dirty="0"/>
            </a:br>
            <a:r>
              <a:rPr lang="en-GB" sz="2500" i="1" dirty="0">
                <a:solidFill>
                  <a:srgbClr val="FF0000"/>
                </a:solidFill>
              </a:rPr>
              <a:t>Suspected and concomitant drugs</a:t>
            </a:r>
            <a:endParaRPr lang="en-GB" sz="3100" i="1" dirty="0">
              <a:solidFill>
                <a:srgbClr val="FF0000"/>
              </a:solidFill>
            </a:endParaRPr>
          </a:p>
        </p:txBody>
      </p:sp>
    </p:spTree>
    <p:extLst>
      <p:ext uri="{BB962C8B-B14F-4D97-AF65-F5344CB8AC3E}">
        <p14:creationId xmlns:p14="http://schemas.microsoft.com/office/powerpoint/2010/main" val="364398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26666"/>
            <a:ext cx="92202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95400" y="2931616"/>
            <a:ext cx="9525000" cy="3600986"/>
          </a:xfrm>
          <a:prstGeom prst="rect">
            <a:avLst/>
          </a:prstGeom>
          <a:solidFill>
            <a:schemeClr val="bg1"/>
          </a:solidFill>
        </p:spPr>
        <p:txBody>
          <a:bodyPr wrap="square" rtlCol="0">
            <a:spAutoFit/>
          </a:bodyPr>
          <a:lstStyle/>
          <a:p>
            <a:r>
              <a:rPr lang="en-GB" sz="2800" b="1" dirty="0"/>
              <a:t>Event’s onset and stop date</a:t>
            </a:r>
            <a:r>
              <a:rPr lang="en-GB" sz="2800" dirty="0"/>
              <a:t>:</a:t>
            </a:r>
          </a:p>
          <a:p>
            <a:pPr marL="342900" indent="-342900">
              <a:buFont typeface="Arial" panose="020B0604020202020204" pitchFamily="34" charset="0"/>
              <a:buChar char="•"/>
            </a:pPr>
            <a:r>
              <a:rPr lang="en-GB" sz="2400" dirty="0"/>
              <a:t>if the event is ongoing stop date can be left blank.</a:t>
            </a:r>
          </a:p>
          <a:p>
            <a:endParaRPr lang="en-GB" sz="2800" dirty="0"/>
          </a:p>
          <a:p>
            <a:r>
              <a:rPr lang="en-GB" sz="2800" b="1" dirty="0"/>
              <a:t>Description:</a:t>
            </a:r>
          </a:p>
          <a:p>
            <a:pPr marL="342900" indent="-342900">
              <a:buFont typeface="Arial" panose="020B0604020202020204" pitchFamily="34" charset="0"/>
              <a:buChar char="•"/>
            </a:pPr>
            <a:r>
              <a:rPr lang="en-GB" sz="2400" dirty="0"/>
              <a:t>Provide </a:t>
            </a:r>
            <a:r>
              <a:rPr lang="en-GB" sz="2400" b="1" dirty="0"/>
              <a:t>diagnosis</a:t>
            </a:r>
            <a:r>
              <a:rPr lang="en-GB" sz="2400" dirty="0"/>
              <a:t> and explain what are the signs and symptoms.</a:t>
            </a:r>
          </a:p>
          <a:p>
            <a:pPr marL="342900" indent="-342900">
              <a:buFont typeface="Arial" panose="020B0604020202020204" pitchFamily="34" charset="0"/>
              <a:buChar char="•"/>
            </a:pPr>
            <a:r>
              <a:rPr lang="en-GB" sz="2400" dirty="0"/>
              <a:t>Provide the course of event, therapy, summarized investigation results (e.g. CT scan), few key lab values, etc. </a:t>
            </a:r>
          </a:p>
          <a:p>
            <a:pPr marL="342900" indent="-342900">
              <a:buFont typeface="Arial" panose="020B0604020202020204" pitchFamily="34" charset="0"/>
              <a:buChar char="•"/>
            </a:pPr>
            <a:r>
              <a:rPr lang="en-GB" sz="2400" dirty="0"/>
              <a:t>Can be used to mention elements you may not know where to enter (forms are never perfect!).</a:t>
            </a:r>
          </a:p>
        </p:txBody>
      </p:sp>
      <p:sp>
        <p:nvSpPr>
          <p:cNvPr id="5" name="Title 1"/>
          <p:cNvSpPr txBox="1">
            <a:spLocks/>
          </p:cNvSpPr>
          <p:nvPr/>
        </p:nvSpPr>
        <p:spPr>
          <a:xfrm>
            <a:off x="20574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(4)</a:t>
            </a:r>
            <a:br>
              <a:rPr lang="en-GB" sz="4900" dirty="0"/>
            </a:br>
            <a:r>
              <a:rPr lang="en-GB" sz="2500" i="1" dirty="0">
                <a:solidFill>
                  <a:srgbClr val="FF0000"/>
                </a:solidFill>
              </a:rPr>
              <a:t>AE information (1/2)</a:t>
            </a:r>
            <a:endParaRPr lang="en-GB" sz="3100" i="1" dirty="0">
              <a:solidFill>
                <a:srgbClr val="FF0000"/>
              </a:solidFill>
            </a:endParaRPr>
          </a:p>
        </p:txBody>
      </p:sp>
    </p:spTree>
    <p:extLst>
      <p:ext uri="{BB962C8B-B14F-4D97-AF65-F5344CB8AC3E}">
        <p14:creationId xmlns:p14="http://schemas.microsoft.com/office/powerpoint/2010/main" val="83045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3400" y="5272964"/>
            <a:ext cx="7237869" cy="769441"/>
          </a:xfrm>
          <a:prstGeom prst="rect">
            <a:avLst/>
          </a:prstGeom>
          <a:solidFill>
            <a:schemeClr val="bg1"/>
          </a:solidFill>
        </p:spPr>
        <p:txBody>
          <a:bodyPr wrap="square" rtlCol="0">
            <a:spAutoFit/>
          </a:bodyPr>
          <a:lstStyle/>
          <a:p>
            <a:r>
              <a:rPr lang="en-GB" sz="2400" dirty="0"/>
              <a:t>Select as many as applicable</a:t>
            </a:r>
          </a:p>
          <a:p>
            <a:r>
              <a:rPr lang="en-GB" sz="2000" dirty="0"/>
              <a:t>e.g. patient hospitalized due to acute renal failure, then dies.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68" y="1682116"/>
            <a:ext cx="6449626"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49668" y="3129916"/>
            <a:ext cx="6449626" cy="1880450"/>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0574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(5)</a:t>
            </a:r>
            <a:br>
              <a:rPr lang="en-GB" sz="4900" dirty="0"/>
            </a:br>
            <a:r>
              <a:rPr lang="en-GB" sz="2500" i="1" dirty="0">
                <a:solidFill>
                  <a:srgbClr val="FF0000"/>
                </a:solidFill>
              </a:rPr>
              <a:t>AE information (2/2)</a:t>
            </a:r>
            <a:endParaRPr lang="en-GB" sz="3100" i="1" dirty="0">
              <a:solidFill>
                <a:srgbClr val="FF0000"/>
              </a:solidFill>
            </a:endParaRPr>
          </a:p>
        </p:txBody>
      </p:sp>
      <p:sp>
        <p:nvSpPr>
          <p:cNvPr id="3" name="TextBox 2">
            <a:extLst>
              <a:ext uri="{FF2B5EF4-FFF2-40B4-BE49-F238E27FC236}">
                <a16:creationId xmlns:a16="http://schemas.microsoft.com/office/drawing/2014/main" id="{59A775DD-800C-CAD5-49DE-B8EB01484FC6}"/>
              </a:ext>
            </a:extLst>
          </p:cNvPr>
          <p:cNvSpPr txBox="1"/>
          <p:nvPr/>
        </p:nvSpPr>
        <p:spPr>
          <a:xfrm>
            <a:off x="7467600" y="1680398"/>
            <a:ext cx="4495800" cy="4154984"/>
          </a:xfrm>
          <a:prstGeom prst="rect">
            <a:avLst/>
          </a:prstGeom>
          <a:noFill/>
        </p:spPr>
        <p:txBody>
          <a:bodyPr wrap="square" rtlCol="0">
            <a:spAutoFit/>
          </a:bodyPr>
          <a:lstStyle/>
          <a:p>
            <a:pPr algn="l" rtl="0" eaLnBrk="1" fontAlgn="ctr" latinLnBrk="0" hangingPunct="1">
              <a:spcBef>
                <a:spcPts val="0"/>
              </a:spcBef>
              <a:spcAft>
                <a:spcPts val="0"/>
              </a:spcAft>
              <a:buClrTx/>
              <a:buSzPts val="1800"/>
            </a:pPr>
            <a:r>
              <a:rPr lang="en-GB" sz="2400" b="0" i="0" u="none" strike="noStrike" kern="1200" dirty="0">
                <a:solidFill>
                  <a:srgbClr val="000000"/>
                </a:solidFill>
                <a:effectLst/>
                <a:latin typeface="Calibri" panose="020F0502020204030204" pitchFamily="34" charset="0"/>
              </a:rPr>
              <a:t>Seriousness criteria</a:t>
            </a:r>
          </a:p>
          <a:p>
            <a:pPr marL="342900" indent="-342900" algn="l" rtl="0" eaLnBrk="1" fontAlgn="ctr" latinLnBrk="0" hangingPunct="1">
              <a:spcBef>
                <a:spcPts val="0"/>
              </a:spcBef>
              <a:spcAft>
                <a:spcPts val="0"/>
              </a:spcAft>
              <a:buClrTx/>
              <a:buSzPts val="1800"/>
              <a:buFont typeface="+mj-lt"/>
              <a:buAutoNum type="arabicPeriod"/>
            </a:pPr>
            <a:r>
              <a:rPr lang="en-GB" sz="2000" b="0" i="0" u="none" strike="noStrike" kern="1200" dirty="0">
                <a:solidFill>
                  <a:srgbClr val="000000"/>
                </a:solidFill>
                <a:effectLst/>
                <a:latin typeface="Calibri" panose="020F0502020204030204" pitchFamily="34" charset="0"/>
              </a:rPr>
              <a:t>Fatal</a:t>
            </a:r>
            <a:endParaRPr lang="en-GB" sz="2000" b="0" i="0" u="none" strike="noStrike" dirty="0">
              <a:effectLst/>
              <a:latin typeface="Arial" panose="020B0604020202020204" pitchFamily="34" charset="0"/>
            </a:endParaRPr>
          </a:p>
          <a:p>
            <a:pPr marL="347472" indent="-347472" algn="l" rtl="0" eaLnBrk="1" fontAlgn="ctr" latinLnBrk="0" hangingPunct="1">
              <a:spcBef>
                <a:spcPts val="0"/>
              </a:spcBef>
              <a:spcAft>
                <a:spcPts val="0"/>
              </a:spcAft>
              <a:buFont typeface="+mj-lt"/>
              <a:buAutoNum type="arabicPeriod"/>
            </a:pPr>
            <a:r>
              <a:rPr lang="en-GB" sz="2000" b="0" i="0" u="none" strike="noStrike" kern="1200" dirty="0">
                <a:solidFill>
                  <a:srgbClr val="000000"/>
                </a:solidFill>
                <a:effectLst/>
                <a:latin typeface="Calibri" panose="020F0502020204030204" pitchFamily="34" charset="0"/>
              </a:rPr>
              <a:t>Immediately life threatening</a:t>
            </a:r>
            <a:endParaRPr lang="en-GB" sz="2000" b="0" i="0" u="none" strike="noStrike" dirty="0">
              <a:effectLst/>
              <a:latin typeface="Arial" panose="020B0604020202020204" pitchFamily="34" charset="0"/>
            </a:endParaRPr>
          </a:p>
          <a:p>
            <a:pPr marL="347472" indent="-347472" algn="l" rtl="0" eaLnBrk="1" fontAlgn="ctr" latinLnBrk="0" hangingPunct="1">
              <a:spcBef>
                <a:spcPts val="0"/>
              </a:spcBef>
              <a:spcAft>
                <a:spcPts val="0"/>
              </a:spcAft>
              <a:buFont typeface="+mj-lt"/>
              <a:buAutoNum type="arabicPeriod"/>
            </a:pPr>
            <a:r>
              <a:rPr lang="en-GB" sz="2000" b="0" i="0" u="none" strike="noStrike" kern="1200" dirty="0">
                <a:solidFill>
                  <a:srgbClr val="000000"/>
                </a:solidFill>
                <a:effectLst/>
                <a:latin typeface="Calibri" panose="020F0502020204030204" pitchFamily="34" charset="0"/>
              </a:rPr>
              <a:t>Leading to hospitalisation or prolongation of hospitalisation</a:t>
            </a:r>
            <a:endParaRPr lang="en-GB" sz="2000" b="0" i="0" u="none" strike="noStrike" dirty="0">
              <a:effectLst/>
              <a:latin typeface="Arial" panose="020B0604020202020204" pitchFamily="34" charset="0"/>
            </a:endParaRPr>
          </a:p>
          <a:p>
            <a:pPr marL="347472" indent="-347472" algn="l" rtl="0" eaLnBrk="1" fontAlgn="ctr" latinLnBrk="0" hangingPunct="1">
              <a:spcBef>
                <a:spcPts val="0"/>
              </a:spcBef>
              <a:spcAft>
                <a:spcPts val="0"/>
              </a:spcAft>
              <a:buFont typeface="+mj-lt"/>
              <a:buAutoNum type="arabicPeriod"/>
            </a:pPr>
            <a:r>
              <a:rPr lang="en-GB" sz="2000" b="0" i="0" u="none" strike="noStrike" kern="1200" dirty="0">
                <a:solidFill>
                  <a:srgbClr val="000000"/>
                </a:solidFill>
                <a:effectLst/>
                <a:latin typeface="Calibri" panose="020F0502020204030204" pitchFamily="34" charset="0"/>
              </a:rPr>
              <a:t>Leading to a significant disability / incapacity</a:t>
            </a:r>
            <a:endParaRPr lang="en-GB" sz="2000" b="0" i="0" u="none" strike="noStrike" dirty="0">
              <a:effectLst/>
              <a:latin typeface="Arial" panose="020B0604020202020204" pitchFamily="34" charset="0"/>
            </a:endParaRPr>
          </a:p>
          <a:p>
            <a:pPr marL="347472" indent="-347472" algn="l" rtl="0" eaLnBrk="1" fontAlgn="ctr" latinLnBrk="0" hangingPunct="1">
              <a:spcBef>
                <a:spcPts val="0"/>
              </a:spcBef>
              <a:spcAft>
                <a:spcPts val="0"/>
              </a:spcAft>
              <a:buFont typeface="+mj-lt"/>
              <a:buAutoNum type="arabicPeriod"/>
            </a:pPr>
            <a:r>
              <a:rPr lang="en-GB" sz="2000" b="0" i="0" u="none" strike="noStrike" kern="1200" dirty="0">
                <a:solidFill>
                  <a:srgbClr val="000000"/>
                </a:solidFill>
                <a:effectLst/>
                <a:latin typeface="Calibri" panose="020F0502020204030204" pitchFamily="34" charset="0"/>
              </a:rPr>
              <a:t>Birth defect or congenital anomaly</a:t>
            </a:r>
            <a:endParaRPr lang="en-GB" sz="2000" b="0" i="0" u="none" strike="noStrike" dirty="0">
              <a:effectLst/>
              <a:latin typeface="Arial" panose="020B0604020202020204" pitchFamily="34" charset="0"/>
            </a:endParaRPr>
          </a:p>
          <a:p>
            <a:pPr marL="342900" indent="-342900" algn="l" rtl="0" eaLnBrk="1" fontAlgn="ctr" latinLnBrk="0" hangingPunct="1">
              <a:spcBef>
                <a:spcPts val="0"/>
              </a:spcBef>
              <a:spcAft>
                <a:spcPts val="0"/>
              </a:spcAft>
              <a:buFont typeface="+mj-lt"/>
              <a:buAutoNum type="arabicPeriod"/>
            </a:pPr>
            <a:r>
              <a:rPr lang="en-GB" sz="2000" b="0" i="0" u="none" strike="noStrike" kern="1200" dirty="0">
                <a:solidFill>
                  <a:srgbClr val="000000"/>
                </a:solidFill>
                <a:effectLst/>
                <a:latin typeface="Calibri" panose="020F0502020204030204" pitchFamily="34" charset="0"/>
              </a:rPr>
              <a:t>Otherwise medically important, necessitating an intervention</a:t>
            </a:r>
            <a:r>
              <a:rPr lang="en-GB" sz="2000" b="0" i="0" u="none" strike="noStrike" kern="1200" baseline="0" dirty="0">
                <a:solidFill>
                  <a:srgbClr val="000000"/>
                </a:solidFill>
                <a:effectLst/>
                <a:latin typeface="Calibri" panose="020F0502020204030204" pitchFamily="34" charset="0"/>
              </a:rPr>
              <a:t> to prevent one of the above listed outcomes</a:t>
            </a:r>
            <a:endParaRPr lang="en-GB" sz="2000" b="0" i="0" u="none" strike="noStrike" dirty="0">
              <a:effectLst/>
              <a:latin typeface="Arial" panose="020B0604020202020204" pitchFamily="34" charset="0"/>
            </a:endParaRPr>
          </a:p>
          <a:p>
            <a:endParaRPr lang="en-US" sz="2000" dirty="0"/>
          </a:p>
        </p:txBody>
      </p:sp>
    </p:spTree>
    <p:extLst>
      <p:ext uri="{BB962C8B-B14F-4D97-AF65-F5344CB8AC3E}">
        <p14:creationId xmlns:p14="http://schemas.microsoft.com/office/powerpoint/2010/main" val="138512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8338" y="1447800"/>
            <a:ext cx="7211662" cy="4462760"/>
          </a:xfrm>
          <a:prstGeom prst="rect">
            <a:avLst/>
          </a:prstGeom>
          <a:solidFill>
            <a:schemeClr val="bg1"/>
          </a:solidFill>
        </p:spPr>
        <p:txBody>
          <a:bodyPr wrap="square" rtlCol="0">
            <a:spAutoFit/>
          </a:bodyPr>
          <a:lstStyle/>
          <a:p>
            <a:r>
              <a:rPr lang="en-GB" sz="2400" b="1" dirty="0"/>
              <a:t>Did you stop a suspected drug? Lower the dose? Did not change anything?</a:t>
            </a:r>
            <a:endParaRPr lang="en-GB" sz="2400" dirty="0"/>
          </a:p>
          <a:p>
            <a:pPr marL="342900" indent="-342900">
              <a:buFont typeface="Arial" panose="020B0604020202020204" pitchFamily="34" charset="0"/>
              <a:buChar char="•"/>
            </a:pPr>
            <a:r>
              <a:rPr lang="en-GB" sz="2400" dirty="0"/>
              <a:t>If one or more drugs have been initially stopped and then re-introduced and no further change is expected:</a:t>
            </a:r>
          </a:p>
          <a:p>
            <a:pPr marL="800100" lvl="1" indent="-342900">
              <a:buFont typeface="Arial" panose="020B0604020202020204" pitchFamily="34" charset="0"/>
              <a:buChar char="•"/>
            </a:pPr>
            <a:r>
              <a:rPr lang="en-GB" sz="2000" dirty="0"/>
              <a:t>Select </a:t>
            </a:r>
            <a:r>
              <a:rPr lang="en-GB" sz="2000" b="1" dirty="0"/>
              <a:t>Dose not changed</a:t>
            </a:r>
            <a:r>
              <a:rPr lang="en-GB" sz="2000" dirty="0"/>
              <a:t>.</a:t>
            </a:r>
          </a:p>
          <a:p>
            <a:pPr marL="800100" lvl="1" indent="-342900">
              <a:buFont typeface="Arial" panose="020B0604020202020204" pitchFamily="34" charset="0"/>
              <a:buChar char="•"/>
            </a:pPr>
            <a:r>
              <a:rPr lang="en-GB" sz="2000" dirty="0"/>
              <a:t>Explain in the description that you stopped and resumed the drugs.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400" dirty="0"/>
              <a:t>If only 1 drug was stopped:</a:t>
            </a:r>
          </a:p>
          <a:p>
            <a:pPr marL="800100" lvl="1" indent="-342900">
              <a:buFont typeface="Arial" panose="020B0604020202020204" pitchFamily="34" charset="0"/>
              <a:buChar char="•"/>
            </a:pPr>
            <a:r>
              <a:rPr lang="en-GB" sz="2000" dirty="0"/>
              <a:t>Select </a:t>
            </a:r>
            <a:r>
              <a:rPr lang="en-GB" sz="2000" b="1" dirty="0"/>
              <a:t>Medicine withdrawn</a:t>
            </a:r>
            <a:r>
              <a:rPr lang="en-GB" sz="2000" dirty="0"/>
              <a:t>.</a:t>
            </a:r>
          </a:p>
          <a:p>
            <a:pPr marL="800100" lvl="1" indent="-342900">
              <a:buFont typeface="Arial" panose="020B0604020202020204" pitchFamily="34" charset="0"/>
              <a:buChar char="•"/>
            </a:pPr>
            <a:r>
              <a:rPr lang="en-GB" sz="2000" dirty="0"/>
              <a:t>Explain in the description that Cs was stopped for example and the other drugs were maintained.</a:t>
            </a:r>
            <a:endParaRPr lang="en-GB"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2947937" cy="310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0574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(6)</a:t>
            </a:r>
            <a:br>
              <a:rPr lang="en-GB" sz="4900" dirty="0"/>
            </a:br>
            <a:r>
              <a:rPr lang="en-GB" sz="2500" i="1" dirty="0">
                <a:solidFill>
                  <a:srgbClr val="FF0000"/>
                </a:solidFill>
              </a:rPr>
              <a:t>Action taken</a:t>
            </a:r>
            <a:endParaRPr lang="en-GB" sz="3100" i="1" dirty="0">
              <a:solidFill>
                <a:srgbClr val="FF0000"/>
              </a:solidFill>
            </a:endParaRPr>
          </a:p>
        </p:txBody>
      </p:sp>
    </p:spTree>
    <p:extLst>
      <p:ext uri="{BB962C8B-B14F-4D97-AF65-F5344CB8AC3E}">
        <p14:creationId xmlns:p14="http://schemas.microsoft.com/office/powerpoint/2010/main" val="387269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2" y="1447800"/>
            <a:ext cx="6553198" cy="4539704"/>
          </a:xfrm>
          <a:prstGeom prst="rect">
            <a:avLst/>
          </a:prstGeom>
          <a:solidFill>
            <a:schemeClr val="bg1"/>
          </a:solidFill>
        </p:spPr>
        <p:txBody>
          <a:bodyPr wrap="square" rtlCol="0">
            <a:spAutoFit/>
          </a:bodyPr>
          <a:lstStyle/>
          <a:p>
            <a:r>
              <a:rPr lang="en-GB" sz="2400" b="1" dirty="0"/>
              <a:t>At the time of reporting, is the event:</a:t>
            </a:r>
          </a:p>
          <a:p>
            <a:pPr marL="342900" indent="-342900">
              <a:spcBef>
                <a:spcPts val="600"/>
              </a:spcBef>
              <a:spcAft>
                <a:spcPts val="600"/>
              </a:spcAft>
              <a:buFont typeface="Arial" panose="020B0604020202020204" pitchFamily="34" charset="0"/>
              <a:buChar char="•"/>
            </a:pPr>
            <a:r>
              <a:rPr lang="en-GB" sz="2100" dirty="0"/>
              <a:t>Fully stabilized, back to baseline status </a:t>
            </a:r>
            <a:r>
              <a:rPr lang="en-GB" sz="2100" dirty="0">
                <a:sym typeface="Wingdings" panose="05000000000000000000" pitchFamily="2" charset="2"/>
              </a:rPr>
              <a:t> </a:t>
            </a:r>
            <a:r>
              <a:rPr lang="en-GB" sz="2100" b="1" dirty="0">
                <a:sym typeface="Wingdings" panose="05000000000000000000" pitchFamily="2" charset="2"/>
              </a:rPr>
              <a:t>Resolved</a:t>
            </a:r>
            <a:endParaRPr lang="en-GB" sz="2100" b="1" dirty="0"/>
          </a:p>
          <a:p>
            <a:pPr marL="342900" indent="-342900">
              <a:spcBef>
                <a:spcPts val="600"/>
              </a:spcBef>
              <a:spcAft>
                <a:spcPts val="600"/>
              </a:spcAft>
              <a:buFont typeface="Arial" panose="020B0604020202020204" pitchFamily="34" charset="0"/>
              <a:buChar char="•"/>
            </a:pPr>
            <a:r>
              <a:rPr lang="en-GB" sz="2100" dirty="0"/>
              <a:t>Improving but still not back to baseline status </a:t>
            </a:r>
            <a:r>
              <a:rPr lang="en-GB" sz="2100" dirty="0">
                <a:sym typeface="Wingdings" panose="05000000000000000000" pitchFamily="2" charset="2"/>
              </a:rPr>
              <a:t> </a:t>
            </a:r>
            <a:r>
              <a:rPr lang="en-GB" sz="2100" b="1" dirty="0">
                <a:sym typeface="Wingdings" panose="05000000000000000000" pitchFamily="2" charset="2"/>
              </a:rPr>
              <a:t>Resolving</a:t>
            </a:r>
          </a:p>
          <a:p>
            <a:pPr marL="342900" indent="-342900">
              <a:spcBef>
                <a:spcPts val="600"/>
              </a:spcBef>
              <a:spcAft>
                <a:spcPts val="600"/>
              </a:spcAft>
              <a:buFont typeface="Arial" panose="020B0604020202020204" pitchFamily="34" charset="0"/>
              <a:buChar char="•"/>
            </a:pPr>
            <a:r>
              <a:rPr lang="en-GB" sz="2100" dirty="0">
                <a:sym typeface="Wingdings" panose="05000000000000000000" pitchFamily="2" charset="2"/>
              </a:rPr>
              <a:t>Fully stabilized but some permanent condition will remain (e.g. hearing loss after permanent stop of injectable)  </a:t>
            </a:r>
            <a:r>
              <a:rPr lang="en-GB" sz="2100" b="1" dirty="0">
                <a:sym typeface="Wingdings" panose="05000000000000000000" pitchFamily="2" charset="2"/>
              </a:rPr>
              <a:t>Resolved with sequelae</a:t>
            </a:r>
            <a:endParaRPr lang="en-GB" sz="2100" b="1" dirty="0"/>
          </a:p>
          <a:p>
            <a:pPr marL="342900" indent="-342900">
              <a:spcBef>
                <a:spcPts val="600"/>
              </a:spcBef>
              <a:spcAft>
                <a:spcPts val="600"/>
              </a:spcAft>
              <a:buFont typeface="Arial" panose="020B0604020202020204" pitchFamily="34" charset="0"/>
              <a:buChar char="•"/>
            </a:pPr>
            <a:r>
              <a:rPr lang="en-GB" sz="2100" dirty="0"/>
              <a:t>Still ongoing </a:t>
            </a:r>
            <a:r>
              <a:rPr lang="en-GB" sz="2100" dirty="0">
                <a:sym typeface="Wingdings" panose="05000000000000000000" pitchFamily="2" charset="2"/>
              </a:rPr>
              <a:t></a:t>
            </a:r>
            <a:r>
              <a:rPr lang="en-GB" sz="2100" dirty="0"/>
              <a:t> </a:t>
            </a:r>
            <a:r>
              <a:rPr lang="en-GB" sz="2100" b="1" dirty="0"/>
              <a:t>Not resolved</a:t>
            </a:r>
          </a:p>
          <a:p>
            <a:pPr marL="342900" indent="-342900">
              <a:spcBef>
                <a:spcPts val="600"/>
              </a:spcBef>
              <a:spcAft>
                <a:spcPts val="600"/>
              </a:spcAft>
              <a:buFont typeface="Arial" panose="020B0604020202020204" pitchFamily="34" charset="0"/>
              <a:buChar char="•"/>
            </a:pPr>
            <a:r>
              <a:rPr lang="en-GB" sz="2100" dirty="0"/>
              <a:t>Fatal </a:t>
            </a:r>
            <a:r>
              <a:rPr lang="en-GB" sz="2100" dirty="0">
                <a:sym typeface="Wingdings" panose="05000000000000000000" pitchFamily="2" charset="2"/>
              </a:rPr>
              <a:t> </a:t>
            </a:r>
            <a:r>
              <a:rPr lang="en-GB" sz="2100" b="1" dirty="0">
                <a:sym typeface="Wingdings" panose="05000000000000000000" pitchFamily="2" charset="2"/>
              </a:rPr>
              <a:t>Died</a:t>
            </a:r>
          </a:p>
          <a:p>
            <a:pPr marL="342900" indent="-342900">
              <a:spcBef>
                <a:spcPts val="600"/>
              </a:spcBef>
              <a:spcAft>
                <a:spcPts val="600"/>
              </a:spcAft>
              <a:buFont typeface="Arial" panose="020B0604020202020204" pitchFamily="34" charset="0"/>
              <a:buChar char="•"/>
            </a:pPr>
            <a:r>
              <a:rPr lang="en-GB" sz="2100" dirty="0">
                <a:sym typeface="Wingdings" panose="05000000000000000000" pitchFamily="2" charset="2"/>
              </a:rPr>
              <a:t>Outcome is not known (e.g. patient lost to follow-up)  </a:t>
            </a:r>
            <a:r>
              <a:rPr lang="en-GB" sz="2100" b="1" dirty="0">
                <a:sym typeface="Wingdings" panose="05000000000000000000" pitchFamily="2" charset="2"/>
              </a:rPr>
              <a:t>Unknown</a:t>
            </a:r>
            <a:endParaRPr lang="en-GB" sz="21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998753" cy="29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0574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(7)</a:t>
            </a:r>
            <a:br>
              <a:rPr lang="en-GB" sz="4900" dirty="0"/>
            </a:br>
            <a:r>
              <a:rPr lang="en-GB" sz="2500" i="1" dirty="0">
                <a:solidFill>
                  <a:srgbClr val="FF0000"/>
                </a:solidFill>
              </a:rPr>
              <a:t>Outcome of event</a:t>
            </a:r>
            <a:endParaRPr lang="en-GB" sz="3100" i="1" dirty="0">
              <a:solidFill>
                <a:srgbClr val="FF0000"/>
              </a:solidFill>
            </a:endParaRPr>
          </a:p>
        </p:txBody>
      </p:sp>
    </p:spTree>
    <p:extLst>
      <p:ext uri="{BB962C8B-B14F-4D97-AF65-F5344CB8AC3E}">
        <p14:creationId xmlns:p14="http://schemas.microsoft.com/office/powerpoint/2010/main" val="354592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9" y="1962150"/>
            <a:ext cx="7678737"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5838" y="4902200"/>
            <a:ext cx="4678362" cy="965200"/>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90800" y="5477286"/>
            <a:ext cx="2590800" cy="369332"/>
          </a:xfrm>
          <a:prstGeom prst="rect">
            <a:avLst/>
          </a:prstGeom>
          <a:noFill/>
        </p:spPr>
        <p:txBody>
          <a:bodyPr wrap="square" rtlCol="0">
            <a:spAutoFit/>
          </a:bodyPr>
          <a:lstStyle/>
          <a:p>
            <a:r>
              <a:rPr lang="en-GB" b="1" dirty="0">
                <a:solidFill>
                  <a:srgbClr val="FF0066"/>
                </a:solidFill>
              </a:rPr>
              <a:t>Easy to forget !</a:t>
            </a:r>
          </a:p>
        </p:txBody>
      </p:sp>
      <p:sp>
        <p:nvSpPr>
          <p:cNvPr id="7" name="Title 1"/>
          <p:cNvSpPr txBox="1">
            <a:spLocks/>
          </p:cNvSpPr>
          <p:nvPr/>
        </p:nvSpPr>
        <p:spPr>
          <a:xfrm>
            <a:off x="20574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(8)</a:t>
            </a:r>
            <a:br>
              <a:rPr lang="en-GB" sz="4900" dirty="0"/>
            </a:br>
            <a:r>
              <a:rPr lang="en-GB" sz="2500" i="1" dirty="0">
                <a:solidFill>
                  <a:srgbClr val="FF0000"/>
                </a:solidFill>
              </a:rPr>
              <a:t>Reporter</a:t>
            </a:r>
            <a:endParaRPr lang="en-GB" sz="3100" i="1" dirty="0">
              <a:solidFill>
                <a:srgbClr val="FF0000"/>
              </a:solidFill>
            </a:endParaRPr>
          </a:p>
        </p:txBody>
      </p:sp>
    </p:spTree>
    <p:extLst>
      <p:ext uri="{BB962C8B-B14F-4D97-AF65-F5344CB8AC3E}">
        <p14:creationId xmlns:p14="http://schemas.microsoft.com/office/powerpoint/2010/main" val="370151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676400"/>
            <a:ext cx="10515600" cy="4525963"/>
          </a:xfrm>
          <a:prstGeom prst="rect">
            <a:avLst/>
          </a:prstGeom>
        </p:spPr>
        <p:txBody>
          <a:bodyPr>
            <a:normAutofit/>
          </a:bodyPr>
          <a:lstStyle/>
          <a:p>
            <a:r>
              <a:rPr lang="en-US" sz="2800" dirty="0"/>
              <a:t>If &gt;1 AE/SAE, which are distinct and unlinked (e.g., cardiac and neurological events) occur in the same individual, separate forms are completed and sent for each event</a:t>
            </a:r>
          </a:p>
          <a:p>
            <a:endParaRPr lang="en-US" sz="2800" dirty="0"/>
          </a:p>
          <a:p>
            <a:r>
              <a:rPr lang="en-US" sz="2800" dirty="0"/>
              <a:t>Most of the times the information needed to complete the form is available in the patient’s file, in the lab reports, in autopsy reports, etc.</a:t>
            </a:r>
          </a:p>
          <a:p>
            <a:pPr lvl="1"/>
            <a:r>
              <a:rPr lang="en-US" sz="2400" dirty="0"/>
              <a:t>Usually, most systems allow you to append lab results or other docs directly to the form so that you don’t need to re-write everything.</a:t>
            </a:r>
          </a:p>
        </p:txBody>
      </p:sp>
      <p:sp>
        <p:nvSpPr>
          <p:cNvPr id="4" name="Title 1"/>
          <p:cNvSpPr txBox="1">
            <a:spLocks/>
          </p:cNvSpPr>
          <p:nvPr/>
        </p:nvSpPr>
        <p:spPr>
          <a:xfrm>
            <a:off x="2057400" y="76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500" b="1" dirty="0"/>
              <a:t>Completing the alert form (9)</a:t>
            </a:r>
            <a:br>
              <a:rPr lang="en-GB" sz="4900" dirty="0"/>
            </a:br>
            <a:r>
              <a:rPr lang="en-GB" sz="2500" i="1" dirty="0">
                <a:solidFill>
                  <a:srgbClr val="FF0000"/>
                </a:solidFill>
              </a:rPr>
              <a:t>Further notes</a:t>
            </a:r>
            <a:endParaRPr lang="en-GB" sz="3100" i="1" dirty="0">
              <a:solidFill>
                <a:srgbClr val="FF0000"/>
              </a:solidFill>
            </a:endParaRPr>
          </a:p>
        </p:txBody>
      </p:sp>
    </p:spTree>
    <p:extLst>
      <p:ext uri="{BB962C8B-B14F-4D97-AF65-F5344CB8AC3E}">
        <p14:creationId xmlns:p14="http://schemas.microsoft.com/office/powerpoint/2010/main" val="405179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29737"/>
            <a:ext cx="8229600" cy="1143000"/>
          </a:xfrm>
          <a:prstGeom prst="rect">
            <a:avLst/>
          </a:prstGeom>
        </p:spPr>
        <p:txBody>
          <a:bodyPr>
            <a:normAutofit fontScale="90000"/>
          </a:bodyPr>
          <a:lstStyle/>
          <a:p>
            <a:r>
              <a:rPr lang="en-GB" b="1" dirty="0"/>
              <a:t>What happens once the </a:t>
            </a:r>
            <a:r>
              <a:rPr lang="en-GB" b="1" dirty="0" err="1"/>
              <a:t>aDSM</a:t>
            </a:r>
            <a:r>
              <a:rPr lang="en-GB" b="1" dirty="0"/>
              <a:t> forms reach the national coordination?</a:t>
            </a:r>
          </a:p>
        </p:txBody>
      </p:sp>
      <p:sp>
        <p:nvSpPr>
          <p:cNvPr id="3" name="Content Placeholder 2"/>
          <p:cNvSpPr>
            <a:spLocks noGrp="1"/>
          </p:cNvSpPr>
          <p:nvPr>
            <p:ph idx="4294967295"/>
          </p:nvPr>
        </p:nvSpPr>
        <p:spPr>
          <a:xfrm>
            <a:off x="609600" y="1600200"/>
            <a:ext cx="11125200" cy="4525963"/>
          </a:xfrm>
          <a:prstGeom prst="rect">
            <a:avLst/>
          </a:prstGeom>
        </p:spPr>
        <p:txBody>
          <a:bodyPr>
            <a:normAutofit/>
          </a:bodyPr>
          <a:lstStyle/>
          <a:p>
            <a:pPr>
              <a:spcAft>
                <a:spcPts val="600"/>
              </a:spcAft>
            </a:pPr>
            <a:r>
              <a:rPr lang="en-US" sz="2800" dirty="0"/>
              <a:t>Upon receipt of the information the responsible authority will:</a:t>
            </a:r>
          </a:p>
          <a:p>
            <a:pPr lvl="1">
              <a:spcAft>
                <a:spcPts val="600"/>
              </a:spcAft>
            </a:pPr>
            <a:r>
              <a:rPr lang="en-US" sz="2400" dirty="0"/>
              <a:t>Review the information,</a:t>
            </a:r>
          </a:p>
          <a:p>
            <a:pPr lvl="1">
              <a:spcAft>
                <a:spcPts val="600"/>
              </a:spcAft>
            </a:pPr>
            <a:r>
              <a:rPr lang="en-US" sz="2400" dirty="0"/>
              <a:t>Contact the reporter and/or facility for more details </a:t>
            </a:r>
          </a:p>
          <a:p>
            <a:pPr lvl="1">
              <a:spcAft>
                <a:spcPts val="600"/>
              </a:spcAft>
            </a:pPr>
            <a:r>
              <a:rPr lang="en-US" sz="2400" dirty="0"/>
              <a:t>Assist with causality assessment</a:t>
            </a:r>
          </a:p>
          <a:p>
            <a:pPr lvl="1">
              <a:spcAft>
                <a:spcPts val="600"/>
              </a:spcAft>
            </a:pPr>
            <a:r>
              <a:rPr lang="en-US" sz="2400" dirty="0"/>
              <a:t>Perform signal detection and other statistical analyses,</a:t>
            </a:r>
          </a:p>
          <a:p>
            <a:pPr lvl="1">
              <a:spcAft>
                <a:spcPts val="600"/>
              </a:spcAft>
            </a:pPr>
            <a:r>
              <a:rPr lang="en-US" sz="2400" dirty="0"/>
              <a:t>Decide on any action to protect public health (if applicable)</a:t>
            </a:r>
          </a:p>
          <a:p>
            <a:pPr lvl="1">
              <a:spcAft>
                <a:spcPts val="600"/>
              </a:spcAft>
            </a:pPr>
            <a:r>
              <a:rPr lang="en-US" sz="2400" dirty="0"/>
              <a:t>Use the data to improve overall drug-safety and knowledge on drugs (e.g. by cross-reporting to WHO to inform further guidance).</a:t>
            </a:r>
          </a:p>
        </p:txBody>
      </p:sp>
    </p:spTree>
    <p:extLst>
      <p:ext uri="{BB962C8B-B14F-4D97-AF65-F5344CB8AC3E}">
        <p14:creationId xmlns:p14="http://schemas.microsoft.com/office/powerpoint/2010/main" val="426528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2.1v. Train staff on the collection of data</a:t>
            </a:r>
          </a:p>
        </p:txBody>
      </p:sp>
    </p:spTree>
    <p:extLst>
      <p:ext uri="{BB962C8B-B14F-4D97-AF65-F5344CB8AC3E}">
        <p14:creationId xmlns:p14="http://schemas.microsoft.com/office/powerpoint/2010/main" val="769734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4500" y="37171"/>
            <a:ext cx="8763000" cy="1143000"/>
          </a:xfrm>
          <a:prstGeom prst="rect">
            <a:avLst/>
          </a:prstGeom>
        </p:spPr>
        <p:txBody>
          <a:bodyPr/>
          <a:lstStyle/>
          <a:p>
            <a:r>
              <a:rPr lang="en-GB" b="1" dirty="0"/>
              <a:t>Train others on the use of the forms</a:t>
            </a:r>
          </a:p>
        </p:txBody>
      </p:sp>
      <p:sp>
        <p:nvSpPr>
          <p:cNvPr id="3" name="Content Placeholder 2"/>
          <p:cNvSpPr>
            <a:spLocks noGrp="1"/>
          </p:cNvSpPr>
          <p:nvPr>
            <p:ph idx="4294967295"/>
          </p:nvPr>
        </p:nvSpPr>
        <p:spPr>
          <a:xfrm>
            <a:off x="685800" y="1447800"/>
            <a:ext cx="10820400" cy="4525963"/>
          </a:xfrm>
          <a:prstGeom prst="rect">
            <a:avLst/>
          </a:prstGeom>
        </p:spPr>
        <p:txBody>
          <a:bodyPr>
            <a:normAutofit/>
          </a:bodyPr>
          <a:lstStyle/>
          <a:p>
            <a:r>
              <a:rPr lang="en-GB" sz="2800" b="1" dirty="0"/>
              <a:t>Focus</a:t>
            </a:r>
            <a:r>
              <a:rPr lang="en-GB" sz="2800" dirty="0"/>
              <a:t> on the core requirements, here the 4 minimum criteria (patient, reporter, drug, SAE).</a:t>
            </a:r>
          </a:p>
          <a:p>
            <a:r>
              <a:rPr lang="en-GB" sz="2800" b="1" dirty="0"/>
              <a:t>Explain</a:t>
            </a:r>
            <a:r>
              <a:rPr lang="en-GB" sz="2800" dirty="0"/>
              <a:t> the terminology (e.g. suspected vs. concomitant drug) and each field of your form.</a:t>
            </a:r>
          </a:p>
          <a:p>
            <a:r>
              <a:rPr lang="en-GB" sz="2800" b="1" dirty="0"/>
              <a:t>Illustrate</a:t>
            </a:r>
            <a:r>
              <a:rPr lang="en-GB" sz="2800" dirty="0"/>
              <a:t>: use examples</a:t>
            </a:r>
          </a:p>
          <a:p>
            <a:r>
              <a:rPr lang="en-GB" sz="2800" b="1" dirty="0"/>
              <a:t>Perform exercises </a:t>
            </a:r>
            <a:r>
              <a:rPr lang="en-GB" sz="2800" dirty="0"/>
              <a:t>with the doctors or other healthcare professionals that are expected to fill in the forms for the national aDSM.</a:t>
            </a:r>
          </a:p>
          <a:p>
            <a:pPr lvl="1"/>
            <a:r>
              <a:rPr lang="en-GB" sz="2400" dirty="0"/>
              <a:t>Case studies can be found in the presentation on AE monitoring and management.</a:t>
            </a:r>
          </a:p>
        </p:txBody>
      </p:sp>
    </p:spTree>
    <p:extLst>
      <p:ext uri="{BB962C8B-B14F-4D97-AF65-F5344CB8AC3E}">
        <p14:creationId xmlns:p14="http://schemas.microsoft.com/office/powerpoint/2010/main" val="225137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65049"/>
            <a:ext cx="8229600" cy="762000"/>
          </a:xfrm>
          <a:prstGeom prst="rect">
            <a:avLst/>
          </a:prstGeom>
        </p:spPr>
        <p:txBody>
          <a:bodyPr/>
          <a:lstStyle/>
          <a:p>
            <a:r>
              <a:rPr lang="en-GB" b="1" dirty="0"/>
              <a:t>Conclusions</a:t>
            </a:r>
          </a:p>
        </p:txBody>
      </p:sp>
      <p:sp>
        <p:nvSpPr>
          <p:cNvPr id="3" name="Content Placeholder 2"/>
          <p:cNvSpPr>
            <a:spLocks noGrp="1"/>
          </p:cNvSpPr>
          <p:nvPr>
            <p:ph idx="4294967295"/>
          </p:nvPr>
        </p:nvSpPr>
        <p:spPr>
          <a:xfrm>
            <a:off x="762000" y="1066800"/>
            <a:ext cx="10439400" cy="5257800"/>
          </a:xfrm>
          <a:prstGeom prst="rect">
            <a:avLst/>
          </a:prstGeom>
        </p:spPr>
        <p:txBody>
          <a:bodyPr/>
          <a:lstStyle/>
          <a:p>
            <a:r>
              <a:rPr lang="en-GB" sz="2800" dirty="0"/>
              <a:t>It is the responsibility of healthcare professionals to promptly inform the national </a:t>
            </a:r>
            <a:r>
              <a:rPr lang="en-GB" sz="2800" dirty="0" err="1"/>
              <a:t>aDSM</a:t>
            </a:r>
            <a:r>
              <a:rPr lang="en-GB" sz="2800" dirty="0"/>
              <a:t> coordination of SAEs (or other AEs, depending on the package in use)</a:t>
            </a:r>
          </a:p>
          <a:p>
            <a:r>
              <a:rPr lang="en-GB" sz="2800" dirty="0"/>
              <a:t>As soon as the 4 minimal elements are available, a form can be filled in and sent (depend on local regulations)</a:t>
            </a:r>
          </a:p>
          <a:p>
            <a:r>
              <a:rPr lang="en-GB" sz="2800" dirty="0"/>
              <a:t>Report forms are “living” documents and important follow-up information can be sent at any time after </a:t>
            </a:r>
            <a:r>
              <a:rPr lang="en-US" sz="2800" dirty="0"/>
              <a:t>sending an initial report</a:t>
            </a:r>
          </a:p>
          <a:p>
            <a:r>
              <a:rPr lang="en-US" sz="2800" dirty="0"/>
              <a:t>Staff need to be trained in the completion of the forms and feedback is helpful to ensure improved quality and completeness of reporting</a:t>
            </a:r>
          </a:p>
        </p:txBody>
      </p:sp>
    </p:spTree>
    <p:extLst>
      <p:ext uri="{BB962C8B-B14F-4D97-AF65-F5344CB8AC3E}">
        <p14:creationId xmlns:p14="http://schemas.microsoft.com/office/powerpoint/2010/main" val="276340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txBox="1">
            <a:spLocks noChangeArrowheads="1"/>
          </p:cNvSpPr>
          <p:nvPr/>
        </p:nvSpPr>
        <p:spPr bwMode="auto">
          <a:xfrm>
            <a:off x="1919289" y="44451"/>
            <a:ext cx="83534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rgbClr val="161645"/>
                </a:solidFill>
                <a:latin typeface="Calibri" pitchFamily="34" charset="0"/>
                <a:cs typeface="Calibri" pitchFamily="34" charset="0"/>
              </a:rPr>
              <a:t>Key steps in </a:t>
            </a:r>
            <a:r>
              <a:rPr lang="en-US" altLang="en-US" sz="4400" b="1" dirty="0" err="1">
                <a:solidFill>
                  <a:srgbClr val="161645"/>
                </a:solidFill>
                <a:latin typeface="Calibri" pitchFamily="34" charset="0"/>
                <a:cs typeface="Calibri" pitchFamily="34" charset="0"/>
              </a:rPr>
              <a:t>aDSM</a:t>
            </a:r>
            <a:r>
              <a:rPr lang="en-US" altLang="en-US" sz="4400" b="1" dirty="0">
                <a:solidFill>
                  <a:srgbClr val="161645"/>
                </a:solidFill>
                <a:latin typeface="Calibri" pitchFamily="34" charset="0"/>
                <a:cs typeface="Calibri" pitchFamily="34" charset="0"/>
              </a:rPr>
              <a:t> implementation</a:t>
            </a:r>
          </a:p>
        </p:txBody>
      </p:sp>
      <p:sp>
        <p:nvSpPr>
          <p:cNvPr id="2051" name="Rectangle 32"/>
          <p:cNvSpPr>
            <a:spLocks noChangeArrowheads="1"/>
          </p:cNvSpPr>
          <p:nvPr/>
        </p:nvSpPr>
        <p:spPr bwMode="auto">
          <a:xfrm>
            <a:off x="1524001" y="26001"/>
            <a:ext cx="184731" cy="4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2696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grpSp>
        <p:nvGrpSpPr>
          <p:cNvPr id="2052" name="Groupe 8"/>
          <p:cNvGrpSpPr>
            <a:grpSpLocks/>
          </p:cNvGrpSpPr>
          <p:nvPr/>
        </p:nvGrpSpPr>
        <p:grpSpPr bwMode="auto">
          <a:xfrm>
            <a:off x="2644776" y="981076"/>
            <a:ext cx="7051675" cy="5046663"/>
            <a:chOff x="0" y="0"/>
            <a:chExt cx="5074920" cy="3375660"/>
          </a:xfrm>
        </p:grpSpPr>
        <p:sp>
          <p:nvSpPr>
            <p:cNvPr id="2053" name="Zone de texte 2"/>
            <p:cNvSpPr txBox="1">
              <a:spLocks noChangeArrowheads="1"/>
            </p:cNvSpPr>
            <p:nvPr/>
          </p:nvSpPr>
          <p:spPr bwMode="auto">
            <a:xfrm>
              <a:off x="0" y="0"/>
              <a:ext cx="5074920" cy="342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US" altLang="en-US" sz="2000">
                  <a:latin typeface="Calibri" pitchFamily="34" charset="0"/>
                  <a:ea typeface="SimSun" pitchFamily="2" charset="-122"/>
                  <a:cs typeface="Times New Roman" pitchFamily="18" charset="0"/>
                </a:rPr>
                <a:t>Create a national coordinating mechanism for aDSM</a:t>
              </a:r>
              <a:endParaRPr lang="en-GB" altLang="en-US" sz="1600">
                <a:latin typeface="Calibri" pitchFamily="34" charset="0"/>
                <a:ea typeface="SimSun" pitchFamily="2" charset="-122"/>
                <a:cs typeface="Times New Roman" pitchFamily="18" charset="0"/>
              </a:endParaRPr>
            </a:p>
          </p:txBody>
        </p:sp>
        <p:sp>
          <p:nvSpPr>
            <p:cNvPr id="2054" name="Zone de texte 2"/>
            <p:cNvSpPr txBox="1">
              <a:spLocks noChangeArrowheads="1"/>
            </p:cNvSpPr>
            <p:nvPr/>
          </p:nvSpPr>
          <p:spPr bwMode="auto">
            <a:xfrm>
              <a:off x="0" y="419436"/>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GB" altLang="en-US" sz="2000">
                  <a:solidFill>
                    <a:srgbClr val="0D0D0D"/>
                  </a:solidFill>
                  <a:latin typeface="Calibri" pitchFamily="34" charset="0"/>
                  <a:ea typeface="SimSun" pitchFamily="2" charset="-122"/>
                  <a:cs typeface="Times New Roman" pitchFamily="18" charset="0"/>
                </a:rPr>
                <a:t>Develop a plan for aDSM</a:t>
              </a:r>
            </a:p>
          </p:txBody>
        </p:sp>
        <p:sp>
          <p:nvSpPr>
            <p:cNvPr id="17415" name="Zone de texte 2"/>
            <p:cNvSpPr txBox="1">
              <a:spLocks noChangeArrowheads="1"/>
            </p:cNvSpPr>
            <p:nvPr/>
          </p:nvSpPr>
          <p:spPr bwMode="auto">
            <a:xfrm>
              <a:off x="0" y="861171"/>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a:solidFill>
                    <a:schemeClr val="tx1">
                      <a:lumMod val="95000"/>
                      <a:lumOff val="5000"/>
                    </a:schemeClr>
                  </a:solidFill>
                  <a:latin typeface="Calibri" pitchFamily="34" charset="0"/>
                  <a:ea typeface="SimSun" pitchFamily="2" charset="-122"/>
                  <a:cs typeface="Times New Roman" pitchFamily="18" charset="0"/>
                </a:rPr>
                <a:t>Define management and supervision roles and responsibilities</a:t>
              </a:r>
              <a:endParaRPr lang="en-GB" altLang="en-US" sz="1600" dirty="0">
                <a:solidFill>
                  <a:schemeClr val="tx1">
                    <a:lumMod val="95000"/>
                    <a:lumOff val="5000"/>
                  </a:schemeClr>
                </a:solidFill>
                <a:latin typeface="Calibri" pitchFamily="34" charset="0"/>
                <a:ea typeface="SimSun" pitchFamily="2" charset="-122"/>
                <a:cs typeface="Times New Roman" pitchFamily="18" charset="0"/>
              </a:endParaRPr>
            </a:p>
          </p:txBody>
        </p:sp>
        <p:sp>
          <p:nvSpPr>
            <p:cNvPr id="17416" name="Zone de texte 2"/>
            <p:cNvSpPr txBox="1">
              <a:spLocks noChangeArrowheads="1"/>
            </p:cNvSpPr>
            <p:nvPr/>
          </p:nvSpPr>
          <p:spPr bwMode="auto">
            <a:xfrm>
              <a:off x="0" y="1302905"/>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dirty="0">
                  <a:solidFill>
                    <a:schemeClr val="tx1">
                      <a:lumMod val="95000"/>
                      <a:lumOff val="5000"/>
                    </a:schemeClr>
                  </a:solidFill>
                  <a:latin typeface="Calibri" pitchFamily="34" charset="0"/>
                  <a:ea typeface="SimSun" pitchFamily="2" charset="-122"/>
                  <a:cs typeface="Times New Roman" pitchFamily="18" charset="0"/>
                </a:rPr>
                <a:t>Create standard data collection materials</a:t>
              </a:r>
              <a:endParaRPr lang="en-GB" altLang="en-US" sz="1600" dirty="0">
                <a:solidFill>
                  <a:schemeClr val="tx1">
                    <a:lumMod val="95000"/>
                    <a:lumOff val="5000"/>
                  </a:schemeClr>
                </a:solidFill>
                <a:latin typeface="Calibri" pitchFamily="34" charset="0"/>
                <a:ea typeface="SimSun" pitchFamily="2" charset="-122"/>
                <a:cs typeface="Times New Roman" pitchFamily="18" charset="0"/>
              </a:endParaRPr>
            </a:p>
          </p:txBody>
        </p:sp>
        <p:sp>
          <p:nvSpPr>
            <p:cNvPr id="2057" name="Zone de texte 2"/>
            <p:cNvSpPr txBox="1">
              <a:spLocks noChangeArrowheads="1"/>
            </p:cNvSpPr>
            <p:nvPr/>
          </p:nvSpPr>
          <p:spPr bwMode="auto">
            <a:xfrm>
              <a:off x="0" y="1729774"/>
              <a:ext cx="5074920" cy="342981"/>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pPr>
              <a:r>
                <a:rPr lang="en-GB" altLang="en-US" sz="2000" b="1">
                  <a:solidFill>
                    <a:srgbClr val="FF0000"/>
                  </a:solidFill>
                  <a:latin typeface="Calibri" pitchFamily="34" charset="0"/>
                  <a:ea typeface="SimSun" pitchFamily="2" charset="-122"/>
                  <a:cs typeface="Times New Roman" pitchFamily="18" charset="0"/>
                </a:rPr>
                <a:t>Train staff on the collection of data</a:t>
              </a:r>
            </a:p>
          </p:txBody>
        </p:sp>
        <p:sp>
          <p:nvSpPr>
            <p:cNvPr id="17418" name="Zone de texte 2"/>
            <p:cNvSpPr txBox="1">
              <a:spLocks noChangeArrowheads="1"/>
            </p:cNvSpPr>
            <p:nvPr/>
          </p:nvSpPr>
          <p:spPr bwMode="auto">
            <a:xfrm>
              <a:off x="0" y="2171508"/>
              <a:ext cx="5074920" cy="34298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Define schedules and routes for data collection and reporting</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sp>
          <p:nvSpPr>
            <p:cNvPr id="17419" name="Zone de texte 6"/>
            <p:cNvSpPr txBox="1">
              <a:spLocks noChangeArrowheads="1"/>
            </p:cNvSpPr>
            <p:nvPr/>
          </p:nvSpPr>
          <p:spPr bwMode="auto">
            <a:xfrm>
              <a:off x="0" y="2590944"/>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Consolidate aDSM data electronically</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sp>
          <p:nvSpPr>
            <p:cNvPr id="17420" name="Zone de texte 2"/>
            <p:cNvSpPr txBox="1">
              <a:spLocks noChangeArrowheads="1"/>
            </p:cNvSpPr>
            <p:nvPr/>
          </p:nvSpPr>
          <p:spPr bwMode="auto">
            <a:xfrm>
              <a:off x="0" y="3032678"/>
              <a:ext cx="5074920" cy="34298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15000"/>
                </a:lnSpc>
                <a:spcAft>
                  <a:spcPts val="1000"/>
                </a:spcAft>
                <a:defRPr/>
              </a:pPr>
              <a:r>
                <a:rPr lang="en-GB" altLang="en-US" sz="2000">
                  <a:solidFill>
                    <a:schemeClr val="tx1">
                      <a:lumMod val="95000"/>
                      <a:lumOff val="5000"/>
                    </a:schemeClr>
                  </a:solidFill>
                  <a:latin typeface="Calibri" pitchFamily="34" charset="0"/>
                  <a:ea typeface="SimSun" pitchFamily="2" charset="-122"/>
                  <a:cs typeface="Times New Roman" pitchFamily="18" charset="0"/>
                </a:rPr>
                <a:t>Develop capacity for signal detection and causality assessment</a:t>
              </a:r>
              <a:endParaRPr lang="en-GB" altLang="en-US" sz="1600">
                <a:solidFill>
                  <a:schemeClr val="tx1">
                    <a:lumMod val="95000"/>
                    <a:lumOff val="5000"/>
                  </a:schemeClr>
                </a:solidFill>
                <a:latin typeface="Calibri" pitchFamily="34" charset="0"/>
                <a:ea typeface="SimSun" pitchFamily="2" charset="-122"/>
                <a:cs typeface="Times New Roman" pitchFamily="18" charset="0"/>
              </a:endParaRPr>
            </a:p>
          </p:txBody>
        </p:sp>
      </p:grpSp>
    </p:spTree>
    <p:extLst>
      <p:ext uri="{BB962C8B-B14F-4D97-AF65-F5344CB8AC3E}">
        <p14:creationId xmlns:p14="http://schemas.microsoft.com/office/powerpoint/2010/main" val="31422640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09538"/>
            <a:ext cx="12192000" cy="12003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GB" altLang="en-US" b="1" kern="1200" dirty="0">
                <a:solidFill>
                  <a:srgbClr val="000000"/>
                </a:solidFill>
                <a:latin typeface="Calibri" panose="020F0502020204030204" pitchFamily="34" charset="0"/>
                <a:ea typeface="+mn-ea"/>
                <a:cs typeface="Calibri" panose="020F0502020204030204" pitchFamily="34" charset="0"/>
              </a:rPr>
              <a:t>Learning objective</a:t>
            </a:r>
            <a:br>
              <a:rPr lang="en-GB" altLang="en-US" b="1" kern="1200" dirty="0">
                <a:solidFill>
                  <a:srgbClr val="000000"/>
                </a:solidFill>
                <a:latin typeface="Calibri" panose="020F0502020204030204" pitchFamily="34" charset="0"/>
                <a:ea typeface="+mn-ea"/>
                <a:cs typeface="Calibri" panose="020F0502020204030204" pitchFamily="34" charset="0"/>
              </a:rPr>
            </a:br>
            <a:r>
              <a:rPr lang="en-US" sz="2800" i="1" dirty="0">
                <a:solidFill>
                  <a:srgbClr val="FF0000"/>
                </a:solidFill>
                <a:latin typeface="Calibri" panose="020F0502020204030204" pitchFamily="34" charset="0"/>
                <a:cs typeface="Calibri" panose="020F0502020204030204" pitchFamily="34" charset="0"/>
              </a:rPr>
              <a:t> </a:t>
            </a:r>
            <a:r>
              <a:rPr lang="en-US" sz="2400" i="1" dirty="0">
                <a:solidFill>
                  <a:srgbClr val="FF0000"/>
                </a:solidFill>
                <a:latin typeface="Calibri" panose="020F0502020204030204" pitchFamily="34" charset="0"/>
                <a:cs typeface="Calibri" panose="020F0502020204030204" pitchFamily="34" charset="0"/>
              </a:rPr>
              <a:t>By the end of this presentation, the participant is expected to be able to…</a:t>
            </a:r>
            <a:endParaRPr lang="en-GB" altLang="en-US" sz="2800" i="1" dirty="0">
              <a:solidFill>
                <a:srgbClr val="FF0000"/>
              </a:solidFill>
              <a:latin typeface="Calibri" panose="020F0502020204030204" pitchFamily="34" charset="0"/>
              <a:ea typeface="+mn-ea"/>
              <a:cs typeface="Calibri" panose="020F0502020204030204" pitchFamily="34" charset="0"/>
            </a:endParaRPr>
          </a:p>
        </p:txBody>
      </p:sp>
      <p:sp>
        <p:nvSpPr>
          <p:cNvPr id="2051" name="Content Placeholder 2"/>
          <p:cNvSpPr>
            <a:spLocks noGrp="1"/>
          </p:cNvSpPr>
          <p:nvPr>
            <p:ph idx="4294967295"/>
          </p:nvPr>
        </p:nvSpPr>
        <p:spPr bwMode="auto">
          <a:xfrm>
            <a:off x="838200" y="1905001"/>
            <a:ext cx="100584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457200" lvl="1" indent="0">
              <a:buNone/>
            </a:pPr>
            <a:r>
              <a:rPr lang="en-GB" altLang="fr-FR" dirty="0"/>
              <a:t>Organize training of key staff on the collection of </a:t>
            </a:r>
            <a:r>
              <a:rPr lang="en-GB" altLang="fr-FR" dirty="0" err="1"/>
              <a:t>aDSM</a:t>
            </a:r>
            <a:r>
              <a:rPr lang="en-GB" altLang="fr-FR" dirty="0"/>
              <a:t> data using the standard forms and treatment cards</a:t>
            </a:r>
          </a:p>
        </p:txBody>
      </p:sp>
    </p:spTree>
    <p:extLst>
      <p:ext uri="{BB962C8B-B14F-4D97-AF65-F5344CB8AC3E}">
        <p14:creationId xmlns:p14="http://schemas.microsoft.com/office/powerpoint/2010/main" val="423706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06701"/>
            <a:ext cx="8229600" cy="1143000"/>
          </a:xfrm>
          <a:prstGeom prst="rect">
            <a:avLst/>
          </a:prstGeom>
        </p:spPr>
        <p:txBody>
          <a:bodyPr/>
          <a:lstStyle/>
          <a:p>
            <a:r>
              <a:rPr lang="en-GB" b="1" dirty="0"/>
              <a:t>Data collection</a:t>
            </a:r>
          </a:p>
        </p:txBody>
      </p:sp>
      <p:sp>
        <p:nvSpPr>
          <p:cNvPr id="3" name="Content Placeholder 2"/>
          <p:cNvSpPr>
            <a:spLocks noGrp="1"/>
          </p:cNvSpPr>
          <p:nvPr>
            <p:ph sz="half" idx="4294967295"/>
          </p:nvPr>
        </p:nvSpPr>
        <p:spPr>
          <a:xfrm>
            <a:off x="1181100" y="1471961"/>
            <a:ext cx="3162300" cy="3862039"/>
          </a:xfrm>
          <a:prstGeom prst="rect">
            <a:avLst/>
          </a:prstGeom>
          <a:solidFill>
            <a:schemeClr val="accent1">
              <a:lumMod val="20000"/>
              <a:lumOff val="80000"/>
            </a:schemeClr>
          </a:solidFill>
        </p:spPr>
        <p:txBody>
          <a:bodyPr/>
          <a:lstStyle/>
          <a:p>
            <a:pPr>
              <a:spcBef>
                <a:spcPts val="0"/>
              </a:spcBef>
              <a:spcAft>
                <a:spcPts val="600"/>
              </a:spcAft>
            </a:pPr>
            <a:r>
              <a:rPr lang="en-GB" sz="2800" dirty="0"/>
              <a:t>Systematic</a:t>
            </a:r>
          </a:p>
          <a:p>
            <a:pPr>
              <a:spcBef>
                <a:spcPts val="0"/>
              </a:spcBef>
              <a:spcAft>
                <a:spcPts val="600"/>
              </a:spcAft>
            </a:pPr>
            <a:endParaRPr lang="en-GB" sz="2800" dirty="0"/>
          </a:p>
          <a:p>
            <a:pPr>
              <a:spcBef>
                <a:spcPts val="0"/>
              </a:spcBef>
              <a:spcAft>
                <a:spcPts val="600"/>
              </a:spcAft>
            </a:pPr>
            <a:r>
              <a:rPr lang="en-GB" sz="2800" dirty="0"/>
              <a:t>Organized</a:t>
            </a:r>
          </a:p>
          <a:p>
            <a:pPr>
              <a:spcBef>
                <a:spcPts val="0"/>
              </a:spcBef>
              <a:spcAft>
                <a:spcPts val="600"/>
              </a:spcAft>
            </a:pPr>
            <a:endParaRPr lang="en-GB" sz="2800" dirty="0"/>
          </a:p>
          <a:p>
            <a:pPr>
              <a:spcBef>
                <a:spcPts val="0"/>
              </a:spcBef>
              <a:spcAft>
                <a:spcPts val="600"/>
              </a:spcAft>
            </a:pPr>
            <a:r>
              <a:rPr lang="en-GB" sz="2800" dirty="0"/>
              <a:t>Result-oriented</a:t>
            </a:r>
          </a:p>
          <a:p>
            <a:pPr>
              <a:spcBef>
                <a:spcPts val="0"/>
              </a:spcBef>
              <a:spcAft>
                <a:spcPts val="600"/>
              </a:spcAft>
            </a:pPr>
            <a:endParaRPr lang="en-GB" sz="2800" dirty="0"/>
          </a:p>
          <a:p>
            <a:pPr>
              <a:spcBef>
                <a:spcPts val="0"/>
              </a:spcBef>
              <a:spcAft>
                <a:spcPts val="600"/>
              </a:spcAft>
            </a:pPr>
            <a:r>
              <a:rPr lang="en-GB" sz="2800" dirty="0"/>
              <a:t>Efficient</a:t>
            </a:r>
          </a:p>
        </p:txBody>
      </p:sp>
      <p:sp>
        <p:nvSpPr>
          <p:cNvPr id="4" name="Content Placeholder 3"/>
          <p:cNvSpPr>
            <a:spLocks noGrp="1"/>
          </p:cNvSpPr>
          <p:nvPr>
            <p:ph sz="half" idx="4294967295"/>
          </p:nvPr>
        </p:nvSpPr>
        <p:spPr>
          <a:xfrm>
            <a:off x="6248400" y="1444693"/>
            <a:ext cx="4991100" cy="3889307"/>
          </a:xfrm>
          <a:prstGeom prst="rect">
            <a:avLst/>
          </a:prstGeom>
          <a:solidFill>
            <a:schemeClr val="accent1">
              <a:lumMod val="20000"/>
              <a:lumOff val="80000"/>
            </a:schemeClr>
          </a:solidFill>
        </p:spPr>
        <p:txBody>
          <a:bodyPr/>
          <a:lstStyle/>
          <a:p>
            <a:pPr>
              <a:spcBef>
                <a:spcPts val="0"/>
              </a:spcBef>
              <a:spcAft>
                <a:spcPts val="600"/>
              </a:spcAft>
            </a:pPr>
            <a:r>
              <a:rPr lang="en-GB" sz="2800" dirty="0"/>
              <a:t>Standard data collection forms</a:t>
            </a:r>
          </a:p>
          <a:p>
            <a:pPr>
              <a:spcBef>
                <a:spcPts val="0"/>
              </a:spcBef>
              <a:spcAft>
                <a:spcPts val="600"/>
              </a:spcAft>
            </a:pPr>
            <a:endParaRPr lang="en-GB" sz="2800" dirty="0"/>
          </a:p>
          <a:p>
            <a:pPr>
              <a:spcBef>
                <a:spcPts val="0"/>
              </a:spcBef>
              <a:spcAft>
                <a:spcPts val="600"/>
              </a:spcAft>
            </a:pPr>
            <a:r>
              <a:rPr lang="en-GB" sz="2800" dirty="0"/>
              <a:t>Roles &amp; responsibilities defined; staff trained</a:t>
            </a:r>
          </a:p>
          <a:p>
            <a:pPr>
              <a:spcBef>
                <a:spcPts val="0"/>
              </a:spcBef>
              <a:spcAft>
                <a:spcPts val="600"/>
              </a:spcAft>
            </a:pPr>
            <a:endParaRPr lang="en-GB" sz="300" dirty="0"/>
          </a:p>
          <a:p>
            <a:pPr>
              <a:spcBef>
                <a:spcPts val="0"/>
              </a:spcBef>
              <a:spcAft>
                <a:spcPts val="600"/>
              </a:spcAft>
            </a:pPr>
            <a:r>
              <a:rPr lang="en-GB" sz="2800" dirty="0"/>
              <a:t>What do we want to see from these data?</a:t>
            </a:r>
          </a:p>
          <a:p>
            <a:pPr>
              <a:spcBef>
                <a:spcPts val="0"/>
              </a:spcBef>
              <a:spcAft>
                <a:spcPts val="600"/>
              </a:spcAft>
            </a:pPr>
            <a:endParaRPr lang="en-GB" sz="400" dirty="0"/>
          </a:p>
          <a:p>
            <a:pPr>
              <a:spcBef>
                <a:spcPts val="0"/>
              </a:spcBef>
              <a:spcAft>
                <a:spcPts val="600"/>
              </a:spcAft>
            </a:pPr>
            <a:r>
              <a:rPr lang="en-GB" sz="2800" dirty="0"/>
              <a:t>No duplicates!</a:t>
            </a:r>
          </a:p>
        </p:txBody>
      </p:sp>
      <p:sp>
        <p:nvSpPr>
          <p:cNvPr id="5" name="Right Arrow 4"/>
          <p:cNvSpPr/>
          <p:nvPr/>
        </p:nvSpPr>
        <p:spPr>
          <a:xfrm>
            <a:off x="4430751" y="1366634"/>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4434468" y="2384580"/>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419600" y="3330421"/>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395439" y="4380222"/>
            <a:ext cx="1600200" cy="7620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41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8691"/>
            <a:ext cx="8229600" cy="792162"/>
          </a:xfrm>
          <a:prstGeom prst="rect">
            <a:avLst/>
          </a:prstGeom>
        </p:spPr>
        <p:txBody>
          <a:bodyPr/>
          <a:lstStyle/>
          <a:p>
            <a:r>
              <a:rPr lang="en-GB" b="1" dirty="0"/>
              <a:t>aDSM Report Forms</a:t>
            </a:r>
            <a:br>
              <a:rPr lang="en-GB" b="1" dirty="0"/>
            </a:br>
            <a:r>
              <a:rPr lang="en-GB" sz="2400" i="1" dirty="0">
                <a:solidFill>
                  <a:srgbClr val="FF0000"/>
                </a:solidFill>
              </a:rPr>
              <a:t>alert, full report</a:t>
            </a:r>
            <a:endParaRPr lang="en-GB" sz="3600" i="1" dirty="0">
              <a:solidFill>
                <a:srgbClr val="FF0000"/>
              </a:solidFill>
            </a:endParaRPr>
          </a:p>
        </p:txBody>
      </p:sp>
      <p:pic>
        <p:nvPicPr>
          <p:cNvPr id="819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8268300" y="1983312"/>
            <a:ext cx="2517775"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774" y="1978025"/>
            <a:ext cx="2639858" cy="385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64112" y="1387278"/>
            <a:ext cx="2743200" cy="400110"/>
          </a:xfrm>
          <a:prstGeom prst="rect">
            <a:avLst/>
          </a:prstGeom>
          <a:noFill/>
        </p:spPr>
        <p:txBody>
          <a:bodyPr wrap="square" rtlCol="0">
            <a:spAutoFit/>
          </a:bodyPr>
          <a:lstStyle/>
          <a:p>
            <a:pPr algn="ctr"/>
            <a:r>
              <a:rPr lang="en-GB" sz="2000" dirty="0"/>
              <a:t>Treatment initiation</a:t>
            </a:r>
          </a:p>
        </p:txBody>
      </p:sp>
      <p:sp>
        <p:nvSpPr>
          <p:cNvPr id="12" name="TextBox 11"/>
          <p:cNvSpPr txBox="1"/>
          <p:nvPr/>
        </p:nvSpPr>
        <p:spPr>
          <a:xfrm>
            <a:off x="7772832" y="1412776"/>
            <a:ext cx="2743200" cy="400110"/>
          </a:xfrm>
          <a:prstGeom prst="rect">
            <a:avLst/>
          </a:prstGeom>
          <a:noFill/>
        </p:spPr>
        <p:txBody>
          <a:bodyPr wrap="square" rtlCol="0">
            <a:spAutoFit/>
          </a:bodyPr>
          <a:lstStyle/>
          <a:p>
            <a:pPr algn="ctr"/>
            <a:r>
              <a:rPr lang="en-GB" sz="2000" dirty="0"/>
              <a:t>Patient review</a:t>
            </a:r>
          </a:p>
        </p:txBody>
      </p:sp>
      <p:grpSp>
        <p:nvGrpSpPr>
          <p:cNvPr id="3" name="Group 2"/>
          <p:cNvGrpSpPr/>
          <p:nvPr/>
        </p:nvGrpSpPr>
        <p:grpSpPr>
          <a:xfrm>
            <a:off x="1631504" y="1412777"/>
            <a:ext cx="3209924" cy="5103871"/>
            <a:chOff x="230348" y="1549482"/>
            <a:chExt cx="3209924" cy="5103871"/>
          </a:xfrm>
        </p:grpSpPr>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48" y="1949593"/>
              <a:ext cx="2909887" cy="470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0348" y="1549483"/>
              <a:ext cx="3209924" cy="400110"/>
            </a:xfrm>
            <a:prstGeom prst="rect">
              <a:avLst/>
            </a:prstGeom>
            <a:noFill/>
          </p:spPr>
          <p:txBody>
            <a:bodyPr wrap="square" rtlCol="0">
              <a:spAutoFit/>
            </a:bodyPr>
            <a:lstStyle/>
            <a:p>
              <a:pPr algn="ctr"/>
              <a:r>
                <a:rPr lang="en-GB" sz="2000" dirty="0"/>
                <a:t>AE or SAE Report Form</a:t>
              </a:r>
            </a:p>
          </p:txBody>
        </p:sp>
        <p:sp>
          <p:nvSpPr>
            <p:cNvPr id="8" name="Rectangle 7"/>
            <p:cNvSpPr/>
            <p:nvPr/>
          </p:nvSpPr>
          <p:spPr>
            <a:xfrm>
              <a:off x="264421" y="1549482"/>
              <a:ext cx="2990850" cy="5103871"/>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5087888" y="1835145"/>
            <a:ext cx="5961112" cy="4160832"/>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9">
            <a:extLst>
              <a:ext uri="{FF2B5EF4-FFF2-40B4-BE49-F238E27FC236}">
                <a16:creationId xmlns:a16="http://schemas.microsoft.com/office/drawing/2014/main" id="{5F55E08A-41D1-47E1-C458-E585956328E3}"/>
              </a:ext>
            </a:extLst>
          </p:cNvPr>
          <p:cNvGrpSpPr>
            <a:grpSpLocks/>
          </p:cNvGrpSpPr>
          <p:nvPr/>
        </p:nvGrpSpPr>
        <p:grpSpPr bwMode="auto">
          <a:xfrm>
            <a:off x="4964112" y="6120012"/>
            <a:ext cx="4716462" cy="697051"/>
            <a:chOff x="4762500" y="-33971"/>
            <a:chExt cx="5245100" cy="513394"/>
          </a:xfrm>
        </p:grpSpPr>
        <p:sp>
          <p:nvSpPr>
            <p:cNvPr id="15" name="Rectangle 10">
              <a:extLst>
                <a:ext uri="{FF2B5EF4-FFF2-40B4-BE49-F238E27FC236}">
                  <a16:creationId xmlns:a16="http://schemas.microsoft.com/office/drawing/2014/main" id="{DD5C3D9B-4F38-83C4-5C15-DC6DDB76CF72}"/>
                </a:ext>
              </a:extLst>
            </p:cNvPr>
            <p:cNvSpPr>
              <a:spLocks noChangeArrowheads="1"/>
            </p:cNvSpPr>
            <p:nvPr/>
          </p:nvSpPr>
          <p:spPr bwMode="auto">
            <a:xfrm>
              <a:off x="4762500" y="-33970"/>
              <a:ext cx="5245100" cy="373324"/>
            </a:xfrm>
            <a:prstGeom prst="rect">
              <a:avLst/>
            </a:prstGeom>
            <a:solidFill>
              <a:schemeClr val="accent5">
                <a:lumMod val="40000"/>
                <a:lumOff val="60000"/>
              </a:schemeClr>
            </a:solidFill>
            <a:ln w="9525" algn="ctr">
              <a:solidFill>
                <a:schemeClr val="tx1"/>
              </a:solidFill>
              <a:round/>
              <a:headEnd/>
              <a:tailEnd/>
            </a:ln>
          </p:spPr>
          <p:txBody>
            <a:bodyPr/>
            <a:lstStyle>
              <a:lvl1pPr defTabSz="1041400">
                <a:defRPr>
                  <a:solidFill>
                    <a:schemeClr val="tx1"/>
                  </a:solidFill>
                  <a:latin typeface="Arial" panose="020B0604020202020204" pitchFamily="34" charset="0"/>
                </a:defRPr>
              </a:lvl1pPr>
              <a:lvl2pPr marL="742950" indent="-285750" defTabSz="1041400">
                <a:defRPr>
                  <a:solidFill>
                    <a:schemeClr val="tx1"/>
                  </a:solidFill>
                  <a:latin typeface="Arial" panose="020B0604020202020204" pitchFamily="34" charset="0"/>
                </a:defRPr>
              </a:lvl2pPr>
              <a:lvl3pPr marL="1143000" indent="-228600" defTabSz="1041400">
                <a:defRPr>
                  <a:solidFill>
                    <a:schemeClr val="tx1"/>
                  </a:solidFill>
                  <a:latin typeface="Arial" panose="020B0604020202020204" pitchFamily="34" charset="0"/>
                </a:defRPr>
              </a:lvl3pPr>
              <a:lvl4pPr marL="1600200" indent="-228600" defTabSz="1041400">
                <a:defRPr>
                  <a:solidFill>
                    <a:schemeClr val="tx1"/>
                  </a:solidFill>
                  <a:latin typeface="Arial" panose="020B0604020202020204" pitchFamily="34" charset="0"/>
                </a:defRPr>
              </a:lvl4pPr>
              <a:lvl5pPr marL="2057400" indent="-228600" defTabSz="1041400">
                <a:defRPr>
                  <a:solidFill>
                    <a:schemeClr val="tx1"/>
                  </a:solidFill>
                  <a:latin typeface="Arial" panose="020B0604020202020204" pitchFamily="34" charset="0"/>
                </a:defRPr>
              </a:lvl5pPr>
              <a:lvl6pPr marL="2514600" indent="-228600" defTabSz="1041400" eaLnBrk="0" fontAlgn="base" hangingPunct="0">
                <a:spcBef>
                  <a:spcPct val="0"/>
                </a:spcBef>
                <a:spcAft>
                  <a:spcPct val="0"/>
                </a:spcAft>
                <a:defRPr>
                  <a:solidFill>
                    <a:schemeClr val="tx1"/>
                  </a:solidFill>
                  <a:latin typeface="Arial" panose="020B0604020202020204" pitchFamily="34" charset="0"/>
                </a:defRPr>
              </a:lvl6pPr>
              <a:lvl7pPr marL="2971800" indent="-228600" defTabSz="1041400" eaLnBrk="0" fontAlgn="base" hangingPunct="0">
                <a:spcBef>
                  <a:spcPct val="0"/>
                </a:spcBef>
                <a:spcAft>
                  <a:spcPct val="0"/>
                </a:spcAft>
                <a:defRPr>
                  <a:solidFill>
                    <a:schemeClr val="tx1"/>
                  </a:solidFill>
                  <a:latin typeface="Arial" panose="020B0604020202020204" pitchFamily="34" charset="0"/>
                </a:defRPr>
              </a:lvl7pPr>
              <a:lvl8pPr marL="3429000" indent="-228600" defTabSz="1041400" eaLnBrk="0" fontAlgn="base" hangingPunct="0">
                <a:spcBef>
                  <a:spcPct val="0"/>
                </a:spcBef>
                <a:spcAft>
                  <a:spcPct val="0"/>
                </a:spcAft>
                <a:defRPr>
                  <a:solidFill>
                    <a:schemeClr val="tx1"/>
                  </a:solidFill>
                  <a:latin typeface="Arial" panose="020B0604020202020204" pitchFamily="34" charset="0"/>
                </a:defRPr>
              </a:lvl8pPr>
              <a:lvl9pPr marL="3886200" indent="-228600" defTabSz="1041400" eaLnBrk="0" fontAlgn="base" hangingPunct="0">
                <a:spcBef>
                  <a:spcPct val="0"/>
                </a:spcBef>
                <a:spcAft>
                  <a:spcPct val="0"/>
                </a:spcAft>
                <a:defRPr>
                  <a:solidFill>
                    <a:schemeClr val="tx1"/>
                  </a:solidFill>
                  <a:latin typeface="Arial" panose="020B0604020202020204" pitchFamily="34" charset="0"/>
                </a:defRPr>
              </a:lvl9pPr>
            </a:lstStyle>
            <a:p>
              <a:endParaRPr lang="en-US" altLang="en-BE" sz="3900" b="1">
                <a:solidFill>
                  <a:srgbClr val="000066"/>
                </a:solidFill>
                <a:ea typeface="黑体" panose="02010609060101010101" pitchFamily="49" charset="-122"/>
                <a:cs typeface="Arial" panose="020B0604020202020204" pitchFamily="34" charset="0"/>
              </a:endParaRPr>
            </a:p>
          </p:txBody>
        </p:sp>
        <p:pic>
          <p:nvPicPr>
            <p:cNvPr id="16" name="Picture 11" descr="MCj02390130000[1]">
              <a:extLst>
                <a:ext uri="{FF2B5EF4-FFF2-40B4-BE49-F238E27FC236}">
                  <a16:creationId xmlns:a16="http://schemas.microsoft.com/office/drawing/2014/main" id="{BD5AAD41-27A2-46EE-48E1-868B616B26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0833" y="-33971"/>
              <a:ext cx="740312" cy="5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5">
              <a:extLst>
                <a:ext uri="{FF2B5EF4-FFF2-40B4-BE49-F238E27FC236}">
                  <a16:creationId xmlns:a16="http://schemas.microsoft.com/office/drawing/2014/main" id="{B96FEAF1-F3E5-CEE7-240F-D9CCBAFF0310}"/>
                </a:ext>
              </a:extLst>
            </p:cNvPr>
            <p:cNvSpPr txBox="1">
              <a:spLocks noChangeArrowheads="1"/>
            </p:cNvSpPr>
            <p:nvPr/>
          </p:nvSpPr>
          <p:spPr bwMode="auto">
            <a:xfrm>
              <a:off x="5627576" y="32650"/>
              <a:ext cx="4209445" cy="2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BE" sz="1300">
                  <a:ea typeface="黑体" panose="02010609060101010101" pitchFamily="49" charset="-122"/>
                  <a:cs typeface="Arial" panose="020B0604020202020204" pitchFamily="34" charset="0"/>
                </a:rPr>
                <a:t>Show the alert form for SAEs used at local level</a:t>
              </a:r>
              <a:endParaRPr lang="en-US" altLang="en-BE" sz="1300">
                <a:ea typeface="黑体" panose="02010609060101010101" pitchFamily="49" charset="-122"/>
                <a:cs typeface="Arial" panose="020B0604020202020204" pitchFamily="34" charset="0"/>
              </a:endParaRPr>
            </a:p>
          </p:txBody>
        </p:sp>
      </p:grpSp>
    </p:spTree>
    <p:extLst>
      <p:ext uri="{BB962C8B-B14F-4D97-AF65-F5344CB8AC3E}">
        <p14:creationId xmlns:p14="http://schemas.microsoft.com/office/powerpoint/2010/main" val="279967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0"/>
            <a:ext cx="8229600" cy="1143000"/>
          </a:xfrm>
          <a:prstGeom prst="rect">
            <a:avLst/>
          </a:prstGeom>
        </p:spPr>
        <p:txBody>
          <a:bodyPr>
            <a:normAutofit/>
          </a:bodyPr>
          <a:lstStyle/>
          <a:p>
            <a:r>
              <a:rPr lang="en-GB" b="1" dirty="0"/>
              <a:t>SAE Alert reporting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200" y="1333330"/>
            <a:ext cx="3398784" cy="5287423"/>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295400"/>
            <a:ext cx="3264255" cy="5269082"/>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48400" y="4217048"/>
            <a:ext cx="4191000" cy="23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This specimen form includes the </a:t>
            </a:r>
            <a:r>
              <a:rPr lang="en-GB" sz="3200" b="1" u="sng" dirty="0"/>
              <a:t>MINIMUM</a:t>
            </a:r>
            <a:r>
              <a:rPr lang="en-GB" sz="3200" dirty="0"/>
              <a:t> information to be collected for an </a:t>
            </a:r>
            <a:r>
              <a:rPr lang="en-GB" sz="3200" u="sng" dirty="0"/>
              <a:t>alert</a:t>
            </a:r>
          </a:p>
        </p:txBody>
      </p:sp>
    </p:spTree>
    <p:extLst>
      <p:ext uri="{BB962C8B-B14F-4D97-AF65-F5344CB8AC3E}">
        <p14:creationId xmlns:p14="http://schemas.microsoft.com/office/powerpoint/2010/main" val="428920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11887200" cy="762000"/>
          </a:xfrm>
          <a:prstGeom prst="rect">
            <a:avLst/>
          </a:prstGeom>
        </p:spPr>
        <p:txBody>
          <a:bodyPr>
            <a:noAutofit/>
          </a:bodyPr>
          <a:lstStyle/>
          <a:p>
            <a:r>
              <a:rPr lang="en-GB" b="1" dirty="0"/>
              <a:t>Some generalities when filling in an alert form</a:t>
            </a:r>
          </a:p>
        </p:txBody>
      </p:sp>
      <p:sp>
        <p:nvSpPr>
          <p:cNvPr id="3" name="Content Placeholder 2"/>
          <p:cNvSpPr>
            <a:spLocks noGrp="1"/>
          </p:cNvSpPr>
          <p:nvPr>
            <p:ph idx="4294967295"/>
          </p:nvPr>
        </p:nvSpPr>
        <p:spPr>
          <a:xfrm>
            <a:off x="647700" y="1371600"/>
            <a:ext cx="10706100" cy="4525963"/>
          </a:xfrm>
          <a:prstGeom prst="rect">
            <a:avLst/>
          </a:prstGeom>
        </p:spPr>
        <p:txBody>
          <a:bodyPr>
            <a:noAutofit/>
          </a:bodyPr>
          <a:lstStyle/>
          <a:p>
            <a:r>
              <a:rPr lang="en-US" sz="2800" dirty="0"/>
              <a:t>The form should be sent </a:t>
            </a:r>
            <a:r>
              <a:rPr lang="en-US" sz="2800" b="1" dirty="0"/>
              <a:t>promptly</a:t>
            </a:r>
            <a:r>
              <a:rPr lang="en-US" sz="2800" dirty="0"/>
              <a:t> after the doctor (or other healthcare professional per National Regulation) learns about an adverse event (AE) or a serious AE (SAE).</a:t>
            </a:r>
          </a:p>
          <a:p>
            <a:r>
              <a:rPr lang="en-US" sz="2800" dirty="0"/>
              <a:t>A </a:t>
            </a:r>
            <a:r>
              <a:rPr lang="en-US" sz="2800" b="1" dirty="0"/>
              <a:t>written</a:t>
            </a:r>
            <a:r>
              <a:rPr lang="en-US" sz="2800" dirty="0"/>
              <a:t> form is always needed</a:t>
            </a:r>
          </a:p>
          <a:p>
            <a:pPr lvl="1"/>
            <a:r>
              <a:rPr lang="en-US" sz="2400" dirty="0"/>
              <a:t>Even if the Authority was alerted by phone, a written report should promptly follow.</a:t>
            </a:r>
          </a:p>
          <a:p>
            <a:r>
              <a:rPr lang="en-US" sz="2800" dirty="0"/>
              <a:t>When reporting please use DD MMM YYYY format to report dates.</a:t>
            </a:r>
          </a:p>
          <a:p>
            <a:pPr lvl="1"/>
            <a:r>
              <a:rPr lang="en-US" sz="2400" dirty="0"/>
              <a:t>29</a:t>
            </a:r>
            <a:r>
              <a:rPr lang="en-US" sz="2400" baseline="30000" dirty="0"/>
              <a:t>th</a:t>
            </a:r>
            <a:r>
              <a:rPr lang="en-US" sz="2400" dirty="0"/>
              <a:t> of June 2016 </a:t>
            </a:r>
            <a:r>
              <a:rPr lang="en-US" sz="2400" dirty="0">
                <a:sym typeface="Wingdings" panose="05000000000000000000" pitchFamily="2" charset="2"/>
              </a:rPr>
              <a:t> 29 JUN 2016</a:t>
            </a:r>
            <a:endParaRPr lang="en-US" sz="2400" dirty="0"/>
          </a:p>
          <a:p>
            <a:r>
              <a:rPr lang="en-US" sz="2800" b="1" dirty="0"/>
              <a:t>Confidentiality</a:t>
            </a:r>
            <a:r>
              <a:rPr lang="en-US" sz="2800" dirty="0"/>
              <a:t> must be ensured at all steps.</a:t>
            </a:r>
            <a:endParaRPr lang="en-US" sz="2000" dirty="0"/>
          </a:p>
        </p:txBody>
      </p:sp>
    </p:spTree>
    <p:extLst>
      <p:ext uri="{BB962C8B-B14F-4D97-AF65-F5344CB8AC3E}">
        <p14:creationId xmlns:p14="http://schemas.microsoft.com/office/powerpoint/2010/main" val="9844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500" y="76200"/>
            <a:ext cx="11049000" cy="762000"/>
          </a:xfrm>
          <a:prstGeom prst="rect">
            <a:avLst/>
          </a:prstGeom>
        </p:spPr>
        <p:txBody>
          <a:bodyPr>
            <a:noAutofit/>
          </a:bodyPr>
          <a:lstStyle/>
          <a:p>
            <a:r>
              <a:rPr lang="en-GB" b="1" dirty="0"/>
              <a:t>Minimum information for the alert report</a:t>
            </a:r>
          </a:p>
        </p:txBody>
      </p:sp>
      <p:sp>
        <p:nvSpPr>
          <p:cNvPr id="3" name="Content Placeholder 2"/>
          <p:cNvSpPr>
            <a:spLocks noGrp="1"/>
          </p:cNvSpPr>
          <p:nvPr>
            <p:ph idx="4294967295"/>
          </p:nvPr>
        </p:nvSpPr>
        <p:spPr>
          <a:xfrm>
            <a:off x="533400" y="1166018"/>
            <a:ext cx="10896600" cy="4525963"/>
          </a:xfrm>
          <a:prstGeom prst="rect">
            <a:avLst/>
          </a:prstGeom>
        </p:spPr>
        <p:txBody>
          <a:bodyPr>
            <a:noAutofit/>
          </a:bodyPr>
          <a:lstStyle/>
          <a:p>
            <a:r>
              <a:rPr lang="en-US" sz="2800" dirty="0"/>
              <a:t>If all details are not available at the time of 1</a:t>
            </a:r>
            <a:r>
              <a:rPr lang="en-US" sz="2800" baseline="30000" dirty="0"/>
              <a:t>st</a:t>
            </a:r>
            <a:r>
              <a:rPr lang="en-US" sz="2800" dirty="0"/>
              <a:t> knowledge of the AE or SAE, the reporter should send what is known </a:t>
            </a:r>
            <a:r>
              <a:rPr lang="en-US" sz="2800" u="sng" dirty="0"/>
              <a:t>promptly</a:t>
            </a:r>
            <a:r>
              <a:rPr lang="en-US" sz="2800" dirty="0"/>
              <a:t> and then send a follow-up report with more details.</a:t>
            </a:r>
          </a:p>
          <a:p>
            <a:pPr lvl="1"/>
            <a:r>
              <a:rPr lang="en-US" dirty="0"/>
              <a:t>MINIMALLY 4 ELEMENTS</a:t>
            </a:r>
          </a:p>
          <a:p>
            <a:pPr marL="1371600" lvl="2" indent="-457200">
              <a:buFont typeface="+mj-lt"/>
              <a:buAutoNum type="arabicPeriod"/>
            </a:pPr>
            <a:r>
              <a:rPr lang="en-US" b="1" dirty="0"/>
              <a:t>Patient</a:t>
            </a:r>
            <a:r>
              <a:rPr lang="en-US" dirty="0"/>
              <a:t> identifier,</a:t>
            </a:r>
          </a:p>
          <a:p>
            <a:pPr marL="1371600" lvl="2" indent="-457200">
              <a:buFont typeface="+mj-lt"/>
              <a:buAutoNum type="arabicPeriod"/>
            </a:pPr>
            <a:r>
              <a:rPr lang="en-US" b="1" dirty="0"/>
              <a:t>Reporter</a:t>
            </a:r>
            <a:r>
              <a:rPr lang="en-US" dirty="0"/>
              <a:t> identifier, </a:t>
            </a:r>
          </a:p>
          <a:p>
            <a:pPr marL="1371600" lvl="2" indent="-457200">
              <a:buFont typeface="+mj-lt"/>
              <a:buAutoNum type="arabicPeriod"/>
            </a:pPr>
            <a:r>
              <a:rPr lang="en-US" b="1" dirty="0"/>
              <a:t>Drug’s</a:t>
            </a:r>
            <a:r>
              <a:rPr lang="en-US" dirty="0"/>
              <a:t> name or substance, </a:t>
            </a:r>
          </a:p>
          <a:p>
            <a:pPr marL="1371600" lvl="2" indent="-457200">
              <a:buFont typeface="+mj-lt"/>
              <a:buAutoNum type="arabicPeriod"/>
            </a:pPr>
            <a:r>
              <a:rPr lang="en-US" b="1" dirty="0"/>
              <a:t>Basic information on AE/SAE</a:t>
            </a:r>
            <a:r>
              <a:rPr lang="en-US" dirty="0"/>
              <a:t>.</a:t>
            </a:r>
          </a:p>
        </p:txBody>
      </p:sp>
      <p:sp>
        <p:nvSpPr>
          <p:cNvPr id="4" name="TextBox 3"/>
          <p:cNvSpPr txBox="1"/>
          <p:nvPr/>
        </p:nvSpPr>
        <p:spPr>
          <a:xfrm>
            <a:off x="609600" y="5105400"/>
            <a:ext cx="10820400" cy="1015663"/>
          </a:xfrm>
          <a:prstGeom prst="rect">
            <a:avLst/>
          </a:prstGeom>
          <a:solidFill>
            <a:schemeClr val="accent1"/>
          </a:solidFill>
        </p:spPr>
        <p:txBody>
          <a:bodyPr wrap="square" rtlCol="0">
            <a:spAutoFit/>
          </a:bodyPr>
          <a:lstStyle/>
          <a:p>
            <a:r>
              <a:rPr lang="en-GB" sz="2000" i="1" dirty="0">
                <a:solidFill>
                  <a:schemeClr val="bg1"/>
                </a:solidFill>
              </a:rPr>
              <a:t>Example: </a:t>
            </a:r>
          </a:p>
          <a:p>
            <a:r>
              <a:rPr lang="en-GB" sz="2000" dirty="0">
                <a:solidFill>
                  <a:schemeClr val="bg1"/>
                </a:solidFill>
              </a:rPr>
              <a:t>TB patient (</a:t>
            </a:r>
            <a:r>
              <a:rPr lang="en-US" sz="2000" dirty="0">
                <a:solidFill>
                  <a:schemeClr val="bg1"/>
                </a:solidFill>
              </a:rPr>
              <a:t>Lfx-Z-Cfz-Lzd-Bdq-Cs-PAS</a:t>
            </a:r>
            <a:r>
              <a:rPr lang="en-GB" sz="2000" dirty="0">
                <a:solidFill>
                  <a:schemeClr val="bg1"/>
                </a:solidFill>
              </a:rPr>
              <a:t>) died en route to another hospital. The patient’s mother is calling you to tell you her son had chest pain and she had called ambulance. You don’t have more information.</a:t>
            </a:r>
          </a:p>
        </p:txBody>
      </p:sp>
    </p:spTree>
    <p:extLst>
      <p:ext uri="{BB962C8B-B14F-4D97-AF65-F5344CB8AC3E}">
        <p14:creationId xmlns:p14="http://schemas.microsoft.com/office/powerpoint/2010/main" val="171065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1968</Words>
  <Application>Microsoft Macintosh PowerPoint</Application>
  <PresentationFormat>Widescreen</PresentationFormat>
  <Paragraphs>146</Paragraphs>
  <Slides>22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Learning objective  By the end of this presentation, the participant is expected to be able to…</vt:lpstr>
      <vt:lpstr>Data collection</vt:lpstr>
      <vt:lpstr>aDSM Report Forms alert, full report</vt:lpstr>
      <vt:lpstr>SAE Alert reporting</vt:lpstr>
      <vt:lpstr>Some generalities when filling in an alert form</vt:lpstr>
      <vt:lpstr>Minimum information for the alert report</vt:lpstr>
      <vt:lpstr>Completing the alert form (1) New vs. follow-up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once the aDSM forms reach the national coordination?</vt:lpstr>
      <vt:lpstr>Train others on the use of the forms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staff on the collection of data</dc:title>
  <dc:creator>Nathalie LACHENAL</dc:creator>
  <cp:lastModifiedBy>Branwen Hennig</cp:lastModifiedBy>
  <cp:revision>98</cp:revision>
  <dcterms:created xsi:type="dcterms:W3CDTF">2006-08-16T00:00:00Z</dcterms:created>
  <dcterms:modified xsi:type="dcterms:W3CDTF">2023-04-12T13:41:30Z</dcterms:modified>
</cp:coreProperties>
</file>