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580" r:id="rId2"/>
    <p:sldId id="564" r:id="rId3"/>
    <p:sldId id="533" r:id="rId4"/>
    <p:sldId id="581" r:id="rId5"/>
    <p:sldId id="577" r:id="rId6"/>
    <p:sldId id="539" r:id="rId7"/>
    <p:sldId id="578" r:id="rId8"/>
    <p:sldId id="548" r:id="rId9"/>
    <p:sldId id="566" r:id="rId10"/>
    <p:sldId id="567" r:id="rId11"/>
    <p:sldId id="573" r:id="rId12"/>
    <p:sldId id="574" r:id="rId13"/>
    <p:sldId id="562" r:id="rId14"/>
    <p:sldId id="570" r:id="rId15"/>
    <p:sldId id="571" r:id="rId16"/>
    <p:sldId id="572" r:id="rId17"/>
    <p:sldId id="549" r:id="rId18"/>
    <p:sldId id="537" r:id="rId19"/>
    <p:sldId id="582" r:id="rId20"/>
    <p:sldId id="583" r:id="rId21"/>
    <p:sldId id="559" r:id="rId22"/>
    <p:sldId id="576" r:id="rId23"/>
    <p:sldId id="565" r:id="rId24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8000"/>
    <a:srgbClr val="FFFF66"/>
    <a:srgbClr val="000066"/>
    <a:srgbClr val="6633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8B7E4-D1E4-4598-99B7-04BEBA6145D0}" v="504" dt="2022-11-25T14:53:28.795"/>
    <p1510:client id="{64E33087-68EB-499E-8E66-7C34AEF7B1E6}" v="5" dt="2022-11-25T15:01:14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4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28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 Hennig" userId="0P/lI8Pd1lnrXpeeXzaP05sS1mWNKWWGy+t/XOmAbdM=" providerId="None" clId="Web-{64E33087-68EB-499E-8E66-7C34AEF7B1E6}"/>
    <pc:docChg chg="modSld">
      <pc:chgData name="BJ Hennig" userId="0P/lI8Pd1lnrXpeeXzaP05sS1mWNKWWGy+t/XOmAbdM=" providerId="None" clId="Web-{64E33087-68EB-499E-8E66-7C34AEF7B1E6}" dt="2022-11-25T15:01:14.350" v="2"/>
      <pc:docMkLst>
        <pc:docMk/>
      </pc:docMkLst>
      <pc:sldChg chg="modSp">
        <pc:chgData name="BJ Hennig" userId="0P/lI8Pd1lnrXpeeXzaP05sS1mWNKWWGy+t/XOmAbdM=" providerId="None" clId="Web-{64E33087-68EB-499E-8E66-7C34AEF7B1E6}" dt="2022-11-25T15:01:14.350" v="2"/>
        <pc:sldMkLst>
          <pc:docMk/>
          <pc:sldMk cId="0" sldId="562"/>
        </pc:sldMkLst>
        <pc:graphicFrameChg chg="modGraphic">
          <ac:chgData name="BJ Hennig" userId="0P/lI8Pd1lnrXpeeXzaP05sS1mWNKWWGy+t/XOmAbdM=" providerId="None" clId="Web-{64E33087-68EB-499E-8E66-7C34AEF7B1E6}" dt="2022-11-25T15:01:14.350" v="2"/>
          <ac:graphicFrameMkLst>
            <pc:docMk/>
            <pc:sldMk cId="0" sldId="562"/>
            <ac:graphicFrameMk id="2" creationId="{3D56B1AE-C2FE-47A5-A913-C0E414F4B872}"/>
          </ac:graphicFrameMkLst>
        </pc:graphicFrameChg>
      </pc:sldChg>
      <pc:sldChg chg="modSp">
        <pc:chgData name="BJ Hennig" userId="0P/lI8Pd1lnrXpeeXzaP05sS1mWNKWWGy+t/XOmAbdM=" providerId="None" clId="Web-{64E33087-68EB-499E-8E66-7C34AEF7B1E6}" dt="2022-11-25T15:00:40.364" v="1"/>
        <pc:sldMkLst>
          <pc:docMk/>
          <pc:sldMk cId="0" sldId="566"/>
        </pc:sldMkLst>
        <pc:graphicFrameChg chg="mod modGraphic">
          <ac:chgData name="BJ Hennig" userId="0P/lI8Pd1lnrXpeeXzaP05sS1mWNKWWGy+t/XOmAbdM=" providerId="None" clId="Web-{64E33087-68EB-499E-8E66-7C34AEF7B1E6}" dt="2022-11-25T15:00:40.364" v="1"/>
          <ac:graphicFrameMkLst>
            <pc:docMk/>
            <pc:sldMk cId="0" sldId="566"/>
            <ac:graphicFrameMk id="4" creationId="{EDF84BDB-5F16-3040-F715-430F14A61ACC}"/>
          </ac:graphicFrameMkLst>
        </pc:graphicFrameChg>
      </pc:sldChg>
      <pc:sldChg chg="modSp">
        <pc:chgData name="BJ Hennig" userId="0P/lI8Pd1lnrXpeeXzaP05sS1mWNKWWGy+t/XOmAbdM=" providerId="None" clId="Web-{64E33087-68EB-499E-8E66-7C34AEF7B1E6}" dt="2022-11-25T15:01:14.350" v="2"/>
        <pc:sldMkLst>
          <pc:docMk/>
          <pc:sldMk cId="0" sldId="567"/>
        </pc:sldMkLst>
        <pc:graphicFrameChg chg="modGraphic">
          <ac:chgData name="BJ Hennig" userId="0P/lI8Pd1lnrXpeeXzaP05sS1mWNKWWGy+t/XOmAbdM=" providerId="None" clId="Web-{64E33087-68EB-499E-8E66-7C34AEF7B1E6}" dt="2022-11-25T15:01:14.350" v="2"/>
          <ac:graphicFrameMkLst>
            <pc:docMk/>
            <pc:sldMk cId="0" sldId="567"/>
            <ac:graphicFrameMk id="5" creationId="{F18F529B-2529-C99C-E840-6067278AD888}"/>
          </ac:graphicFrameMkLst>
        </pc:graphicFrameChg>
      </pc:sldChg>
      <pc:sldChg chg="modSp">
        <pc:chgData name="BJ Hennig" userId="0P/lI8Pd1lnrXpeeXzaP05sS1mWNKWWGy+t/XOmAbdM=" providerId="None" clId="Web-{64E33087-68EB-499E-8E66-7C34AEF7B1E6}" dt="2022-11-25T15:01:14.350" v="2"/>
        <pc:sldMkLst>
          <pc:docMk/>
          <pc:sldMk cId="0" sldId="573"/>
        </pc:sldMkLst>
        <pc:graphicFrameChg chg="modGraphic">
          <ac:chgData name="BJ Hennig" userId="0P/lI8Pd1lnrXpeeXzaP05sS1mWNKWWGy+t/XOmAbdM=" providerId="None" clId="Web-{64E33087-68EB-499E-8E66-7C34AEF7B1E6}" dt="2022-11-25T15:01:14.350" v="2"/>
          <ac:graphicFrameMkLst>
            <pc:docMk/>
            <pc:sldMk cId="0" sldId="573"/>
            <ac:graphicFrameMk id="2" creationId="{84771E70-8EF7-413C-B937-63CDB2434032}"/>
          </ac:graphicFrameMkLst>
        </pc:graphicFrameChg>
      </pc:sldChg>
    </pc:docChg>
  </pc:docChgLst>
  <pc:docChgLst>
    <pc:chgData name="BJ Hennig" userId="0P/lI8Pd1lnrXpeeXzaP05sS1mWNKWWGy+t/XOmAbdM=" providerId="None" clId="Web-{0D48B7E4-D1E4-4598-99B7-04BEBA6145D0}"/>
    <pc:docChg chg="modSld">
      <pc:chgData name="BJ Hennig" userId="0P/lI8Pd1lnrXpeeXzaP05sS1mWNKWWGy+t/XOmAbdM=" providerId="None" clId="Web-{0D48B7E4-D1E4-4598-99B7-04BEBA6145D0}" dt="2022-11-25T14:53:12.420" v="331"/>
      <pc:docMkLst>
        <pc:docMk/>
      </pc:docMkLst>
      <pc:sldChg chg="modSp">
        <pc:chgData name="BJ Hennig" userId="0P/lI8Pd1lnrXpeeXzaP05sS1mWNKWWGy+t/XOmAbdM=" providerId="None" clId="Web-{0D48B7E4-D1E4-4598-99B7-04BEBA6145D0}" dt="2022-11-25T14:51:59.135" v="325"/>
        <pc:sldMkLst>
          <pc:docMk/>
          <pc:sldMk cId="0" sldId="562"/>
        </pc:sldMkLst>
        <pc:graphicFrameChg chg="mod modGraphic">
          <ac:chgData name="BJ Hennig" userId="0P/lI8Pd1lnrXpeeXzaP05sS1mWNKWWGy+t/XOmAbdM=" providerId="None" clId="Web-{0D48B7E4-D1E4-4598-99B7-04BEBA6145D0}" dt="2022-11-25T14:51:59.135" v="325"/>
          <ac:graphicFrameMkLst>
            <pc:docMk/>
            <pc:sldMk cId="0" sldId="562"/>
            <ac:graphicFrameMk id="2" creationId="{3D56B1AE-C2FE-47A5-A913-C0E414F4B872}"/>
          </ac:graphicFrameMkLst>
        </pc:graphicFrameChg>
      </pc:sldChg>
      <pc:sldChg chg="modSp">
        <pc:chgData name="BJ Hennig" userId="0P/lI8Pd1lnrXpeeXzaP05sS1mWNKWWGy+t/XOmAbdM=" providerId="None" clId="Web-{0D48B7E4-D1E4-4598-99B7-04BEBA6145D0}" dt="2022-11-25T14:44:12.381" v="79"/>
        <pc:sldMkLst>
          <pc:docMk/>
          <pc:sldMk cId="0" sldId="566"/>
        </pc:sldMkLst>
        <pc:graphicFrameChg chg="mod modGraphic">
          <ac:chgData name="BJ Hennig" userId="0P/lI8Pd1lnrXpeeXzaP05sS1mWNKWWGy+t/XOmAbdM=" providerId="None" clId="Web-{0D48B7E4-D1E4-4598-99B7-04BEBA6145D0}" dt="2022-11-25T14:43:25.145" v="72"/>
          <ac:graphicFrameMkLst>
            <pc:docMk/>
            <pc:sldMk cId="0" sldId="566"/>
            <ac:graphicFrameMk id="2" creationId="{F94A08B6-7DA4-2B7A-24F1-EE4979F20662}"/>
          </ac:graphicFrameMkLst>
        </pc:graphicFrameChg>
        <pc:graphicFrameChg chg="mod modGraphic">
          <ac:chgData name="BJ Hennig" userId="0P/lI8Pd1lnrXpeeXzaP05sS1mWNKWWGy+t/XOmAbdM=" providerId="None" clId="Web-{0D48B7E4-D1E4-4598-99B7-04BEBA6145D0}" dt="2022-11-25T14:44:12.381" v="79"/>
          <ac:graphicFrameMkLst>
            <pc:docMk/>
            <pc:sldMk cId="0" sldId="566"/>
            <ac:graphicFrameMk id="4" creationId="{EDF84BDB-5F16-3040-F715-430F14A61ACC}"/>
          </ac:graphicFrameMkLst>
        </pc:graphicFrameChg>
      </pc:sldChg>
      <pc:sldChg chg="modSp">
        <pc:chgData name="BJ Hennig" userId="0P/lI8Pd1lnrXpeeXzaP05sS1mWNKWWGy+t/XOmAbdM=" providerId="None" clId="Web-{0D48B7E4-D1E4-4598-99B7-04BEBA6145D0}" dt="2022-11-25T14:47:37.515" v="176"/>
        <pc:sldMkLst>
          <pc:docMk/>
          <pc:sldMk cId="0" sldId="567"/>
        </pc:sldMkLst>
        <pc:graphicFrameChg chg="mod modGraphic">
          <ac:chgData name="BJ Hennig" userId="0P/lI8Pd1lnrXpeeXzaP05sS1mWNKWWGy+t/XOmAbdM=" providerId="None" clId="Web-{0D48B7E4-D1E4-4598-99B7-04BEBA6145D0}" dt="2022-11-25T14:47:37.515" v="176"/>
          <ac:graphicFrameMkLst>
            <pc:docMk/>
            <pc:sldMk cId="0" sldId="567"/>
            <ac:graphicFrameMk id="5" creationId="{F18F529B-2529-C99C-E840-6067278AD888}"/>
          </ac:graphicFrameMkLst>
        </pc:graphicFrameChg>
      </pc:sldChg>
      <pc:sldChg chg="modSp">
        <pc:chgData name="BJ Hennig" userId="0P/lI8Pd1lnrXpeeXzaP05sS1mWNKWWGy+t/XOmAbdM=" providerId="None" clId="Web-{0D48B7E4-D1E4-4598-99B7-04BEBA6145D0}" dt="2022-11-25T14:49:31.488" v="255"/>
        <pc:sldMkLst>
          <pc:docMk/>
          <pc:sldMk cId="0" sldId="571"/>
        </pc:sldMkLst>
        <pc:graphicFrameChg chg="mod modGraphic">
          <ac:chgData name="BJ Hennig" userId="0P/lI8Pd1lnrXpeeXzaP05sS1mWNKWWGy+t/XOmAbdM=" providerId="None" clId="Web-{0D48B7E4-D1E4-4598-99B7-04BEBA6145D0}" dt="2022-11-25T14:49:31.488" v="255"/>
          <ac:graphicFrameMkLst>
            <pc:docMk/>
            <pc:sldMk cId="0" sldId="571"/>
            <ac:graphicFrameMk id="2" creationId="{C9E76BE3-1819-0B58-8107-B95DC4EE8982}"/>
          </ac:graphicFrameMkLst>
        </pc:graphicFrameChg>
      </pc:sldChg>
      <pc:sldChg chg="modSp">
        <pc:chgData name="BJ Hennig" userId="0P/lI8Pd1lnrXpeeXzaP05sS1mWNKWWGy+t/XOmAbdM=" providerId="None" clId="Web-{0D48B7E4-D1E4-4598-99B7-04BEBA6145D0}" dt="2022-11-25T14:53:12.420" v="331"/>
        <pc:sldMkLst>
          <pc:docMk/>
          <pc:sldMk cId="0" sldId="572"/>
        </pc:sldMkLst>
        <pc:graphicFrameChg chg="mod modGraphic">
          <ac:chgData name="BJ Hennig" userId="0P/lI8Pd1lnrXpeeXzaP05sS1mWNKWWGy+t/XOmAbdM=" providerId="None" clId="Web-{0D48B7E4-D1E4-4598-99B7-04BEBA6145D0}" dt="2022-11-25T14:53:12.420" v="331"/>
          <ac:graphicFrameMkLst>
            <pc:docMk/>
            <pc:sldMk cId="0" sldId="572"/>
            <ac:graphicFrameMk id="3" creationId="{89D1D2F2-D1D8-4CE2-9AB9-F7E76F0BF07F}"/>
          </ac:graphicFrameMkLst>
        </pc:graphicFrameChg>
      </pc:sldChg>
      <pc:sldChg chg="modSp">
        <pc:chgData name="BJ Hennig" userId="0P/lI8Pd1lnrXpeeXzaP05sS1mWNKWWGy+t/XOmAbdM=" providerId="None" clId="Web-{0D48B7E4-D1E4-4598-99B7-04BEBA6145D0}" dt="2022-11-25T14:47:59.141" v="177"/>
        <pc:sldMkLst>
          <pc:docMk/>
          <pc:sldMk cId="0" sldId="573"/>
        </pc:sldMkLst>
        <pc:graphicFrameChg chg="mod modGraphic">
          <ac:chgData name="BJ Hennig" userId="0P/lI8Pd1lnrXpeeXzaP05sS1mWNKWWGy+t/XOmAbdM=" providerId="None" clId="Web-{0D48B7E4-D1E4-4598-99B7-04BEBA6145D0}" dt="2022-11-25T14:47:59.141" v="177"/>
          <ac:graphicFrameMkLst>
            <pc:docMk/>
            <pc:sldMk cId="0" sldId="573"/>
            <ac:graphicFrameMk id="2" creationId="{84771E70-8EF7-413C-B937-63CDB2434032}"/>
          </ac:graphicFrameMkLst>
        </pc:graphicFrameChg>
      </pc:sldChg>
      <pc:sldChg chg="modSp">
        <pc:chgData name="BJ Hennig" userId="0P/lI8Pd1lnrXpeeXzaP05sS1mWNKWWGy+t/XOmAbdM=" providerId="None" clId="Web-{0D48B7E4-D1E4-4598-99B7-04BEBA6145D0}" dt="2022-11-25T14:47:59.141" v="177"/>
        <pc:sldMkLst>
          <pc:docMk/>
          <pc:sldMk cId="0" sldId="574"/>
        </pc:sldMkLst>
        <pc:graphicFrameChg chg="mod modGraphic">
          <ac:chgData name="BJ Hennig" userId="0P/lI8Pd1lnrXpeeXzaP05sS1mWNKWWGy+t/XOmAbdM=" providerId="None" clId="Web-{0D48B7E4-D1E4-4598-99B7-04BEBA6145D0}" dt="2022-11-25T14:47:59.141" v="177"/>
          <ac:graphicFrameMkLst>
            <pc:docMk/>
            <pc:sldMk cId="0" sldId="574"/>
            <ac:graphicFrameMk id="3" creationId="{6598EBB4-3D99-CBCF-6AFC-DD5938FC59C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5DBFA7-7DC4-C34B-B05A-C0EF64ACF3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C21B7-DF35-1D12-36CA-86E19BBE3C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ED17D9-AFCF-48AB-95D9-F54D67B9DEC5}" type="datetimeFigureOut">
              <a:rPr lang="en-GB" altLang="en-US"/>
              <a:pPr>
                <a:defRPr/>
              </a:pPr>
              <a:t>11/04/2023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2E30C-6DB4-9650-DA8F-6A4AA69309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9505E-E9C9-6021-9233-8B464D3664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F9C47E-B2AB-46F7-A2DE-5ED93BC6A8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531080D-B983-DC8C-2A1A-F19AB3568F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H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532C5CE-8CD4-675C-DF57-DB3E7BEEA9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CH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1433B6A-94F0-84B4-9F3B-DC7A9F0241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1C8E3DF4-4F88-FD3A-44B4-D813302A35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0D0AAAF0-CB8B-6658-249F-C26010DD8F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H" altLang="en-US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15FCD6A6-3C77-660D-7B84-F2B2CA74D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588C40-3390-41EE-87B9-3B241D29245E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1E21760-98C5-5E75-49B1-7B9B2B842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EDF78EA-BA30-E16E-159C-49614A7D8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FF2063D-BC0B-14DB-CB83-5305A59E7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625F4-374D-42D3-90DE-A33172EB77D1}" type="slidenum">
              <a:rPr lang="en-GB" altLang="fr-FR" smtClean="0"/>
              <a:pPr>
                <a:spcBef>
                  <a:spcPct val="0"/>
                </a:spcBef>
              </a:pPr>
              <a:t>4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6394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1E21760-98C5-5E75-49B1-7B9B2B842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EDF78EA-BA30-E16E-159C-49614A7D8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FF2063D-BC0B-14DB-CB83-5305A59E7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625F4-374D-42D3-90DE-A33172EB77D1}" type="slidenum">
              <a:rPr lang="en-GB" altLang="fr-FR" smtClean="0"/>
              <a:pPr>
                <a:spcBef>
                  <a:spcPct val="0"/>
                </a:spcBef>
              </a:pPr>
              <a:t>5</a:t>
            </a:fld>
            <a:endParaRPr lang="en-GB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04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3FEA8-2529-D089-7C1B-97EFFF6B3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0693A595-D97A-DD32-69F4-DC101A26D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2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E3133-29B5-53E3-DDA3-438AC40F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37A0-DF26-442E-9E25-55C5903E67D0}" type="datetimeFigureOut">
              <a:rPr lang="en-GB" altLang="en-US"/>
              <a:pPr>
                <a:defRPr/>
              </a:pPr>
              <a:t>11/04/2023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8AE2-4071-1619-86A5-F61609D6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D5EBD-4BCD-6BA7-BEDD-DC8EDFFD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4126-B093-494D-8E79-2A8FF3248D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92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8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0947033-6E7E-8820-4370-60B6D934CA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16632"/>
            <a:ext cx="8229600" cy="635000"/>
          </a:xfrm>
        </p:spPr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PATIENT DETAILS AT TIME OF EVENT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8F529B-2529-C99C-E840-6067278AD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32088"/>
              </p:ext>
            </p:extLst>
          </p:nvPr>
        </p:nvGraphicFramePr>
        <p:xfrm>
          <a:off x="550863" y="974725"/>
          <a:ext cx="11090275" cy="4908551"/>
        </p:xfrm>
        <a:graphic>
          <a:graphicData uri="http://schemas.openxmlformats.org/drawingml/2006/table">
            <a:tbl>
              <a:tblPr/>
              <a:tblGrid>
                <a:gridCol w="296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kumimoji="0" lang="en-US" altLang="en-US" sz="24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Additional information</a:t>
                      </a:r>
                      <a:endParaRPr kumimoji="0" lang="en-US" altLang="en-US" sz="24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Patient onset age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Age of the patient at the time of the AE/SAE onset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Height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Patient height in cm (rounded, with no decimals)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Weight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Patient weight in kg (rounded, with no decimals)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Pregnancy status at start of event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Indicates whether the patient was pregnant at the time of the onset of AE/SAE.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pregnant, date of LMP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Start date of 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Last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Menstrual Period (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first day of the most recent menstrual cycle) (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DD-MMM-YYYY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)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Date can be stored as 3 different fields (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day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month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year) to simplify management of partial date.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1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pregnant, gestation week at start of event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Estimated Gestational Age (expressed in weeks) at start of the event (an approximate calculation of the gestational age of the 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fetus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at start of the event).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HIV Status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Indicates HIV status at the time of the AE onset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47" marR="575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92B106B-E876-CA36-3CF6-4F6788F78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199" y="97577"/>
            <a:ext cx="8229600" cy="635000"/>
          </a:xfrm>
        </p:spPr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AE DESCRIPTION (1)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771E70-8EF7-413C-B937-63CDB2434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21311"/>
              </p:ext>
            </p:extLst>
          </p:nvPr>
        </p:nvGraphicFramePr>
        <p:xfrm>
          <a:off x="479425" y="732577"/>
          <a:ext cx="11233149" cy="5667374"/>
        </p:xfrm>
        <a:graphic>
          <a:graphicData uri="http://schemas.openxmlformats.org/drawingml/2006/table">
            <a:tbl>
              <a:tblPr/>
              <a:tblGrid>
                <a:gridCol w="268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kumimoji="0" lang="en-US" altLang="en-US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Additional information</a:t>
                      </a:r>
                      <a:endParaRPr kumimoji="0" lang="en-US" altLang="en-US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Adverse Events Description</a:t>
                      </a:r>
                      <a:r>
                        <a:rPr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Verbatim (i.e., investigator-reported term) description of the adverse event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Adverse event coding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Dictionary-derived text description 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of the adverse event. Equivalent to the 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Preferred Term (PT in MedDRA).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Date of AE onset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Start date of the AE/SAE using this format (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DD-MMM-YYYY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).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 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Can be stored as 3 different fields (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day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month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year) to simplify management of partial date.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4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Event End date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AE/SAE stop date.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Date that the AE resolved or led to death using this format (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DD-MMM-YYYY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). If the AE is ongoing, this field should be blank.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Can be stored as 3 different fields (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months, year) to simplify management of partial date.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Intensity</a:t>
                      </a:r>
                      <a:r>
                        <a:rPr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Maximum grade of the intensity of the AE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Action taken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Action taken to manage the AE/SAE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8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Outcome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3425" algn="l"/>
                        </a:tabLst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Outcome of the event in relation to the subject’s status.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733425" algn="l"/>
                        </a:tabLst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Select Death Related to Adverse Event for The termination of life as a result of an adverse event.</a:t>
                      </a:r>
                    </a:p>
                    <a:p>
                      <a:pPr marL="285750" marR="0" lvl="0" indent="-28575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Select Not Recovered or Not Resolved to indicate that the event has not improved or recuperated.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733425" algn="l"/>
                        </a:tabLst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Select Recovered or Resolved if the event has improved or recuperated.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733425" algn="l"/>
                        </a:tabLst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Select Recovered or Resolved with Sequelae if the subject recuperated but retained pathological conditions resulting from the prior disease or injury.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733425" algn="l"/>
                        </a:tabLst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Select Recovering or Resolving if the event is improving but has not yet fully recovered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733425" algn="l"/>
                        </a:tabLst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Select Unknown if the outcome was not known, not observed or not recorded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Calibri" pitchFamily="34" charset="0"/>
                        <a:cs typeface="Calibri-Light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Event classified as Serious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Indicates whether or not the adverse event is determined to be 'serious'.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Death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SAE is it: Death?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Indicates if a 'serious' adverse event resulted in death.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38" marR="5763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4F10BE2-ED19-1EA9-DA80-39E131D02080}"/>
              </a:ext>
            </a:extLst>
          </p:cNvPr>
          <p:cNvSpPr txBox="1"/>
          <p:nvPr/>
        </p:nvSpPr>
        <p:spPr>
          <a:xfrm>
            <a:off x="1631504" y="6550223"/>
            <a:ext cx="10081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PT:  MedDRA preferred term, MedDRA: </a:t>
            </a:r>
            <a:r>
              <a:rPr lang="en-GB" sz="14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Medical Dictionary for Regulatory Activities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945AC8C-2D2A-5512-C5E5-4076C0ADE4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199" y="189882"/>
            <a:ext cx="8229600" cy="635000"/>
          </a:xfrm>
        </p:spPr>
        <p:txBody>
          <a:bodyPr/>
          <a:lstStyle/>
          <a:p>
            <a:r>
              <a:rPr lang="en-GB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AE DESCRIPTION (2)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98EBB4-3D99-CBCF-6AFC-DD5938FC5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72490"/>
              </p:ext>
            </p:extLst>
          </p:nvPr>
        </p:nvGraphicFramePr>
        <p:xfrm>
          <a:off x="227012" y="824882"/>
          <a:ext cx="11737975" cy="5683604"/>
        </p:xfrm>
        <a:graphic>
          <a:graphicData uri="http://schemas.openxmlformats.org/drawingml/2006/table">
            <a:tbl>
              <a:tblPr/>
              <a:tblGrid>
                <a:gridCol w="287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kumimoji="0" lang="en-US" altLang="en-US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Additional information</a:t>
                      </a:r>
                      <a:endParaRPr kumimoji="0" lang="en-US" altLang="en-US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Autopsy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 case of death: Was an autopsy done?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Life Threatening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SAE is it: Life Threatening ? Indicates if a 'serious' adverse event was life threatening.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Hospitalisation</a:t>
                      </a:r>
                      <a:endParaRPr kumimoji="0" lang="en-US" altLang="en-US" sz="1600" b="1" i="0" u="none" strike="noStrike" cap="none" normalizeH="0" baseline="0" noProof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SAE is it: </a:t>
                      </a:r>
                      <a:r>
                        <a:rPr kumimoji="0" lang="en-US" altLang="en-U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Hospitalisation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required or prolonged </a:t>
                      </a:r>
                      <a:r>
                        <a:rPr kumimoji="0" lang="en-US" altLang="en-U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hospitalisation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? Indicates if a 'serious' adverse event resulted in an initial or prolonged hospitalization.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Disability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SAE is it: Persistent/significant disability ?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Indicates if a 'serious' adverse event was associated with a persistent or significant disability or incapacity.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Congenital anomaly/birth defect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SAE is it: Congenital anomaly/birth defect?</a:t>
                      </a:r>
                      <a:r>
                        <a:rPr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Indicates if a 'serious' adverse event was associated with a congenital anomaly or birth defect.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Other medical important event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SAE is it: Other medical event considered as important ? Indicates if a 'serious' adverse event is associated with other serious or important medical events.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9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Report to national PV center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Indicates if the event was reported to the national pharmacovigilance center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Narrative / Additional information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Additional comment (free text)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3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Do you wish to mark this safety case as nullified?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This item should be used to indicate that a safety case previously recorded should be considered completely void (nullified), for example when the whole case was found to be erroneous.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2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Why are you nullifying the safety case?</a:t>
                      </a:r>
                      <a:endParaRPr kumimoji="0" lang="en-US" alt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Reason for nullification</a:t>
                      </a:r>
                      <a:endParaRPr kumimoji="0" lang="en-US" alt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642" marR="5764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7674BB7-EE93-4B12-8E41-F43CBE0806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15888"/>
            <a:ext cx="8229600" cy="635000"/>
          </a:xfrm>
        </p:spPr>
        <p:txBody>
          <a:bodyPr/>
          <a:lstStyle/>
          <a:p>
            <a:r>
              <a:rPr lang="en-US" altLang="en-US" sz="3200" b="1" dirty="0"/>
              <a:t>MEDICAL TREATMENTS (1)</a:t>
            </a:r>
            <a:endParaRPr lang="en-US" altLang="en-US" sz="3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56B1AE-C2FE-47A5-A913-C0E414F4B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18211"/>
              </p:ext>
            </p:extLst>
          </p:nvPr>
        </p:nvGraphicFramePr>
        <p:xfrm>
          <a:off x="334963" y="750888"/>
          <a:ext cx="11449050" cy="5522796"/>
        </p:xfrm>
        <a:graphic>
          <a:graphicData uri="http://schemas.openxmlformats.org/drawingml/2006/table">
            <a:tbl>
              <a:tblPr/>
              <a:tblGrid>
                <a:gridCol w="306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kumimoji="0" lang="en-US" altLang="en-US" sz="20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Additional information</a:t>
                      </a:r>
                      <a:endParaRPr kumimoji="0" lang="en-US" altLang="en-US" sz="20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Drug name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Name of the treatment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as originally received or collected.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Commercial name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if possible, otherwise use generic name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(s).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Code for drug name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Name of the treatment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in a coded format 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Daily dose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Total dose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taken per day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Dose unit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Unit of dose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or amount taken per period recorded (e.g., ng, mg, mg/kg)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Frequency (as days per weeks)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Frequency the treatment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was administered in days per week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Route of administration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Record the route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of administration (e.g., 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Intra Venous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ORAL, TRANSDERMAL)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other, specify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Drug start date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Date when administration of the treatment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began using this format (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DD-MMM-YYYY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).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3425" algn="l"/>
                        </a:tabLst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Can be stored as 3 different fields (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day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month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year) to simplify management of partial date.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6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Drug stop date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Date when administration of the treatment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ended using this format (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DD-MMM-YYYY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).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3425" algn="l"/>
                        </a:tabLst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Can be stored as 3 different fields (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day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month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year) to simplify management of partial date.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24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Drug still ongoing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Indicates if the drug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(s)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are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still 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taken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. It is expected that every reported drug should have either an End Date or the Ongoing field marked 'yes', but not both.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94" marR="5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4BA0279-9571-85D4-608C-6931F971B3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88640"/>
            <a:ext cx="8229600" cy="635000"/>
          </a:xfrm>
        </p:spPr>
        <p:txBody>
          <a:bodyPr/>
          <a:lstStyle/>
          <a:p>
            <a:r>
              <a:rPr lang="en-US" altLang="en-US" sz="3200" b="1" dirty="0"/>
              <a:t>MEDICAL TREATMENTS (2)</a:t>
            </a:r>
            <a:endParaRPr lang="en-US" alt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E2B1F1-D67A-89B9-A242-42FD865D523F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1052513"/>
          <a:ext cx="11017250" cy="4635500"/>
        </p:xfrm>
        <a:graphic>
          <a:graphicData uri="http://schemas.openxmlformats.org/drawingml/2006/table">
            <a:tbl>
              <a:tblPr/>
              <a:tblGrid>
                <a:gridCol w="289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9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Variable</a:t>
                      </a:r>
                      <a:endParaRPr kumimoji="0" lang="en-GB" alt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 Additional information</a:t>
                      </a:r>
                      <a:endParaRPr kumimoji="0" lang="en-GB" alt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Action taken with drug after AE/SAE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Changes made to the drug in response to the adverse event.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Relationship of the drug to the AE/SAE (evaluation made by reporting site)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Reporting site's opinion as to the causal relationship between the drug and the adverse event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Relationship of the drug to the AE/SAE (evaluation made at country central level)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Records the central level opinion as to the causal relationship between the drug and the adverse event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Response to dechallenge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Did the event improve after stopping/ reducing the dose reduced?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Rechallenge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Was the drug reintroduced?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Response to rechallenge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Did the event reappear after rechallenge? Event recurrence on drug re-administration. Unknown indicates that a rechallenge was done but it is not known if the event recurred.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98" marR="574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EEC831E-373D-6483-A56B-E38D536EAB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78870"/>
            <a:ext cx="8229600" cy="635000"/>
          </a:xfrm>
        </p:spPr>
        <p:txBody>
          <a:bodyPr/>
          <a:lstStyle/>
          <a:p>
            <a:r>
              <a:rPr lang="en-US" altLang="en-US" sz="3200" b="1" dirty="0"/>
              <a:t>MEDICAL HISTORY</a:t>
            </a:r>
            <a:endParaRPr lang="en-US" altLang="en-US" sz="3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E76BE3-1819-0B58-8107-B95DC4EE8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93020"/>
              </p:ext>
            </p:extLst>
          </p:nvPr>
        </p:nvGraphicFramePr>
        <p:xfrm>
          <a:off x="479425" y="908050"/>
          <a:ext cx="11161713" cy="4760912"/>
        </p:xfrm>
        <a:graphic>
          <a:graphicData uri="http://schemas.openxmlformats.org/drawingml/2006/table">
            <a:tbl>
              <a:tblPr/>
              <a:tblGrid>
                <a:gridCol w="352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kumimoji="0" lang="en-US" altLang="en-US" sz="20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Additional information</a:t>
                      </a:r>
                      <a:endParaRPr kumimoji="0" lang="en-US" altLang="en-US" sz="20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0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Concurrent medical disorder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Record if there were any relevant past and/or concomitant medical conditions or surgeries, present at the onset of the AE/SAE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that may constitute a possible cause or a risk factor?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If yes specify (in local language)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Describe the relevant past and/or concomitant medical conditions or surgeries, present at the onset of the AE/SAE and that may constitute a possible cause or a risk factor.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In language used in local database.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0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If yes specify (in English)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Record all relevant past and/or concomitant medical conditions or surgeries, present at the onset of the AE/SAE and that may constitute a possible cause or a risk factor.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In English.</a:t>
                      </a:r>
                      <a:r>
                        <a:rPr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 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5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Coding of medical condition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Dictionary-derived text description of MHTERM. Equivalent to the Preferred Term (PT in MedDRA).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4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Is the medical condition still ongoing?</a:t>
                      </a:r>
                      <a:endParaRPr kumimoji="0" lang="en-US" alt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Indicate if the medical condition is still ongoing at the time of the onset of the AE/SAE</a:t>
                      </a:r>
                      <a:endParaRPr kumimoji="0" lang="en-US" alt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481" marR="574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27FD62-3458-084A-C0F1-37616A239C31}"/>
              </a:ext>
            </a:extLst>
          </p:cNvPr>
          <p:cNvSpPr txBox="1"/>
          <p:nvPr/>
        </p:nvSpPr>
        <p:spPr>
          <a:xfrm>
            <a:off x="479397" y="6237312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MHTERM: </a:t>
            </a:r>
            <a:r>
              <a:rPr lang="en-GB" sz="1600" b="0" i="0" u="none" strike="noStrike" baseline="0" dirty="0">
                <a:latin typeface="+mn-lt"/>
              </a:rPr>
              <a:t>Reported Term for the Medical History</a:t>
            </a:r>
            <a:endParaRPr lang="en-BE" sz="16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0708DFD-D439-4DF1-18C7-267F22C20D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9150" y="188640"/>
            <a:ext cx="8229600" cy="635000"/>
          </a:xfrm>
        </p:spPr>
        <p:txBody>
          <a:bodyPr/>
          <a:lstStyle/>
          <a:p>
            <a:r>
              <a:rPr lang="en-US" altLang="en-US" sz="3200" b="1" dirty="0"/>
              <a:t>LABORATORY ASSESSMENT</a:t>
            </a:r>
            <a:endParaRPr lang="en-US" alt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D1D2F2-D1D8-4CE2-9AB9-F7E76F0B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69354"/>
              </p:ext>
            </p:extLst>
          </p:nvPr>
        </p:nvGraphicFramePr>
        <p:xfrm>
          <a:off x="982663" y="1196975"/>
          <a:ext cx="10442575" cy="3867150"/>
        </p:xfrm>
        <a:graphic>
          <a:graphicData uri="http://schemas.openxmlformats.org/drawingml/2006/table">
            <a:tbl>
              <a:tblPr/>
              <a:tblGrid>
                <a:gridCol w="321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4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kumimoji="0" lang="en-GB" altLang="en-US" sz="2000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lb-LU" alt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Additional</a:t>
                      </a:r>
                      <a:r>
                        <a:rPr kumimoji="0" lang="lb-LU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information</a:t>
                      </a:r>
                      <a:endParaRPr kumimoji="0" lang="en-GB" altLang="en-US" sz="2000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What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is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the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lab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test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name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?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Indicate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test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name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of the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lab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test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performed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for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the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investigation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of the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patient</a:t>
                      </a:r>
                      <a:endParaRPr kumimoji="0" lang="en-GB" altLang="en-US" sz="20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Date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when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lab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test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is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done</a:t>
                      </a:r>
                      <a:endParaRPr kumimoji="0" lang="en-GB" altLang="en-US" sz="20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7334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Date of test in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format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DD-MN-YYYY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).</a:t>
                      </a:r>
                      <a:r>
                        <a:rPr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3425" algn="l"/>
                        </a:tabLst>
                      </a:pP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Can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be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stored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as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3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different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fields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day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month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year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)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simplify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management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partial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date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.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Result</a:t>
                      </a:r>
                      <a:endParaRPr kumimoji="0" lang="en-GB" altLang="en-US" sz="20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Result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of the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measurement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or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finding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as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originally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received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or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collected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.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Unit</a:t>
                      </a:r>
                      <a:endParaRPr kumimoji="0" lang="en-GB" altLang="en-US" sz="20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Units</a:t>
                      </a:r>
                      <a:endParaRPr kumimoji="0" lang="en-GB" altLang="en-US" sz="20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Normal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low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range</a:t>
                      </a:r>
                      <a:endParaRPr kumimoji="0" lang="en-GB" altLang="en-US" sz="20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Lower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Limit</a:t>
                      </a: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Normal</a:t>
                      </a:r>
                      <a:r>
                        <a:rPr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Normal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high</a:t>
                      </a:r>
                      <a:r>
                        <a:rPr kumimoji="0" lang="lb-L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lb-LU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range</a:t>
                      </a:r>
                      <a:endParaRPr kumimoji="0" lang="en-GB" altLang="en-US" sz="20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Upper Limit Normal 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487" marR="574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B925AF8-9E39-E559-6F82-CD2B44ECEF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7528" y="117877"/>
            <a:ext cx="8229600" cy="777875"/>
          </a:xfrm>
        </p:spPr>
        <p:txBody>
          <a:bodyPr/>
          <a:lstStyle/>
          <a:p>
            <a:r>
              <a:rPr lang="en-US" altLang="en-US" b="1" dirty="0"/>
              <a:t>Alert form for SAE (1)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B4F0691-22F2-DF98-457B-B4FBD728A6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9376" y="980728"/>
            <a:ext cx="11305256" cy="5383560"/>
          </a:xfrm>
        </p:spPr>
        <p:txBody>
          <a:bodyPr/>
          <a:lstStyle/>
          <a:p>
            <a:r>
              <a:rPr lang="en-US" altLang="en-US" sz="2800" dirty="0"/>
              <a:t>The alert form is intended to inform the </a:t>
            </a:r>
            <a:r>
              <a:rPr lang="en-US" altLang="en-US" sz="2800" dirty="0" err="1"/>
              <a:t>programme</a:t>
            </a:r>
            <a:r>
              <a:rPr lang="en-US" altLang="en-US" sz="2800" dirty="0"/>
              <a:t> about the occurrence of a suspected or confirmed SAE as soon as possible </a:t>
            </a:r>
          </a:p>
          <a:p>
            <a:r>
              <a:rPr lang="en-US" altLang="en-US" sz="2800" dirty="0"/>
              <a:t>The primary purpose of the alert form is to trigger action (clinical attention and further investigation)</a:t>
            </a:r>
          </a:p>
          <a:p>
            <a:r>
              <a:rPr lang="en-US" altLang="en-US" sz="2800" dirty="0"/>
              <a:t>This form does not include all the data about the event needed for national or global surveillance. Upon receipt of the form, the person responsible for </a:t>
            </a:r>
            <a:r>
              <a:rPr lang="en-US" altLang="en-US" sz="2800" dirty="0" err="1"/>
              <a:t>aDSM</a:t>
            </a:r>
            <a:r>
              <a:rPr lang="en-US" altLang="en-US" sz="2800" dirty="0"/>
              <a:t> in the TB </a:t>
            </a:r>
            <a:r>
              <a:rPr lang="en-US" altLang="en-US" sz="2800" dirty="0" err="1"/>
              <a:t>programme</a:t>
            </a:r>
            <a:r>
              <a:rPr lang="en-US" altLang="en-US" sz="2800" dirty="0"/>
              <a:t> needs to collect all other necessary details</a:t>
            </a:r>
          </a:p>
          <a:p>
            <a:r>
              <a:rPr lang="en-US" altLang="en-US" sz="2800" dirty="0"/>
              <a:t>The shape and content of the alert form depends on the </a:t>
            </a:r>
            <a:r>
              <a:rPr lang="en-US" altLang="en-US" sz="2800" dirty="0" err="1"/>
              <a:t>programme</a:t>
            </a:r>
            <a:r>
              <a:rPr lang="en-US" altLang="en-US" sz="2800" dirty="0"/>
              <a:t> needs.  A </a:t>
            </a:r>
            <a:r>
              <a:rPr lang="en-US" altLang="en-US" sz="2800" dirty="0" err="1"/>
              <a:t>programme</a:t>
            </a:r>
            <a:r>
              <a:rPr lang="en-US" altLang="en-US" sz="2800" dirty="0"/>
              <a:t> may decide to use the same form as   </a:t>
            </a:r>
          </a:p>
          <a:p>
            <a:pPr lvl="1"/>
            <a:r>
              <a:rPr lang="en-US" altLang="en-US" sz="2400" dirty="0"/>
              <a:t>A sample data collection form incorporating </a:t>
            </a:r>
            <a:r>
              <a:rPr lang="en-US" altLang="en-US" sz="2400" dirty="0" err="1"/>
              <a:t>aDSM</a:t>
            </a:r>
            <a:r>
              <a:rPr lang="en-US" altLang="en-US" sz="2400" dirty="0"/>
              <a:t> core package standard data elements is presented in the following slide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EA82171A-1EC7-AF77-30FE-DBAE3093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68300"/>
            <a:ext cx="4608512" cy="611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5">
            <a:extLst>
              <a:ext uri="{FF2B5EF4-FFF2-40B4-BE49-F238E27FC236}">
                <a16:creationId xmlns:a16="http://schemas.microsoft.com/office/drawing/2014/main" id="{E150DE61-CA9F-2661-0BD9-8F5356F4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47" y="2349500"/>
            <a:ext cx="4464050" cy="413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556" name="Title 1">
            <a:extLst>
              <a:ext uri="{FF2B5EF4-FFF2-40B4-BE49-F238E27FC236}">
                <a16:creationId xmlns:a16="http://schemas.microsoft.com/office/drawing/2014/main" id="{EA414159-E2D6-1F52-C7A2-D25B3A5D7346}"/>
              </a:ext>
            </a:extLst>
          </p:cNvPr>
          <p:cNvSpPr txBox="1">
            <a:spLocks/>
          </p:cNvSpPr>
          <p:nvPr/>
        </p:nvSpPr>
        <p:spPr bwMode="auto">
          <a:xfrm>
            <a:off x="5232400" y="188913"/>
            <a:ext cx="66960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Alert form for SAE (2)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</a:rPr>
              <a:t>minimum contents of an alert form for SAE</a:t>
            </a:r>
            <a:br>
              <a:rPr lang="en-US" altLang="en-US" sz="1800" i="1" dirty="0">
                <a:solidFill>
                  <a:srgbClr val="FF0000"/>
                </a:solidFill>
              </a:rPr>
            </a:br>
            <a:endParaRPr lang="en-US" altLang="en-US" sz="1800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from </a:t>
            </a:r>
            <a:r>
              <a:rPr lang="en-US" altLang="en-US" sz="1400" i="1" dirty="0"/>
              <a:t>Active tuberculosis drug-safety monitoring and management (</a:t>
            </a:r>
            <a:r>
              <a:rPr lang="en-US" altLang="en-US" sz="1400" i="1" dirty="0" err="1"/>
              <a:t>aDSM</a:t>
            </a:r>
            <a:r>
              <a:rPr lang="en-US" altLang="en-US" sz="1400" i="1" dirty="0"/>
              <a:t>). Framework for implementation. (WHO/HTM/TB/2015.28). Geneva, World Health Organization; 2015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B925AF8-9E39-E559-6F82-CD2B44ECEF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400" y="13890"/>
            <a:ext cx="10081120" cy="1398886"/>
          </a:xfrm>
        </p:spPr>
        <p:txBody>
          <a:bodyPr/>
          <a:lstStyle/>
          <a:p>
            <a:r>
              <a:rPr lang="en-US" altLang="en-US" sz="4000" b="1" dirty="0"/>
              <a:t>Incorporate </a:t>
            </a:r>
            <a:r>
              <a:rPr lang="en-US" altLang="en-US" sz="4000" b="1" dirty="0" err="1"/>
              <a:t>aDSM</a:t>
            </a:r>
            <a:r>
              <a:rPr lang="en-US" altLang="en-US" sz="4000" b="1" dirty="0"/>
              <a:t> standard data elements into routine R&amp;R forms (1)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88B9B6-1836-00E2-EA91-A40E860D3546}"/>
              </a:ext>
            </a:extLst>
          </p:cNvPr>
          <p:cNvSpPr txBox="1">
            <a:spLocks/>
          </p:cNvSpPr>
          <p:nvPr/>
        </p:nvSpPr>
        <p:spPr>
          <a:xfrm>
            <a:off x="1160463" y="1628775"/>
            <a:ext cx="10192121" cy="452596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kern="0" dirty="0"/>
              <a:t>The NTP or </a:t>
            </a:r>
            <a:r>
              <a:rPr lang="en-US" sz="2800" kern="0" dirty="0" err="1"/>
              <a:t>aDSM</a:t>
            </a:r>
            <a:r>
              <a:rPr lang="en-US" sz="2800" kern="0" dirty="0"/>
              <a:t> Coordinating mechanism will 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kern="0" dirty="0"/>
              <a:t>Ensure core package standard data elements are incorporated in existing SAE forms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kern="0" dirty="0"/>
              <a:t>Or create new SAE forms if appropriate</a:t>
            </a:r>
          </a:p>
          <a:p>
            <a:pPr lvl="1">
              <a:buFont typeface="Arial" charset="0"/>
              <a:buChar char="–"/>
              <a:defRPr/>
            </a:pPr>
            <a:endParaRPr lang="en-US" sz="2400" kern="0" dirty="0"/>
          </a:p>
          <a:p>
            <a:pPr>
              <a:buFont typeface="Arial" charset="0"/>
              <a:buChar char="•"/>
              <a:defRPr/>
            </a:pPr>
            <a:r>
              <a:rPr lang="en-US" sz="2800" kern="0" dirty="0"/>
              <a:t>Select elements from the comprehensive database standard data elements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kern="0" dirty="0"/>
              <a:t>As appropriate for intermediate  or advanced level of monitoring</a:t>
            </a:r>
          </a:p>
        </p:txBody>
      </p:sp>
    </p:spTree>
    <p:extLst>
      <p:ext uri="{BB962C8B-B14F-4D97-AF65-F5344CB8AC3E}">
        <p14:creationId xmlns:p14="http://schemas.microsoft.com/office/powerpoint/2010/main" val="46455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225136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2.1iv. Create standard data collection materials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B925AF8-9E39-E559-6F82-CD2B44ECEF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400" y="13890"/>
            <a:ext cx="10081120" cy="1398886"/>
          </a:xfrm>
        </p:spPr>
        <p:txBody>
          <a:bodyPr/>
          <a:lstStyle/>
          <a:p>
            <a:r>
              <a:rPr lang="en-US" altLang="en-US" sz="4000" b="1" dirty="0"/>
              <a:t>Incorporate </a:t>
            </a:r>
            <a:r>
              <a:rPr lang="en-US" altLang="en-US" sz="4000" b="1" dirty="0" err="1"/>
              <a:t>aDSM</a:t>
            </a:r>
            <a:r>
              <a:rPr lang="en-US" altLang="en-US" sz="4000" b="1" dirty="0"/>
              <a:t> standard data elements into routine R&amp;R forms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CD05-EE92-40D3-8FA7-B8A5F7EE8D7D}"/>
              </a:ext>
            </a:extLst>
          </p:cNvPr>
          <p:cNvSpPr txBox="1">
            <a:spLocks/>
          </p:cNvSpPr>
          <p:nvPr/>
        </p:nvSpPr>
        <p:spPr>
          <a:xfrm>
            <a:off x="983432" y="1628800"/>
            <a:ext cx="10742612" cy="452596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kern="0"/>
              <a:t>Integrate data selected from the comprehensive database standard data elements (paper or electronic)  into existing data collection tools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kern="0"/>
              <a:t>Indicate on a source data table where the selected data elements can be found, such as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kern="0"/>
              <a:t>Patient medical records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kern="0"/>
              <a:t>Laboratory records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kern="0"/>
              <a:t>Pharmacy records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kern="0"/>
              <a:t>Standard WHO recording and reporting forms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kern="0"/>
              <a:t>Existing electronic databases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kern="0"/>
              <a:t>Prepare pilot data collection forms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74811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51F79CC-DA16-7802-7E7E-B2D07BED2B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88640"/>
            <a:ext cx="8229600" cy="561975"/>
          </a:xfrm>
        </p:spPr>
        <p:txBody>
          <a:bodyPr/>
          <a:lstStyle/>
          <a:p>
            <a:r>
              <a:rPr lang="en-US" altLang="en-US" b="1" dirty="0"/>
              <a:t>Pre-test and Finalize Forms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12B3D08-1C80-118B-980C-0A69C29AC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3275" y="1484784"/>
            <a:ext cx="10585450" cy="4525963"/>
          </a:xfrm>
        </p:spPr>
        <p:txBody>
          <a:bodyPr/>
          <a:lstStyle/>
          <a:p>
            <a:r>
              <a:rPr lang="en-US" altLang="en-US" sz="2800" dirty="0"/>
              <a:t>Choose  3 to 5 SAE cases to pre-test the forms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Make revisions  and improvements to the  forms as needed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Finalize forms before training data collectors</a:t>
            </a:r>
          </a:p>
          <a:p>
            <a:pPr lvl="1"/>
            <a:r>
              <a:rPr lang="en-US" altLang="en-US" sz="2400" dirty="0"/>
              <a:t>Note that data collectors may provide suggestions for improving the forms</a:t>
            </a:r>
          </a:p>
          <a:p>
            <a:pPr lvl="1"/>
            <a:r>
              <a:rPr lang="en-US" altLang="en-US" sz="2400" dirty="0"/>
              <a:t>Forms may be finalized after the first training</a:t>
            </a:r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747FE9A-4A2D-A8AE-7CB9-F4AD94504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36537"/>
            <a:ext cx="8229600" cy="692150"/>
          </a:xfrm>
        </p:spPr>
        <p:txBody>
          <a:bodyPr/>
          <a:lstStyle/>
          <a:p>
            <a:r>
              <a:rPr lang="en-GB" altLang="fr-FR" b="1" dirty="0">
                <a:solidFill>
                  <a:srgbClr val="000000"/>
                </a:solidFill>
              </a:rPr>
              <a:t>Conclusions</a:t>
            </a:r>
            <a:endParaRPr lang="en-US" altLang="en-US" sz="4800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D000772B-4B65-1516-A7D0-DB4873E1D0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3657" y="1196752"/>
            <a:ext cx="10104685" cy="5352703"/>
          </a:xfrm>
        </p:spPr>
        <p:txBody>
          <a:bodyPr/>
          <a:lstStyle/>
          <a:p>
            <a:r>
              <a:rPr lang="en-US" altLang="en-US" sz="2800" dirty="0"/>
              <a:t>The data elements required for </a:t>
            </a:r>
            <a:r>
              <a:rPr lang="en-US" altLang="en-US" sz="2800" dirty="0" err="1"/>
              <a:t>aDSM</a:t>
            </a:r>
            <a:r>
              <a:rPr lang="en-US" altLang="en-US" sz="2800" dirty="0"/>
              <a:t> at country and global level should allow to record the essential details needed for </a:t>
            </a:r>
          </a:p>
          <a:p>
            <a:pPr lvl="1"/>
            <a:r>
              <a:rPr lang="en-US" altLang="en-US" sz="2400" i="1" dirty="0"/>
              <a:t>causality assessment, </a:t>
            </a:r>
          </a:p>
          <a:p>
            <a:pPr lvl="1"/>
            <a:r>
              <a:rPr lang="en-US" altLang="en-US" sz="2400" i="1" dirty="0"/>
              <a:t>signal detection</a:t>
            </a:r>
            <a:r>
              <a:rPr lang="en-US" altLang="en-US" sz="2400" dirty="0"/>
              <a:t> and </a:t>
            </a:r>
          </a:p>
          <a:p>
            <a:pPr lvl="1"/>
            <a:r>
              <a:rPr lang="en-US" altLang="en-US" sz="2400" dirty="0"/>
              <a:t>the generation of </a:t>
            </a:r>
            <a:r>
              <a:rPr lang="en-US" altLang="en-US" sz="2400" i="1" dirty="0"/>
              <a:t>indicators.</a:t>
            </a:r>
          </a:p>
          <a:p>
            <a:r>
              <a:rPr lang="en-US" altLang="en-US" sz="2800" dirty="0"/>
              <a:t>Standardization of the variables collected is important to allow comparison over time and between countries</a:t>
            </a:r>
            <a:endParaRPr lang="en-US" altLang="en-US" sz="2400" dirty="0"/>
          </a:p>
          <a:p>
            <a:r>
              <a:rPr lang="en-US" altLang="en-US" sz="2800" dirty="0"/>
              <a:t>The data element list should inform the creation or modification of TB recording and reporting systems (paper or electronic) </a:t>
            </a:r>
            <a:endParaRPr lang="en-US" altLang="en-US" sz="2400" dirty="0"/>
          </a:p>
          <a:p>
            <a:r>
              <a:rPr lang="en-US" altLang="en-US" sz="2800" dirty="0"/>
              <a:t>Alert forms are useful to inform the </a:t>
            </a:r>
            <a:r>
              <a:rPr lang="en-US" altLang="en-US" sz="2800" dirty="0" err="1"/>
              <a:t>programme</a:t>
            </a:r>
            <a:r>
              <a:rPr lang="en-US" altLang="en-US" sz="2800" dirty="0"/>
              <a:t> rapidly of suspected or confirmed SAEs in order to take necessary action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3DFCC4-F2E6-A701-0591-E6963E41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4450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steps in </a:t>
            </a:r>
            <a:r>
              <a:rPr lang="en-US" altLang="en-US" sz="44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</p:txBody>
      </p:sp>
      <p:sp>
        <p:nvSpPr>
          <p:cNvPr id="7171" name="Rectangle 32">
            <a:extLst>
              <a:ext uri="{FF2B5EF4-FFF2-40B4-BE49-F238E27FC236}">
                <a16:creationId xmlns:a16="http://schemas.microsoft.com/office/drawing/2014/main" id="{337E06E3-B5DF-27CB-B97F-4D0949745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7172" name="Groupe 8">
            <a:extLst>
              <a:ext uri="{FF2B5EF4-FFF2-40B4-BE49-F238E27FC236}">
                <a16:creationId xmlns:a16="http://schemas.microsoft.com/office/drawing/2014/main" id="{BD45F5E6-50BD-5AA8-05A0-AE17A3606224}"/>
              </a:ext>
            </a:extLst>
          </p:cNvPr>
          <p:cNvGrpSpPr>
            <a:grpSpLocks/>
          </p:cNvGrpSpPr>
          <p:nvPr/>
        </p:nvGrpSpPr>
        <p:grpSpPr bwMode="auto">
          <a:xfrm>
            <a:off x="2644775" y="981075"/>
            <a:ext cx="7051675" cy="5046663"/>
            <a:chOff x="0" y="0"/>
            <a:chExt cx="5074920" cy="3375660"/>
          </a:xfrm>
        </p:grpSpPr>
        <p:sp>
          <p:nvSpPr>
            <p:cNvPr id="7173" name="Zone de texte 2">
              <a:extLst>
                <a:ext uri="{FF2B5EF4-FFF2-40B4-BE49-F238E27FC236}">
                  <a16:creationId xmlns:a16="http://schemas.microsoft.com/office/drawing/2014/main" id="{DB5554EC-5CD1-16DB-2D2B-AB62A5EB5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2000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Create a national coordinating mechanism for aDSM</a:t>
              </a:r>
              <a:endParaRPr lang="en-GB" altLang="en-US" sz="16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4" name="Zone de texte 2">
              <a:extLst>
                <a:ext uri="{FF2B5EF4-FFF2-40B4-BE49-F238E27FC236}">
                  <a16:creationId xmlns:a16="http://schemas.microsoft.com/office/drawing/2014/main" id="{D9324049-6880-1DDF-DBB6-0E7987450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Develop a plan for aDSM</a:t>
              </a:r>
              <a:endParaRPr lang="en-GB" altLang="en-US" sz="1600">
                <a:solidFill>
                  <a:srgbClr val="0D0D0D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5" name="Zone de texte 2">
              <a:extLst>
                <a:ext uri="{FF2B5EF4-FFF2-40B4-BE49-F238E27FC236}">
                  <a16:creationId xmlns:a16="http://schemas.microsoft.com/office/drawing/2014/main" id="{4D619D93-5D89-168D-AF89-14F154219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Define management and supervision roles and responsibilities</a:t>
              </a:r>
              <a:endParaRPr lang="en-GB" altLang="en-US" sz="1600">
                <a:solidFill>
                  <a:srgbClr val="0D0D0D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6" name="Zone de texte 2">
              <a:extLst>
                <a:ext uri="{FF2B5EF4-FFF2-40B4-BE49-F238E27FC236}">
                  <a16:creationId xmlns:a16="http://schemas.microsoft.com/office/drawing/2014/main" id="{AABCA895-6B2D-2CC6-D6C9-F89AC199E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 b="1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Create standard data collection materials</a:t>
              </a:r>
            </a:p>
          </p:txBody>
        </p:sp>
        <p:sp>
          <p:nvSpPr>
            <p:cNvPr id="7177" name="Zone de texte 2">
              <a:extLst>
                <a:ext uri="{FF2B5EF4-FFF2-40B4-BE49-F238E27FC236}">
                  <a16:creationId xmlns:a16="http://schemas.microsoft.com/office/drawing/2014/main" id="{66AD9326-B595-0F02-4E5B-C7379687B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Train staff on the collection of data</a:t>
              </a:r>
              <a:endParaRPr lang="en-GB" altLang="en-US" sz="1600">
                <a:solidFill>
                  <a:srgbClr val="0D0D0D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8" name="Zone de texte 2">
              <a:extLst>
                <a:ext uri="{FF2B5EF4-FFF2-40B4-BE49-F238E27FC236}">
                  <a16:creationId xmlns:a16="http://schemas.microsoft.com/office/drawing/2014/main" id="{0D3C4BDD-AB54-2982-10EF-67FC49872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Define schedules and routes for data collection and reporting</a:t>
              </a:r>
            </a:p>
          </p:txBody>
        </p:sp>
        <p:sp>
          <p:nvSpPr>
            <p:cNvPr id="7179" name="Zone de texte 6">
              <a:extLst>
                <a:ext uri="{FF2B5EF4-FFF2-40B4-BE49-F238E27FC236}">
                  <a16:creationId xmlns:a16="http://schemas.microsoft.com/office/drawing/2014/main" id="{B52144AE-EA49-BFF1-5A2B-FD7DE111F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Consolidate aDSM data electronically</a:t>
              </a:r>
              <a:endParaRPr lang="en-GB" altLang="en-US" sz="1600">
                <a:solidFill>
                  <a:srgbClr val="0D0D0D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80" name="Zone de texte 2">
              <a:extLst>
                <a:ext uri="{FF2B5EF4-FFF2-40B4-BE49-F238E27FC236}">
                  <a16:creationId xmlns:a16="http://schemas.microsoft.com/office/drawing/2014/main" id="{4D5AC000-F13A-63DD-D54B-52889CC8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Develop capacity for signal detection and causality assessment</a:t>
              </a:r>
              <a:endParaRPr lang="en-GB" altLang="en-US" sz="1600">
                <a:solidFill>
                  <a:srgbClr val="0D0D0D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4B5E7D-1A91-A6A2-2A49-D9F3EFB9E98B}"/>
              </a:ext>
            </a:extLst>
          </p:cNvPr>
          <p:cNvSpPr txBox="1">
            <a:spLocks/>
          </p:cNvSpPr>
          <p:nvPr/>
        </p:nvSpPr>
        <p:spPr>
          <a:xfrm>
            <a:off x="1199456" y="1916832"/>
            <a:ext cx="10023475" cy="44545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800" kern="0" dirty="0"/>
              <a:t>Identify </a:t>
            </a:r>
            <a:r>
              <a:rPr lang="en-US" altLang="en-US" sz="2800" kern="0" dirty="0" err="1"/>
              <a:t>aDSM</a:t>
            </a:r>
            <a:r>
              <a:rPr lang="en-US" altLang="en-US" sz="2800" kern="0" dirty="0"/>
              <a:t> core package standard data elements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800" kern="0" dirty="0"/>
              <a:t>Identify </a:t>
            </a:r>
            <a:r>
              <a:rPr lang="en-US" altLang="en-US" sz="2800" kern="0" dirty="0" err="1"/>
              <a:t>aDSM</a:t>
            </a:r>
            <a:r>
              <a:rPr lang="en-US" altLang="en-US" sz="2800" kern="0" dirty="0"/>
              <a:t> comprehensive database standard data elements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800" kern="0" dirty="0"/>
              <a:t>Create or adapt existing  recording and reporting systems to include </a:t>
            </a:r>
            <a:r>
              <a:rPr lang="en-US" altLang="en-US" sz="2800" kern="0" dirty="0" err="1"/>
              <a:t>aDSM</a:t>
            </a:r>
            <a:r>
              <a:rPr lang="en-US" altLang="en-US" sz="2800" kern="0" dirty="0"/>
              <a:t> standard data elements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2800" kern="0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2800" kern="0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2800" kern="0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2800" kern="0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2800" kern="0" dirty="0"/>
          </a:p>
          <a:p>
            <a:pPr marL="514350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en-US" altLang="en-US" sz="2800" kern="0" dirty="0"/>
          </a:p>
          <a:p>
            <a:pPr marL="514350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en-GB" altLang="en-US" sz="2800" kern="0" dirty="0"/>
          </a:p>
          <a:p>
            <a:pPr marL="514350" indent="-514350"/>
            <a:endParaRPr lang="en-US" altLang="en-US" sz="2800" kern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1A13F7-DBC9-ABAF-7E91-11910E98D926}"/>
              </a:ext>
            </a:extLst>
          </p:cNvPr>
          <p:cNvSpPr txBox="1">
            <a:spLocks/>
          </p:cNvSpPr>
          <p:nvPr/>
        </p:nvSpPr>
        <p:spPr bwMode="auto">
          <a:xfrm>
            <a:off x="1127448" y="260648"/>
            <a:ext cx="95770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fr-FR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</a:t>
            </a:r>
            <a:br>
              <a:rPr lang="en-GB" altLang="fr-FR" sz="4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presentation, the participant is expected to be able to:</a:t>
            </a:r>
            <a:endParaRPr lang="en-US" alt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2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FD455F3-8F13-A4BF-D41B-36D9162B26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20913" y="128891"/>
            <a:ext cx="8229600" cy="792163"/>
          </a:xfrm>
          <a:prstGeom prst="rect">
            <a:avLst/>
          </a:prstGeom>
        </p:spPr>
        <p:txBody>
          <a:bodyPr/>
          <a:lstStyle/>
          <a:p>
            <a:r>
              <a:rPr lang="en-GB" alt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Report Forms (1)</a:t>
            </a:r>
            <a:b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alert, full report</a:t>
            </a:r>
            <a:endParaRPr lang="en-GB" altLang="fr-FR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032F49F2-33B5-A2C4-00F8-DCD7BDD27ED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1985963"/>
            <a:ext cx="2517775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5B05A77-B830-220F-B60A-E9BF65E5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50" y="2073275"/>
            <a:ext cx="2638425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Box 6">
            <a:extLst>
              <a:ext uri="{FF2B5EF4-FFF2-40B4-BE49-F238E27FC236}">
                <a16:creationId xmlns:a16="http://schemas.microsoft.com/office/drawing/2014/main" id="{7BC2E1B6-F11B-B9ED-40CF-31D1C0B2C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1387475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Arial" panose="020B0604020202020204" pitchFamily="34" charset="0"/>
              </a:rPr>
              <a:t>Treatment initiation</a:t>
            </a:r>
          </a:p>
        </p:txBody>
      </p:sp>
      <p:sp>
        <p:nvSpPr>
          <p:cNvPr id="9222" name="TextBox 11">
            <a:extLst>
              <a:ext uri="{FF2B5EF4-FFF2-40B4-BE49-F238E27FC236}">
                <a16:creationId xmlns:a16="http://schemas.microsoft.com/office/drawing/2014/main" id="{1920226B-5824-3C20-E580-81A1DD62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412875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Arial" panose="020B0604020202020204" pitchFamily="34" charset="0"/>
              </a:rPr>
              <a:t>Patient review</a:t>
            </a:r>
          </a:p>
        </p:txBody>
      </p:sp>
      <p:grpSp>
        <p:nvGrpSpPr>
          <p:cNvPr id="9223" name="Group 2">
            <a:extLst>
              <a:ext uri="{FF2B5EF4-FFF2-40B4-BE49-F238E27FC236}">
                <a16:creationId xmlns:a16="http://schemas.microsoft.com/office/drawing/2014/main" id="{62753ED8-F863-E616-02EC-00B78160DDD9}"/>
              </a:ext>
            </a:extLst>
          </p:cNvPr>
          <p:cNvGrpSpPr>
            <a:grpSpLocks/>
          </p:cNvGrpSpPr>
          <p:nvPr/>
        </p:nvGrpSpPr>
        <p:grpSpPr bwMode="auto">
          <a:xfrm>
            <a:off x="818840" y="1233661"/>
            <a:ext cx="3376836" cy="5451128"/>
            <a:chOff x="230348" y="1549482"/>
            <a:chExt cx="3209924" cy="5308517"/>
          </a:xfrm>
        </p:grpSpPr>
        <p:pic>
          <p:nvPicPr>
            <p:cNvPr id="9229" name="Picture 5">
              <a:extLst>
                <a:ext uri="{FF2B5EF4-FFF2-40B4-BE49-F238E27FC236}">
                  <a16:creationId xmlns:a16="http://schemas.microsoft.com/office/drawing/2014/main" id="{E48D6C86-70A7-E0D5-E8E3-9D5A2C1EA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48" y="1949593"/>
              <a:ext cx="2909887" cy="4703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0" name="TextBox 12">
              <a:extLst>
                <a:ext uri="{FF2B5EF4-FFF2-40B4-BE49-F238E27FC236}">
                  <a16:creationId xmlns:a16="http://schemas.microsoft.com/office/drawing/2014/main" id="{05E359F1-3B83-FDE5-4392-0BBC7142E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48" y="1549483"/>
              <a:ext cx="32099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0">
                  <a:latin typeface="Arial" panose="020B0604020202020204" pitchFamily="34" charset="0"/>
                </a:rPr>
                <a:t>AE or SAE Report Form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27C048-7F49-4A3C-400D-D5F76FC5CBA0}"/>
                </a:ext>
              </a:extLst>
            </p:cNvPr>
            <p:cNvSpPr/>
            <p:nvPr/>
          </p:nvSpPr>
          <p:spPr>
            <a:xfrm>
              <a:off x="263322" y="1549482"/>
              <a:ext cx="2991786" cy="5308517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185C7-70E6-65C2-B8E2-4FC193BA34F6}"/>
              </a:ext>
            </a:extLst>
          </p:cNvPr>
          <p:cNvSpPr/>
          <p:nvPr/>
        </p:nvSpPr>
        <p:spPr>
          <a:xfrm>
            <a:off x="5015880" y="1835150"/>
            <a:ext cx="5494958" cy="43307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2" name="Picture 11" descr="MCj02390130000[1]">
            <a:extLst>
              <a:ext uri="{FF2B5EF4-FFF2-40B4-BE49-F238E27FC236}">
                <a16:creationId xmlns:a16="http://schemas.microsoft.com/office/drawing/2014/main" id="{8B0B6B49-9843-3BBD-0EF6-E071959C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60863" y="5932488"/>
            <a:ext cx="657225" cy="8032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4E4D7F-9C1E-5AB0-B2D7-1846A26E634F}"/>
              </a:ext>
            </a:extLst>
          </p:cNvPr>
          <p:cNvSpPr txBox="1"/>
          <p:nvPr/>
        </p:nvSpPr>
        <p:spPr>
          <a:xfrm>
            <a:off x="5018088" y="6235700"/>
            <a:ext cx="5192712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321" tIns="45661" rIns="91321" bIns="45661">
            <a:spAutoFit/>
          </a:bodyPr>
          <a:lstStyle>
            <a:defPPr rtl="0"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520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041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5626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835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604440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3125328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646216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4167104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defRPr/>
            </a:pPr>
            <a:r>
              <a:rPr lang="en-GB" sz="2000" i="1" dirty="0"/>
              <a:t>To be adapted to the tools used by the NTP</a:t>
            </a:r>
            <a:endParaRPr lang="fr" sz="2000" i="1" dirty="0"/>
          </a:p>
        </p:txBody>
      </p:sp>
      <p:pic>
        <p:nvPicPr>
          <p:cNvPr id="14" name="Picture 13" descr="MCj02390130000[1]">
            <a:extLst>
              <a:ext uri="{FF2B5EF4-FFF2-40B4-BE49-F238E27FC236}">
                <a16:creationId xmlns:a16="http://schemas.microsoft.com/office/drawing/2014/main" id="{447072C8-DD95-E7D9-E0E7-F078EB4A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60863" y="5916613"/>
            <a:ext cx="657225" cy="8032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CFF8CE-E386-1619-0037-FB9FEF71587D}"/>
              </a:ext>
            </a:extLst>
          </p:cNvPr>
          <p:cNvSpPr txBox="1"/>
          <p:nvPr/>
        </p:nvSpPr>
        <p:spPr>
          <a:xfrm>
            <a:off x="5018088" y="6219825"/>
            <a:ext cx="5192712" cy="4000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lIns="91321" tIns="45661" rIns="91321" bIns="45661">
            <a:spAutoFit/>
          </a:bodyPr>
          <a:lstStyle>
            <a:defPPr rtl="0"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520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041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5626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835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604440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3125328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646216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4167104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defRPr/>
            </a:pPr>
            <a:r>
              <a:rPr lang="en-GB" sz="2000" i="1" dirty="0"/>
              <a:t>To be adapted to the tools used by the NTP</a:t>
            </a:r>
            <a:endParaRPr lang="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ACA61F3-BD36-EE2E-223E-AF7CF6C402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887" y="1124744"/>
            <a:ext cx="10944225" cy="5327650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There are 3 instances at which data are expected to be collected and reported: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dirty="0"/>
              <a:t>Alert of a suspected/confirmed Serious adverse events (SAE)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dirty="0"/>
              <a:t>Initial detailed report following the alert SAE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400" dirty="0" err="1"/>
              <a:t>Review</a:t>
            </a:r>
            <a:r>
              <a:rPr lang="fr-FR" sz="2400" dirty="0"/>
              <a:t> </a:t>
            </a:r>
            <a:r>
              <a:rPr lang="en-GB" sz="2400" dirty="0"/>
              <a:t>detailed </a:t>
            </a:r>
            <a:r>
              <a:rPr lang="fr-FR" sz="2400" dirty="0"/>
              <a:t>report </a:t>
            </a:r>
            <a:r>
              <a:rPr lang="en-GB" sz="2400" dirty="0"/>
              <a:t>following initial report</a:t>
            </a:r>
          </a:p>
          <a:p>
            <a:pPr lvl="1">
              <a:defRPr/>
            </a:pPr>
            <a:endParaRPr lang="fr-FR" sz="2400" dirty="0"/>
          </a:p>
          <a:p>
            <a:pPr marL="465138" lvl="1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TB programmes may develop separate forms (paper or electronic) for the reporting at these three steps</a:t>
            </a:r>
          </a:p>
          <a:p>
            <a:pPr marL="465138" lvl="1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Otherwise they may adapt, </a:t>
            </a:r>
            <a:r>
              <a:rPr lang="en-GB" dirty="0" err="1"/>
              <a:t>e.g</a:t>
            </a:r>
            <a:r>
              <a:rPr lang="en-GB" dirty="0"/>
              <a:t>; Initial detailed report doubles as an alert form, with full details on this form completed later, after the alert  </a:t>
            </a: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1EA682FE-A7F0-0DC3-BC35-95602372EC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16632"/>
            <a:ext cx="8229600" cy="792163"/>
          </a:xfrm>
        </p:spPr>
        <p:txBody>
          <a:bodyPr/>
          <a:lstStyle/>
          <a:p>
            <a:r>
              <a:rPr lang="en-GB" alt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Report Forms (2)</a:t>
            </a:r>
            <a:endParaRPr lang="en-GB" altLang="fr-FR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AFA6E37-2404-EF6B-BF68-FEC28D4D99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16632"/>
            <a:ext cx="8229600" cy="779462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Data Capture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F21C698-1FFC-9631-1100-D5AB135EC1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432" y="1340768"/>
            <a:ext cx="10465618" cy="4525962"/>
          </a:xfrm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standard data elements list has been developed comprising of a minimum dataset needed for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data collection in TB treatment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list enables national TB treatment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software developers to incorporate the standard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data elements in their existing recording and reporting systems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3AB8A86-1CB1-00C4-DEA8-D8A9099CEB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9748" y="116632"/>
            <a:ext cx="10632504" cy="490537"/>
          </a:xfrm>
        </p:spPr>
        <p:txBody>
          <a:bodyPr/>
          <a:lstStyle/>
          <a:p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Core Package Data Elements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37EA1AD-6B9F-B04A-C145-809504FBA8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2338" y="1340768"/>
            <a:ext cx="11269662" cy="4525962"/>
          </a:xfrm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next slides list the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core package data elements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details (suggested field name, format, category coding and labels) are available in the document available from the global PV database administrator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Separate sections: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Case &amp; patient identifiers;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Patient demographics;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Facility details;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Patient details at time of event; </a:t>
            </a: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754C1-E1B7-D753-084E-93ECF953A1E9}"/>
              </a:ext>
            </a:extLst>
          </p:cNvPr>
          <p:cNvSpPr txBox="1"/>
          <p:nvPr/>
        </p:nvSpPr>
        <p:spPr>
          <a:xfrm>
            <a:off x="5500259" y="3700870"/>
            <a:ext cx="669674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AE description (including action &amp; outcomes);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Medical treatment;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Medical history;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Laboratory assessment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71F4E0C-F26F-733B-025C-0A8DD46ACB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01600"/>
            <a:ext cx="8229600" cy="635000"/>
          </a:xfrm>
        </p:spPr>
        <p:txBody>
          <a:bodyPr/>
          <a:lstStyle/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PATIENT ID, DEMOGRAPHICS &amp; FACILITY DETAILS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4A08B6-7DA4-2B7A-24F1-EE4979F20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55615"/>
              </p:ext>
            </p:extLst>
          </p:nvPr>
        </p:nvGraphicFramePr>
        <p:xfrm>
          <a:off x="465138" y="655638"/>
          <a:ext cx="11377612" cy="2603500"/>
        </p:xfrm>
        <a:graphic>
          <a:graphicData uri="http://schemas.openxmlformats.org/drawingml/2006/table">
            <a:tbl>
              <a:tblPr/>
              <a:tblGrid>
                <a:gridCol w="325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kumimoji="0" lang="en-US" altLang="en-US" sz="24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Additional information</a:t>
                      </a:r>
                      <a:endParaRPr kumimoji="0" lang="en-US" altLang="en-US" sz="2400" b="1" i="1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Case ID number</a:t>
                      </a:r>
                      <a:r>
                        <a:rPr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Case identification number in national database.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Automated consecutive number generated by national database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Local Adverse Event identifier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Local identifier for adverse event (optional)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4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Worldwide unique case identification number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International unique AE case identifier for the ICSR.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  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If case was not assigned an international unique AE case identifier, leave blank.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1855A0-EE94-2670-87CE-4130EEEC7A80}"/>
              </a:ext>
            </a:extLst>
          </p:cNvPr>
          <p:cNvGraphicFramePr>
            <a:graphicFrameLocks noGrp="1"/>
          </p:cNvGraphicFramePr>
          <p:nvPr/>
        </p:nvGraphicFramePr>
        <p:xfrm>
          <a:off x="479425" y="3305175"/>
          <a:ext cx="11377613" cy="989838"/>
        </p:xfrm>
        <a:graphic>
          <a:graphicData uri="http://schemas.openxmlformats.org/drawingml/2006/table">
            <a:tbl>
              <a:tblPr/>
              <a:tblGrid>
                <a:gridCol w="325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Country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Country of the primary source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Facility name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Name of the primary source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Site identifier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Site ID number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DengXian"/>
                        <a:cs typeface="Arial" pitchFamily="34" charset="0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F84BDB-5F16-3040-F715-430F14A61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9750"/>
              </p:ext>
            </p:extLst>
          </p:nvPr>
        </p:nvGraphicFramePr>
        <p:xfrm>
          <a:off x="479425" y="4364038"/>
          <a:ext cx="11377613" cy="2392362"/>
        </p:xfrm>
        <a:graphic>
          <a:graphicData uri="http://schemas.openxmlformats.org/drawingml/2006/table">
            <a:tbl>
              <a:tblPr/>
              <a:tblGrid>
                <a:gridCol w="32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ID number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Patient ID number in country database.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Sex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Patient’s gender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3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Date of birth</a:t>
                      </a:r>
                      <a:endParaRPr kumimoji="0" lang="en-US" altLang="en-US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Birth date in format (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DD-MMM-YYYY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).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Can be stored as 3 different fields (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day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month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, year) to simplify management of partial date.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Full date</a:t>
                      </a:r>
                      <a:r>
                        <a:rPr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 of birth </a:t>
                      </a:r>
                      <a:r>
                        <a:rPr kumimoji="0" lang="en-US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should only be transferred to central database if allowed by regulation.</a:t>
                      </a:r>
                      <a:endParaRPr kumimoji="0" lang="en-US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7552" marR="57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2698</Words>
  <Application>Microsoft Macintosh PowerPoint</Application>
  <PresentationFormat>Widescreen</PresentationFormat>
  <Paragraphs>272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1_Modèle par défaut</vt:lpstr>
      <vt:lpstr>PowerPoint Presentation</vt:lpstr>
      <vt:lpstr>PowerPoint Presentation</vt:lpstr>
      <vt:lpstr>PowerPoint Presentation</vt:lpstr>
      <vt:lpstr>PowerPoint Presentation</vt:lpstr>
      <vt:lpstr>aDSM Report Forms (1) alert, full report</vt:lpstr>
      <vt:lpstr>aDSM Report Forms (2)</vt:lpstr>
      <vt:lpstr>Standard Data Capture</vt:lpstr>
      <vt:lpstr>aDSM Core Package Data Elements</vt:lpstr>
      <vt:lpstr>PATIENT ID, DEMOGRAPHICS &amp; FACILITY DETAILS</vt:lpstr>
      <vt:lpstr>PATIENT DETAILS AT TIME OF EVENT</vt:lpstr>
      <vt:lpstr>AE DESCRIPTION (1)</vt:lpstr>
      <vt:lpstr>AE DESCRIPTION (2)</vt:lpstr>
      <vt:lpstr>MEDICAL TREATMENTS (1)</vt:lpstr>
      <vt:lpstr>MEDICAL TREATMENTS (2)</vt:lpstr>
      <vt:lpstr>MEDICAL HISTORY</vt:lpstr>
      <vt:lpstr>LABORATORY ASSESSMENT</vt:lpstr>
      <vt:lpstr>Alert form for SAE (1)</vt:lpstr>
      <vt:lpstr>PowerPoint Presentation</vt:lpstr>
      <vt:lpstr>Incorporate aDSM standard data elements into routine R&amp;R forms (1)</vt:lpstr>
      <vt:lpstr>Incorporate aDSM standard data elements into routine R&amp;R forms (2)</vt:lpstr>
      <vt:lpstr>Pre-test and Finalize Forms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Branwen Hennig</cp:lastModifiedBy>
  <cp:revision>981</cp:revision>
  <cp:lastPrinted>2015-08-06T08:53:30Z</cp:lastPrinted>
  <dcterms:created xsi:type="dcterms:W3CDTF">2009-05-24T17:19:01Z</dcterms:created>
  <dcterms:modified xsi:type="dcterms:W3CDTF">2023-04-11T16:47:23Z</dcterms:modified>
</cp:coreProperties>
</file>