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562" r:id="rId2"/>
    <p:sldId id="564" r:id="rId3"/>
    <p:sldId id="533" r:id="rId4"/>
    <p:sldId id="535" r:id="rId5"/>
    <p:sldId id="545" r:id="rId6"/>
    <p:sldId id="555" r:id="rId7"/>
    <p:sldId id="546" r:id="rId8"/>
    <p:sldId id="547" r:id="rId9"/>
    <p:sldId id="548" r:id="rId10"/>
    <p:sldId id="550" r:id="rId11"/>
    <p:sldId id="551" r:id="rId12"/>
    <p:sldId id="552" r:id="rId13"/>
    <p:sldId id="553" r:id="rId14"/>
    <p:sldId id="554" r:id="rId15"/>
    <p:sldId id="565" r:id="rId16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4" autoAdjust="0"/>
    <p:restoredTop sz="62104" autoAdjust="0"/>
  </p:normalViewPr>
  <p:slideViewPr>
    <p:cSldViewPr>
      <p:cViewPr varScale="1">
        <p:scale>
          <a:sx n="124" d="100"/>
          <a:sy n="124" d="100"/>
        </p:scale>
        <p:origin x="28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89208B-FBCA-FDEA-AB5D-786E47B158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DEE6A-2590-AB90-AFC7-35A36C88C5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2E6C16F-4C9A-0B48-BC01-7A3F50AF979E}" type="datetimeFigureOut">
              <a:rPr lang="en-GB"/>
              <a:pPr>
                <a:defRPr/>
              </a:pPr>
              <a:t>06/04/2023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8422D-47AA-12B7-B820-12EA4A6CCF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90063-1020-4DD5-4BB3-FBF34518BF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7FEA02-24A3-5246-9839-1E1E23947A87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E84ED4B-6339-FF48-1FBF-A716BDE0B4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EEA8EC8-2751-18EC-1B99-E2E6F200CD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23EEE5-EEEA-53DB-7E64-CCFE20EE57D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D67CAE9D-60EE-BDA0-B6F1-621371A32A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9441571C-7198-BCB5-4986-EAF2016255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6C95415B-1026-D04C-071D-16E0AF409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83E707-CCE4-9446-A86A-317377DF82E7}" type="slidenum">
              <a:rPr lang="fr-CH" altLang="en-CM"/>
              <a:pPr>
                <a:defRPr/>
              </a:pPr>
              <a:t>‹#›</a:t>
            </a:fld>
            <a:endParaRPr lang="fr-CH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75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A1EB91-247E-D4A3-BC06-8A50FC494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FAFC530-EAC5-AD3E-50CC-BEF2BA8278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4F69B-F1E8-5C52-DE6B-DB0ABD618D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448" y="1628800"/>
            <a:ext cx="9242102" cy="4103663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The national TB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organizing a national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coordinating mechanism (see Module 2.1i)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secures funding for the implementation of different elements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develops Standard Operating Procedures (SOPs)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ensures all staff involved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receives appropriate training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982D5-706E-08FC-9AF2-BCF0463B1016}"/>
              </a:ext>
            </a:extLst>
          </p:cNvPr>
          <p:cNvSpPr txBox="1">
            <a:spLocks/>
          </p:cNvSpPr>
          <p:nvPr/>
        </p:nvSpPr>
        <p:spPr bwMode="auto">
          <a:xfrm>
            <a:off x="2207568" y="116632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</a:t>
            </a:r>
            <a:br>
              <a:rPr lang="en-GB" altLang="fr-FR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level (2)</a:t>
            </a:r>
            <a:endParaRPr lang="en-US" altLang="en-US" sz="6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D5BE-418F-051F-4A19-93C4EF37B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74750" y="1417638"/>
            <a:ext cx="11017250" cy="4748212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The national TB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ensures that paper or electronic means to consolidate the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are available 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newly created or modified existing system, and 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functioning adequately at the start of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activities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be adapted for health facilities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Collecting data according to the plan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Managing and supervising all aspects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collection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Reporting validated data to supranational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7DF0D-905A-D104-25B2-937B8B6D52A5}"/>
              </a:ext>
            </a:extLst>
          </p:cNvPr>
          <p:cNvSpPr txBox="1">
            <a:spLocks/>
          </p:cNvSpPr>
          <p:nvPr/>
        </p:nvSpPr>
        <p:spPr bwMode="auto">
          <a:xfrm>
            <a:off x="2207568" y="116632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</a:t>
            </a:r>
            <a:br>
              <a:rPr lang="en-GB" altLang="fr-FR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level (3)</a:t>
            </a:r>
            <a:endParaRPr lang="en-US" altLang="en-US" sz="6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A196-401B-DD31-DF6D-45DF7553D5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5440" y="1700808"/>
            <a:ext cx="9241085" cy="324108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The national TB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, possibly with NPV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Assesses causality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detection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analysis and provision of feedback to health centers and clinicians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Communication of new knowledge to health care professionals and public (see Module 3.2)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4D781-D251-A521-38EB-86BD186EBA6C}"/>
              </a:ext>
            </a:extLst>
          </p:cNvPr>
          <p:cNvSpPr txBox="1">
            <a:spLocks/>
          </p:cNvSpPr>
          <p:nvPr/>
        </p:nvSpPr>
        <p:spPr bwMode="auto">
          <a:xfrm>
            <a:off x="2207568" y="116632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</a:t>
            </a:r>
            <a:br>
              <a:rPr lang="en-GB" altLang="fr-FR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level (4)</a:t>
            </a:r>
            <a:endParaRPr lang="en-US" altLang="en-US" sz="6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351B2D3-9ACF-D77F-AF7B-F756E904CCF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</a:t>
            </a:r>
            <a:b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level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29DAD-A68B-CABD-66CC-A91C7ECA9F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9607" y="1556792"/>
            <a:ext cx="10044906" cy="4421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WHO maintain a global PV database</a:t>
            </a: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database will accommodate SAEs and other AEs for TB patients 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global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database will be used to help detect signals and inform future updates of global policies on the use of anti-TB drugs and novel regimens</a:t>
            </a:r>
          </a:p>
          <a:p>
            <a:pPr marL="0" indent="0">
              <a:buFontTx/>
              <a:buNone/>
              <a:defRPr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This process is distinct from the existing mechanism for the global coordination of individual case safety reports (spontaneous reports) from NPVs</a:t>
            </a:r>
          </a:p>
          <a:p>
            <a:pPr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8E4A341-B41E-8C78-27ED-A7DF4EEEE81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116632"/>
            <a:ext cx="8229600" cy="7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A800F821-1B9A-3FF2-F5D9-248CE1B749D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23392" y="1196752"/>
            <a:ext cx="10729192" cy="50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 for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are discussed at three main levels: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health facility,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national and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health facility needs to be equipped to monitor patients and manage AEs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 national level the roles and responsibilities are split between NTP and the pharmacovigilance structure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global level is dealing with the global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reports, signal detection, acquisition and use of new knowledge for policy updates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1775520" y="2132856"/>
            <a:ext cx="9145016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2.1iii. Define management and supervision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95BE266-EB63-CA49-4836-A6B6D8CCE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4450"/>
            <a:ext cx="8353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steps in </a:t>
            </a:r>
            <a:r>
              <a:rPr lang="en-US" altLang="en-US" sz="4400" b="1" dirty="0" err="1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4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</p:txBody>
      </p:sp>
      <p:sp>
        <p:nvSpPr>
          <p:cNvPr id="5123" name="Rectangle 32">
            <a:extLst>
              <a:ext uri="{FF2B5EF4-FFF2-40B4-BE49-F238E27FC236}">
                <a16:creationId xmlns:a16="http://schemas.microsoft.com/office/drawing/2014/main" id="{393C5EBE-6419-4F30-93CE-6FBD91E94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00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5124" name="Groupe 8">
            <a:extLst>
              <a:ext uri="{FF2B5EF4-FFF2-40B4-BE49-F238E27FC236}">
                <a16:creationId xmlns:a16="http://schemas.microsoft.com/office/drawing/2014/main" id="{972FF8A2-B4DE-CA37-E7AF-248370414457}"/>
              </a:ext>
            </a:extLst>
          </p:cNvPr>
          <p:cNvGrpSpPr>
            <a:grpSpLocks/>
          </p:cNvGrpSpPr>
          <p:nvPr/>
        </p:nvGrpSpPr>
        <p:grpSpPr bwMode="auto">
          <a:xfrm>
            <a:off x="2644775" y="981075"/>
            <a:ext cx="7051675" cy="5046663"/>
            <a:chOff x="0" y="0"/>
            <a:chExt cx="5074920" cy="3375660"/>
          </a:xfrm>
        </p:grpSpPr>
        <p:sp>
          <p:nvSpPr>
            <p:cNvPr id="5125" name="Zone de texte 2">
              <a:extLst>
                <a:ext uri="{FF2B5EF4-FFF2-40B4-BE49-F238E27FC236}">
                  <a16:creationId xmlns:a16="http://schemas.microsoft.com/office/drawing/2014/main" id="{1039ABCD-939E-E1F3-92EE-087D18D8E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4920" cy="342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2000"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Create a national coordinating mechanism for aDSM</a:t>
              </a:r>
              <a:endParaRPr lang="en-GB" altLang="en-US" sz="16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54" name="Zone de texte 2">
              <a:extLst>
                <a:ext uri="{FF2B5EF4-FFF2-40B4-BE49-F238E27FC236}">
                  <a16:creationId xmlns:a16="http://schemas.microsoft.com/office/drawing/2014/main" id="{B0C7E46C-2F96-AFE2-BEF3-B5C84ADA4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436"/>
              <a:ext cx="5074920" cy="342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Develop a plan for </a:t>
              </a:r>
              <a:r>
                <a:rPr lang="en-GB" alt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aDSM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5127" name="Zone de texte 2">
              <a:extLst>
                <a:ext uri="{FF2B5EF4-FFF2-40B4-BE49-F238E27FC236}">
                  <a16:creationId xmlns:a16="http://schemas.microsoft.com/office/drawing/2014/main" id="{7C3AC09D-450E-CBE7-D4FC-95961F01C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1171"/>
              <a:ext cx="5074920" cy="3429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 b="1">
                  <a:solidFill>
                    <a:srgbClr val="FF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Define management and supervision roles and responsibilities</a:t>
              </a:r>
              <a:endParaRPr lang="en-GB" altLang="en-US" sz="1600" b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16" name="Zone de texte 2">
              <a:extLst>
                <a:ext uri="{FF2B5EF4-FFF2-40B4-BE49-F238E27FC236}">
                  <a16:creationId xmlns:a16="http://schemas.microsoft.com/office/drawing/2014/main" id="{A6A81D8A-1580-5CB5-EA54-875CA53DE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2905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Create standard data collection materials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7" name="Zone de texte 2">
              <a:extLst>
                <a:ext uri="{FF2B5EF4-FFF2-40B4-BE49-F238E27FC236}">
                  <a16:creationId xmlns:a16="http://schemas.microsoft.com/office/drawing/2014/main" id="{C4AE6559-12AE-E129-40CC-7405E3773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9774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Train staff on the collection of data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5130" name="Zone de texte 2">
              <a:extLst>
                <a:ext uri="{FF2B5EF4-FFF2-40B4-BE49-F238E27FC236}">
                  <a16:creationId xmlns:a16="http://schemas.microsoft.com/office/drawing/2014/main" id="{81CAA82B-457A-EDDC-1C3D-F18E9086D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1508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>
                  <a:solidFill>
                    <a:srgbClr val="0D0D0D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Define schedules and routes for data collection and reporting</a:t>
              </a:r>
            </a:p>
          </p:txBody>
        </p:sp>
        <p:sp>
          <p:nvSpPr>
            <p:cNvPr id="17419" name="Zone de texte 6">
              <a:extLst>
                <a:ext uri="{FF2B5EF4-FFF2-40B4-BE49-F238E27FC236}">
                  <a16:creationId xmlns:a16="http://schemas.microsoft.com/office/drawing/2014/main" id="{5BE66A5B-90D3-B3FD-1676-05A8CFAE0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0944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Consolidate aDSM data electronically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20" name="Zone de texte 2">
              <a:extLst>
                <a:ext uri="{FF2B5EF4-FFF2-40B4-BE49-F238E27FC236}">
                  <a16:creationId xmlns:a16="http://schemas.microsoft.com/office/drawing/2014/main" id="{2018C899-A6B4-045E-5B51-AD2877E51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2678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Develop capacity for signal detection and causality assessment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823B6DE-22E4-53B7-841B-7F6F990F607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127448" y="260648"/>
            <a:ext cx="957706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</a:t>
            </a:r>
            <a:br>
              <a:rPr lang="en-GB" altLang="fr-FR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presentation, the participant is expected to be able to: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84B26DC6-755D-29DA-DF85-24E62A1A1F3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271464" y="1916832"/>
            <a:ext cx="8955211" cy="42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Describe the roles and responsibilities in the management and coordination of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at the </a:t>
            </a:r>
          </a:p>
          <a:p>
            <a:pPr lvl="2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Health facility level</a:t>
            </a:r>
          </a:p>
          <a:p>
            <a:pPr lvl="2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National level</a:t>
            </a:r>
          </a:p>
          <a:p>
            <a:pPr lvl="2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Global level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C3E4A3B-25E6-F244-D37F-683D205687E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83704" y="116632"/>
            <a:ext cx="1142459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Overview of roles and responsibilities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290E8BF-D88E-64BB-F4F5-25EF2094C46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3517028"/>
              </p:ext>
            </p:extLst>
          </p:nvPr>
        </p:nvGraphicFramePr>
        <p:xfrm>
          <a:off x="695400" y="1556792"/>
          <a:ext cx="10512425" cy="283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411">
                <a:tc>
                  <a:txBody>
                    <a:bodyPr/>
                    <a:lstStyle/>
                    <a:p>
                      <a:endParaRPr lang="en-BE" sz="180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fr-FR" sz="1800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facility level </a:t>
                      </a:r>
                      <a:endParaRPr lang="en-BE" sz="1800" dirty="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fr-FR" sz="1800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level </a:t>
                      </a:r>
                      <a:endParaRPr lang="en-BE" sz="1800" dirty="0"/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fr-FR" sz="1800" i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Global level</a:t>
                      </a:r>
                      <a:endParaRPr lang="en-BE" sz="1800" dirty="0"/>
                    </a:p>
                  </a:txBody>
                  <a:tcPr marL="91427" marR="91427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3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Main activities </a:t>
                      </a:r>
                      <a:endParaRPr lang="en-BE" sz="18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Detection, management and record AE</a:t>
                      </a:r>
                      <a:endParaRPr lang="en-BE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US" alt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Initiation and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implementation </a:t>
                      </a:r>
                      <a:r>
                        <a:rPr lang="en-US" alt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 </a:t>
                      </a:r>
                      <a:r>
                        <a:rPr lang="en-US" altLang="en-US" sz="18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aDSM</a:t>
                      </a:r>
                      <a:r>
                        <a:rPr lang="en-US" alt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activities 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Coordination of the mechanism and  development of  SOP</a:t>
                      </a:r>
                      <a:endParaRPr lang="en-BE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Maintain a global database of PV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Detect signals and inform future global policy updates on TB drug use and new regimens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7" marR="91427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Actors</a:t>
                      </a:r>
                      <a:endParaRPr lang="en-BE" sz="18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Clinicians, nurses, community health workers</a:t>
                      </a: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US" alt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NTP and the pharmacovigilance structure (PV) </a:t>
                      </a:r>
                    </a:p>
                  </a:txBody>
                  <a:tcPr marL="91427" marR="91427" marT="45717" marB="45717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WHO</a:t>
                      </a:r>
                      <a:endParaRPr lang="en-BE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7" marR="91427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94B444E-E546-8C75-AF77-334DDF6C128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77552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</a:t>
            </a:r>
            <a:b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facility level (1)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FCE6-3F48-A34B-1351-0D9267404C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3472" y="1844824"/>
            <a:ext cx="8738741" cy="3412976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Main activities are the </a:t>
            </a: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Detection of adverse events (AEs)</a:t>
            </a: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Management of AEs</a:t>
            </a: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Recording of AEs</a:t>
            </a: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Transfer of data on AEs to the next administrative level</a:t>
            </a:r>
          </a:p>
          <a:p>
            <a:pPr lvl="1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regional or national level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44C3-3BC9-63A4-F4CE-A768868296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74750" y="1600200"/>
            <a:ext cx="10393858" cy="456565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Several staff positions or entities (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Clinicians, nurses, community health workers)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 different responsibilities with respect to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54013" indent="-354013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conduct clinical monitoring</a:t>
            </a:r>
          </a:p>
          <a:p>
            <a:pPr marL="354013" indent="-354013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early detection and management of adverse events (AEs)</a:t>
            </a:r>
          </a:p>
          <a:p>
            <a:pPr marL="354013" indent="-354013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collect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during baseline, treatment initiation and subsequent clinical visits</a:t>
            </a:r>
          </a:p>
          <a:p>
            <a:pPr marL="354013" indent="-354013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record AEs</a:t>
            </a:r>
          </a:p>
          <a:p>
            <a:pPr marL="354013" indent="-354013"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Clinical Experts on MDR-TB management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Advise the treating clinicians on potential relationships between the drug or regimen and the AE</a:t>
            </a:r>
          </a:p>
          <a:p>
            <a:pP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CA227-302C-C567-590F-F5C8E48B3FBD}"/>
              </a:ext>
            </a:extLst>
          </p:cNvPr>
          <p:cNvSpPr txBox="1">
            <a:spLocks/>
          </p:cNvSpPr>
          <p:nvPr/>
        </p:nvSpPr>
        <p:spPr bwMode="auto">
          <a:xfrm>
            <a:off x="177552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</a:t>
            </a:r>
            <a:br>
              <a:rPr lang="en-GB" altLang="fr-FR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facility level (2)</a:t>
            </a:r>
            <a:endParaRPr lang="en-US" altLang="en-US" sz="6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4041F-89B9-1792-594D-294E0DBEEA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3432" y="1340768"/>
            <a:ext cx="9313986" cy="4968974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Data entry staff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Check completeness and consistency of data collected 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Notify the clinical expert team of any problems with the quality, completeness or timeliness of the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collected 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Submitting entered data to the national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database at regular intervals, according to national regulations</a:t>
            </a:r>
          </a:p>
          <a:p>
            <a:pPr marL="0" indent="0">
              <a:buFontTx/>
              <a:buNone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Data manager 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storage and quality 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Timely data transfer to the national level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Regular feedback to the clinicians collecting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</a:p>
          <a:p>
            <a:pPr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A452A-61FD-1454-CBF6-5B926F2CD3E3}"/>
              </a:ext>
            </a:extLst>
          </p:cNvPr>
          <p:cNvSpPr txBox="1">
            <a:spLocks/>
          </p:cNvSpPr>
          <p:nvPr/>
        </p:nvSpPr>
        <p:spPr bwMode="auto">
          <a:xfrm>
            <a:off x="177552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</a:t>
            </a:r>
            <a:br>
              <a:rPr lang="en-GB" altLang="fr-FR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facility level (3)</a:t>
            </a:r>
            <a:endParaRPr lang="en-US" altLang="en-US" sz="6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3EC5B2E-8324-7E16-0C5D-ED808136C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207568" y="116632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</a:t>
            </a:r>
            <a:b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level (1)</a:t>
            </a:r>
            <a:endParaRPr lang="en-US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1DF81F7-476D-4F72-49B5-9E37987F9D3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95400" y="1484784"/>
            <a:ext cx="10801200" cy="48831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main agencies involved in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at national level are:</a:t>
            </a:r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national TB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(NTP) and </a:t>
            </a:r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pharmacovigilance structure (NPV) </a:t>
            </a: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tasks in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are divided between them according to local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regulations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NPV can provide guidance to the NTP on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activities</a:t>
            </a:r>
          </a:p>
          <a:p>
            <a:pPr lvl="1"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a NPV does not exist, one or more staff from other disease programs (e.g. HIV or malaria) who have the right expertise could advise the NTP on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activities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NTP is usually the initiator of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activities for the TB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1110</Words>
  <Application>Microsoft Macintosh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1_Modèle par défaut</vt:lpstr>
      <vt:lpstr>PowerPoint Presentation</vt:lpstr>
      <vt:lpstr>PowerPoint Presentation</vt:lpstr>
      <vt:lpstr>PowerPoint Presentation</vt:lpstr>
      <vt:lpstr>Learning objective By the end of this presentation, the participant is expected to be able to:</vt:lpstr>
      <vt:lpstr>Overview of roles and responsibilities</vt:lpstr>
      <vt:lpstr>Roles and responsibilities Health facility level (1)</vt:lpstr>
      <vt:lpstr>PowerPoint Presentation</vt:lpstr>
      <vt:lpstr>PowerPoint Presentation</vt:lpstr>
      <vt:lpstr>Roles and responsibilities National level (1)</vt:lpstr>
      <vt:lpstr>PowerPoint Presentation</vt:lpstr>
      <vt:lpstr>PowerPoint Presentation</vt:lpstr>
      <vt:lpstr>PowerPoint Presentation</vt:lpstr>
      <vt:lpstr>Roles and responsibilities Global level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Branwen Hennig</cp:lastModifiedBy>
  <cp:revision>872</cp:revision>
  <cp:lastPrinted>2015-08-06T08:53:30Z</cp:lastPrinted>
  <dcterms:created xsi:type="dcterms:W3CDTF">2009-05-24T17:19:01Z</dcterms:created>
  <dcterms:modified xsi:type="dcterms:W3CDTF">2023-04-06T12:59:58Z</dcterms:modified>
</cp:coreProperties>
</file>