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562" r:id="rId2"/>
    <p:sldId id="564" r:id="rId3"/>
    <p:sldId id="533" r:id="rId4"/>
    <p:sldId id="538" r:id="rId5"/>
    <p:sldId id="541" r:id="rId6"/>
    <p:sldId id="540" r:id="rId7"/>
    <p:sldId id="542" r:id="rId8"/>
    <p:sldId id="543" r:id="rId9"/>
    <p:sldId id="546" r:id="rId10"/>
    <p:sldId id="551" r:id="rId11"/>
    <p:sldId id="544" r:id="rId12"/>
    <p:sldId id="545" r:id="rId13"/>
    <p:sldId id="555" r:id="rId14"/>
    <p:sldId id="547" r:id="rId15"/>
    <p:sldId id="548" r:id="rId16"/>
    <p:sldId id="549" r:id="rId17"/>
    <p:sldId id="550" r:id="rId18"/>
    <p:sldId id="553" r:id="rId19"/>
    <p:sldId id="556" r:id="rId20"/>
    <p:sldId id="565" r:id="rId21"/>
  </p:sldIdLst>
  <p:sldSz cx="12192000" cy="6858000"/>
  <p:notesSz cx="10234613" cy="70993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4" autoAdjust="0"/>
    <p:restoredTop sz="96327" autoAdjust="0"/>
  </p:normalViewPr>
  <p:slideViewPr>
    <p:cSldViewPr>
      <p:cViewPr varScale="1">
        <p:scale>
          <a:sx n="119" d="100"/>
          <a:sy n="119" d="100"/>
        </p:scale>
        <p:origin x="504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132" y="-90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4F5617-765C-874B-4B97-4D49B66C12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FF1C0-3766-24A9-BBFD-B84F8D55A7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5963" y="0"/>
            <a:ext cx="4437062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761AFB5-1E49-0447-9886-09296FF600CA}" type="datetimeFigureOut">
              <a:rPr lang="en-GB"/>
              <a:pPr>
                <a:defRPr/>
              </a:pPr>
              <a:t>06/04/2023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E2C9C-C401-847F-FA84-3B4E12F4C5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625EB-5BD5-E9DE-306F-B7CDE27B72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5963" y="6743700"/>
            <a:ext cx="4437062" cy="354013"/>
          </a:xfrm>
          <a:prstGeom prst="rect">
            <a:avLst/>
          </a:prstGeom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D0929BC-51B4-B144-A874-12EBC06E9995}" type="slidenum">
              <a:rPr lang="en-GB" altLang="en-CM"/>
              <a:pPr>
                <a:defRPr/>
              </a:pPr>
              <a:t>‹#›</a:t>
            </a:fld>
            <a:endParaRPr lang="en-GB" altLang="en-CM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3BC37FB-4C0C-0F13-1822-7351A83BE9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36A649C-F599-0488-A593-6DC357CB46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5963" y="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0F5F230-C766-1F6A-6465-A6D100BC8FD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4313" y="533400"/>
            <a:ext cx="4729162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CF00AFBA-8D46-E3B9-7A39-CC64CA433D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4"/>
            <a:r>
              <a:rPr lang="fr-CH" noProof="0"/>
              <a:t>Fifth level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4D337F5C-8D1C-12AE-1035-055D06E698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30B8FDE2-B37D-AACE-BE71-0D932100A8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5963" y="674370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D62CCBD-493A-5C4C-98A3-1A7B9024D084}" type="slidenum">
              <a:rPr lang="fr-CH" altLang="en-CM"/>
              <a:pPr>
                <a:defRPr/>
              </a:pPr>
              <a:t>‹#›</a:t>
            </a:fld>
            <a:endParaRPr lang="fr-CH" altLang="en-C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55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EBE740-D33D-E710-02FA-36C0D72EB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20" y="6345894"/>
            <a:ext cx="931644" cy="337439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6D12C938-023C-09A0-F6D7-B8892B709E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9699761" y="6284446"/>
            <a:ext cx="1364791" cy="4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3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A696F03-D31B-44E2-BF80-E245142A3860}"/>
              </a:ext>
            </a:extLst>
          </p:cNvPr>
          <p:cNvSpPr txBox="1">
            <a:spLocks/>
          </p:cNvSpPr>
          <p:nvPr/>
        </p:nvSpPr>
        <p:spPr>
          <a:xfrm>
            <a:off x="0" y="1916832"/>
            <a:ext cx="12135678" cy="34923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Training package on active tuberculosis drug safety monitoring and management (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2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5" name="Picture 10">
            <a:extLst>
              <a:ext uri="{FF2B5EF4-FFF2-40B4-BE49-F238E27FC236}">
                <a16:creationId xmlns:a16="http://schemas.microsoft.com/office/drawing/2014/main" id="{B2EFA185-9146-6C55-AB09-6CD0F88A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79971" y="4113076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4AB56-47E4-6686-46FD-8548FC665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44" y="4113076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44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A107C5D-55F4-E9EC-3EFC-BDDF2324907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0"/>
            <a:ext cx="82296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Conduct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Training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5C40A948-4870-111E-B7BB-B39F31BC35AB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731837" y="1166812"/>
            <a:ext cx="10728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activity is a </a:t>
            </a:r>
            <a:r>
              <a:rPr lang="en-US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relative priority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to ensure that the collection of data (in prior slide) proceeds well</a:t>
            </a: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Time for completion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One month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Start two months prior to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implementation</a:t>
            </a: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Sub-tasks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Define staff to be trained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Plan post-implementation new staff training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Plan post-implementation refresher trainings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Refer to other relevant modules in this series, especially </a:t>
            </a:r>
          </a:p>
          <a:p>
            <a:pPr lvl="2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module 2.1v for data collection training and </a:t>
            </a:r>
          </a:p>
          <a:p>
            <a:pPr lvl="2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module 2.1viii for capacity building</a:t>
            </a: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392B00E-C572-C259-385A-5AD8F6CF36B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43625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Develop Work Plan and Budget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70B94499-264B-7131-4D9F-B8F9B3475006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83432" y="1186625"/>
            <a:ext cx="9960793" cy="450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Time for completion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Two months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Start five months prior to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implementation</a:t>
            </a: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Sub-tasks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Analyze each for resource requirements. 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Estimate cost of supplies, travel, and time needed by employees 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Conduct a feasibility check to see if staff will actually have time available to do the work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Refer to Module 3.5 for partner contributions</a:t>
            </a: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B67BE37-07A9-3E81-FB65-330E9FB0554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116632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Define roles and responsibilities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3CC26F0-DD94-C7E9-9759-BE4DB1DA4655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199356" y="1484784"/>
            <a:ext cx="9793288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Time for completion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Two months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Start five months prior to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implementation</a:t>
            </a: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Sub-tasks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Refer to module 2.1iii  (</a:t>
            </a: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Management, supervision and roles and responsibilities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and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2.1viii (Capacity building)</a:t>
            </a: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75FFFE3-2F3A-F5D0-1129-701B5964ADB9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559718" y="0"/>
            <a:ext cx="90725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Define the local list of data elements and data dictionary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51AB4A91-A8F5-0014-D78F-E936CD9DF70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127448" y="1556792"/>
            <a:ext cx="9889802" cy="452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Time for completion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Two months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Start five months prior to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implementation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Sub-tasks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Decide on a coding dictionary, and grading scales to be used nationally</a:t>
            </a:r>
          </a:p>
          <a:p>
            <a:pPr lvl="2"/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National Cancer Institute Common Terminology Criteria for Adverse Events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(NCI-CTCAE)</a:t>
            </a:r>
          </a:p>
          <a:p>
            <a:pPr lvl="2"/>
            <a:r>
              <a:rPr lang="en-GB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Division of Microbiology and Infectious Diseases (DMID) Adult Toxicity Table </a:t>
            </a:r>
          </a:p>
          <a:p>
            <a:pPr lvl="2"/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6A45AD1-4DE2-E773-86D5-4E3BEFE5B37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679848" y="0"/>
            <a:ext cx="883230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Include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 elements in MDR-TB care data collection tools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B27857AB-97EF-3D81-C316-AAFB622FA917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51384" y="1484784"/>
            <a:ext cx="10754791" cy="51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Time for completion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One month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Start three months prior to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implementation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Sub-tasks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Update AE and SAE forms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Update standard treatment forms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Refer to Modules </a:t>
            </a:r>
          </a:p>
          <a:p>
            <a:pPr lvl="2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2.1iv (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Create standard data collection materials)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</a:p>
          <a:p>
            <a:pPr lvl="2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2.1.vii (Consolidate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data electronically)</a:t>
            </a:r>
          </a:p>
          <a:p>
            <a:pPr lvl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73605B0-EA6C-402D-79CF-F9FC96838B8F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109662" y="34926"/>
            <a:ext cx="9972675" cy="124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Adjust monitoring and evaluation system to incorporate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44A9F816-5777-DB3B-01F7-DA3FDBC1A9EF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092200" y="1412776"/>
            <a:ext cx="9972675" cy="52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Time for completion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One month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Start three months prior to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implementation</a:t>
            </a: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Sub-tasks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Conduct a feasibility check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Pilot adjustments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Revise adjustments if appropriate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Refer to modules </a:t>
            </a:r>
          </a:p>
          <a:p>
            <a:pPr lvl="2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2.1iv and 2.1vii in this series</a:t>
            </a: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EA93205-9013-3E3C-86C7-54E02241C72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103542"/>
            <a:ext cx="822960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Develop data management plan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A875709E-347F-1C6F-38BD-2C275DD3245D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83432" y="1412777"/>
            <a:ext cx="9097193" cy="276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Time for completion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Two months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Start four months prior to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implementation</a:t>
            </a: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Sub-tasks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Ensure processes and procedures are in place for:</a:t>
            </a: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Content Placeholder 2">
            <a:extLst>
              <a:ext uri="{FF2B5EF4-FFF2-40B4-BE49-F238E27FC236}">
                <a16:creationId xmlns:a16="http://schemas.microsoft.com/office/drawing/2014/main" id="{6456A9D8-C2E3-3DBD-46A0-CE7851BD4B41}"/>
              </a:ext>
            </a:extLst>
          </p:cNvPr>
          <p:cNvSpPr txBox="1">
            <a:spLocks/>
          </p:cNvSpPr>
          <p:nvPr/>
        </p:nvSpPr>
        <p:spPr bwMode="auto">
          <a:xfrm>
            <a:off x="1343472" y="4321233"/>
            <a:ext cx="38877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collecting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monitoring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handling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storing</a:t>
            </a:r>
          </a:p>
        </p:txBody>
      </p:sp>
      <p:sp>
        <p:nvSpPr>
          <p:cNvPr id="18437" name="Content Placeholder 2">
            <a:extLst>
              <a:ext uri="{FF2B5EF4-FFF2-40B4-BE49-F238E27FC236}">
                <a16:creationId xmlns:a16="http://schemas.microsoft.com/office/drawing/2014/main" id="{77022620-C5B1-1B26-72CA-340B4A6C9971}"/>
              </a:ext>
            </a:extLst>
          </p:cNvPr>
          <p:cNvSpPr txBox="1">
            <a:spLocks/>
          </p:cNvSpPr>
          <p:nvPr/>
        </p:nvSpPr>
        <p:spPr bwMode="auto">
          <a:xfrm>
            <a:off x="3827462" y="4293096"/>
            <a:ext cx="45370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r>
              <a:rPr lang="en-US" altLang="en-US" sz="2400">
                <a:latin typeface="Calibri" panose="020F0502020204030204" pitchFamily="34" charset="0"/>
              </a:rPr>
              <a:t>storing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400">
                <a:latin typeface="Calibri" panose="020F0502020204030204" pitchFamily="34" charset="0"/>
              </a:rPr>
              <a:t>processing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400">
                <a:latin typeface="Calibri" panose="020F0502020204030204" pitchFamily="34" charset="0"/>
              </a:rPr>
              <a:t>Validating and archiving of data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1435249-6152-0BE7-FD5C-C71B767830D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188640"/>
            <a:ext cx="8229600" cy="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Develop SOP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AF969CD5-B2B9-8F76-A3FA-3AC41B2F34C8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055440" y="1052736"/>
            <a:ext cx="10034835" cy="550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Time for completion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Two months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Start three months prior to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implementation</a:t>
            </a: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Sub-tasks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Adjust existing SOP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Ensure every SOP includes:</a:t>
            </a:r>
          </a:p>
          <a:p>
            <a:pPr lvl="2">
              <a:spcBef>
                <a:spcPct val="0"/>
              </a:spcBef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Introduction of the procedure </a:t>
            </a:r>
          </a:p>
          <a:p>
            <a:pPr lvl="2">
              <a:spcBef>
                <a:spcPct val="0"/>
              </a:spcBef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which staff members it is applicable </a:t>
            </a:r>
          </a:p>
          <a:p>
            <a:pPr lvl="2">
              <a:spcBef>
                <a:spcPct val="0"/>
              </a:spcBef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Step-by-step description of the procedure </a:t>
            </a:r>
          </a:p>
          <a:p>
            <a:pPr lvl="2">
              <a:spcBef>
                <a:spcPct val="0"/>
              </a:spcBef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Frequency and/or specific timing </a:t>
            </a:r>
          </a:p>
          <a:p>
            <a:pPr lvl="2">
              <a:spcBef>
                <a:spcPct val="0"/>
              </a:spcBef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Expected results/outcomes </a:t>
            </a: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281D10DD-9C27-3B34-E427-95B1A8D6FED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18864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Pilot data collection and processing up to national level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6E1EAAD3-2371-A00E-E0E8-B1171DFEA5EA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127448" y="1772816"/>
            <a:ext cx="8810302" cy="446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Time for completion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One month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Start one month prior to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implementation</a:t>
            </a: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Sub-tasks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Adjust technical system (if needed)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Adjust  and retest at national level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Adjust SOPs (if needed)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DA5FA4AC-5131-7C6D-61B7-E374D06619B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79407" y="188640"/>
            <a:ext cx="8229600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77E07DA2-A333-5F4D-1EDD-343E59F19A60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627651" y="1340768"/>
            <a:ext cx="11549062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plan needs to try and describe the different components which need to come together in order for </a:t>
            </a:r>
            <a:r>
              <a:rPr lang="en-GB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to be successfully completed over a reasonable period of time (e.g. 6 months)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plan needs to identify appropriate domestic and external funding  which can be brought together in order to make </a:t>
            </a:r>
            <a:r>
              <a:rPr lang="en-GB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 reality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CH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fr-CH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critical</a:t>
            </a:r>
            <a:r>
              <a:rPr lang="fr-CH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steps</a:t>
            </a:r>
            <a:r>
              <a:rPr lang="fr-CH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CH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CH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CH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establish</a:t>
            </a:r>
            <a:r>
              <a:rPr lang="fr-CH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: a </a:t>
            </a: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national coordinating mechanism; roles and responsibilities of different national actors; recording and reporting parameters; data management (electronic); and to train staff on </a:t>
            </a:r>
            <a:r>
              <a:rPr lang="en-GB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839416" y="2132856"/>
            <a:ext cx="10009112" cy="230425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2.1ii. Develop a plan for 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34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551384" y="908720"/>
            <a:ext cx="10896872" cy="467367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4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training material was funded by TDR as part of the Access and Delivery Partnership (ADP) with funding from the Government of Japan.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training materials were put together in 2016 the WHO Task Force on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aDSM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with technical 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partners KNCV Tuberculosis Foundation, Management Sciences for Health (SIAPS)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MSF, WHO GTB, and TDR. 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materials were updated in 2022-23 by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Mahamadou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Bassirou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Souleymane (TDR consultant) with Marie-Eve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Raguenaud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(TDR), Branwen J Hennig (TDR), and Corinne Merle (TDR), and reviewed by Linh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Nhat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Nguyen (WHO/GTB), Medea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Gegia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(WHO/GTB), and Fuad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Mirzayev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(WHO/GTB).</a:t>
            </a:r>
            <a:endParaRPr lang="en-GB" sz="900" dirty="0">
              <a:solidFill>
                <a:schemeClr val="tx1"/>
              </a:solidFill>
              <a:effectLst/>
            </a:endParaRP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thank all members of the WARN/CARN-TB working group 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who contributed to 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generic guidelines as well as the secretariat, particularly Dr Christ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Houessinon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Disadidi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Ambrioso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Marius,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Adomou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Jamal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Rouamba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Ruffine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Sougrimani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Koumbem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Boureima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Nsanzerugeze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Josélyne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Alphonse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Désiré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Minkat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Théophile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Mistral, Julie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Abessolo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Ursule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IDOKO,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Tijan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Wandifa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Wurie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Mardemn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Yeasuen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Benjamin K.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Quenneh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Cheick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Oumar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Bah, Kane El Hadj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Malick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Aw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Idriss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Mamoudou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Hama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Gagara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 M.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Katambé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Balkissa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Seiyabatou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Liombo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Anastasie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Lunganyu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Junior,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Kitambala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Sentime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Lula Yves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Habimana-Mucyo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Yves,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Migambi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Patrick, dos Santos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Brigite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Castro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Wadson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Cruz,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Gueye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Aminata,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Fahnbulleh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Bailor Samuel,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Manjo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Lamin, Saleh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Mahareb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Abdoulaye, Haroun Saleh Naima,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Mouhoudine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Kpelafia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Silifa</a:t>
            </a:r>
            <a:endParaRPr lang="en-US" alt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en-US" sz="18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91E6EA7-C713-B313-684D-A502CB9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95600" y="5517232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0DFB3-E82B-D312-3214-02702FC0C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26" y="5499665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09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669B331-8CA2-C342-1F52-2A5150AF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4450"/>
            <a:ext cx="83534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steps in </a:t>
            </a:r>
            <a:r>
              <a:rPr lang="en-US" altLang="en-US" sz="4400" b="1" dirty="0" err="1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4400" b="1" dirty="0">
                <a:solidFill>
                  <a:srgbClr val="1616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implementation</a:t>
            </a:r>
          </a:p>
        </p:txBody>
      </p:sp>
      <p:sp>
        <p:nvSpPr>
          <p:cNvPr id="5123" name="Rectangle 32">
            <a:extLst>
              <a:ext uri="{FF2B5EF4-FFF2-40B4-BE49-F238E27FC236}">
                <a16:creationId xmlns:a16="http://schemas.microsoft.com/office/drawing/2014/main" id="{A7B246DF-459D-6EB2-F700-99660D5B0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400"/>
            <a:ext cx="1841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2696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5124" name="Groupe 8">
            <a:extLst>
              <a:ext uri="{FF2B5EF4-FFF2-40B4-BE49-F238E27FC236}">
                <a16:creationId xmlns:a16="http://schemas.microsoft.com/office/drawing/2014/main" id="{9411D571-24C9-FCAE-FC71-1416D38D1E34}"/>
              </a:ext>
            </a:extLst>
          </p:cNvPr>
          <p:cNvGrpSpPr>
            <a:grpSpLocks/>
          </p:cNvGrpSpPr>
          <p:nvPr/>
        </p:nvGrpSpPr>
        <p:grpSpPr bwMode="auto">
          <a:xfrm>
            <a:off x="2423592" y="1196752"/>
            <a:ext cx="7051675" cy="5046663"/>
            <a:chOff x="0" y="0"/>
            <a:chExt cx="5074920" cy="3375660"/>
          </a:xfrm>
        </p:grpSpPr>
        <p:sp>
          <p:nvSpPr>
            <p:cNvPr id="5125" name="Zone de texte 2">
              <a:extLst>
                <a:ext uri="{FF2B5EF4-FFF2-40B4-BE49-F238E27FC236}">
                  <a16:creationId xmlns:a16="http://schemas.microsoft.com/office/drawing/2014/main" id="{F1EC326E-AFFF-617D-60E7-DF479C818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074920" cy="3429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2000"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Create a national coordinating mechanism for aDSM</a:t>
              </a:r>
              <a:endParaRPr lang="en-GB" altLang="en-US" sz="160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126" name="Zone de texte 2">
              <a:extLst>
                <a:ext uri="{FF2B5EF4-FFF2-40B4-BE49-F238E27FC236}">
                  <a16:creationId xmlns:a16="http://schemas.microsoft.com/office/drawing/2014/main" id="{154062CE-76A8-D26A-9F31-93BF74BE6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9436"/>
              <a:ext cx="5074920" cy="3429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GB" altLang="en-US" sz="2000" b="1">
                  <a:solidFill>
                    <a:srgbClr val="FF000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Develop a plan for aDSM</a:t>
              </a:r>
              <a:endParaRPr lang="en-GB" altLang="en-US" sz="1600" b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15" name="Zone de texte 2">
              <a:extLst>
                <a:ext uri="{FF2B5EF4-FFF2-40B4-BE49-F238E27FC236}">
                  <a16:creationId xmlns:a16="http://schemas.microsoft.com/office/drawing/2014/main" id="{B6C6BB5D-046E-6554-EB9B-926DE7E64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61171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Define management and supervision roles and responsibilities</a:t>
              </a:r>
              <a:endPara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16" name="Zone de texte 2">
              <a:extLst>
                <a:ext uri="{FF2B5EF4-FFF2-40B4-BE49-F238E27FC236}">
                  <a16:creationId xmlns:a16="http://schemas.microsoft.com/office/drawing/2014/main" id="{A0C686AD-7186-2617-854D-5A6EAC5E8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302905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Create standard data collection materials</a:t>
              </a:r>
              <a:endPara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17" name="Zone de texte 2">
              <a:extLst>
                <a:ext uri="{FF2B5EF4-FFF2-40B4-BE49-F238E27FC236}">
                  <a16:creationId xmlns:a16="http://schemas.microsoft.com/office/drawing/2014/main" id="{1BD03A51-6F2D-398F-9755-EE4F37549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29774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Train staff on the collection of data</a:t>
              </a:r>
              <a:endPara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18" name="Zone de texte 2">
              <a:extLst>
                <a:ext uri="{FF2B5EF4-FFF2-40B4-BE49-F238E27FC236}">
                  <a16:creationId xmlns:a16="http://schemas.microsoft.com/office/drawing/2014/main" id="{66B13F17-6CDF-1F69-D625-9B98A9FB32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71508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Define schedules and routes for data collection and reporting</a:t>
              </a:r>
              <a:endParaRPr lang="en-GB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19" name="Zone de texte 6">
              <a:extLst>
                <a:ext uri="{FF2B5EF4-FFF2-40B4-BE49-F238E27FC236}">
                  <a16:creationId xmlns:a16="http://schemas.microsoft.com/office/drawing/2014/main" id="{8C256CEA-7E3C-503D-7C6B-0CAF5882D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90944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Consolidate </a:t>
              </a:r>
              <a:r>
                <a:rPr lang="en-GB" alt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aDSM</a:t>
              </a:r>
              <a:r>
                <a: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 data electronically</a:t>
              </a:r>
              <a:endPara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20" name="Zone de texte 2">
              <a:extLst>
                <a:ext uri="{FF2B5EF4-FFF2-40B4-BE49-F238E27FC236}">
                  <a16:creationId xmlns:a16="http://schemas.microsoft.com/office/drawing/2014/main" id="{B4B2D4E0-3622-B2F4-C323-F834FB58F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32678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Develop capacity for signal detection and causality assessment</a:t>
              </a:r>
              <a:endParaRPr lang="en-GB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CEC151F6-03A8-C9D4-17E4-7752F337E1D7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83432" y="2132856"/>
            <a:ext cx="10009188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Explain the main activities and timelines needed in an implementation plan for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at country level</a:t>
            </a:r>
          </a:p>
          <a:p>
            <a:pPr marL="400050" lvl="1" indent="0" eaLnBrk="1" hangingPunct="1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2B0D15-E2BE-6E81-06F2-5829E0DC754A}"/>
              </a:ext>
            </a:extLst>
          </p:cNvPr>
          <p:cNvSpPr txBox="1">
            <a:spLocks/>
          </p:cNvSpPr>
          <p:nvPr/>
        </p:nvSpPr>
        <p:spPr>
          <a:xfrm>
            <a:off x="1524000" y="161925"/>
            <a:ext cx="9144000" cy="1138773"/>
          </a:xfrm>
          <a:prstGeom prst="rect">
            <a:avLst/>
          </a:prstGeom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fr-FR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Learning objective</a:t>
            </a:r>
            <a:br>
              <a:rPr lang="en-GB" altLang="fr-FR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altLang="fr-FR" sz="2400" i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By the end of this presentation, the participant is expected to be able to:</a:t>
            </a:r>
            <a:endParaRPr lang="en-GB" altLang="fr-FR" sz="2000" i="1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5083A7C-4536-7149-B4DC-1449C05642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3704" y="203200"/>
            <a:ext cx="11424592" cy="77787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Timeline for </a:t>
            </a:r>
            <a:r>
              <a:rPr lang="en-GB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aDSM</a:t>
            </a: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 implementation (1)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65FD91C0-C8ED-63E0-9A06-3790296AB83F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623887" y="1412776"/>
            <a:ext cx="1094422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 example GANTT chart showing timelines for all activities needed in preparation for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for the programmatic introduction of new drugs or regimens is shown on the following slide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Each activity listed in the chart will need to be costed and matching resources identified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Sub-activities also need to be developed; more detail available in other slide sets in this module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5B7CF66-320E-2A5D-41D0-7BADE3C0447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16180270"/>
              </p:ext>
            </p:extLst>
          </p:nvPr>
        </p:nvGraphicFramePr>
        <p:xfrm>
          <a:off x="388938" y="764704"/>
          <a:ext cx="11414124" cy="5981699"/>
        </p:xfrm>
        <a:graphic>
          <a:graphicData uri="http://schemas.openxmlformats.org/drawingml/2006/table">
            <a:tbl>
              <a:tblPr firstRow="1" firstCol="1" bandRow="1"/>
              <a:tblGrid>
                <a:gridCol w="6199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87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147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Months before start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START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9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Establish national coordinating mechanism for </a:t>
                      </a:r>
                      <a:r>
                        <a:rPr lang="en-US" sz="1600" b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aDSM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29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Develop </a:t>
                      </a:r>
                      <a:r>
                        <a:rPr lang="en-US" sz="1600" b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aDSM</a:t>
                      </a: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implementation plan </a:t>
                      </a: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Decide on  paper or electronic system to be used for </a:t>
                      </a:r>
                      <a:r>
                        <a:rPr lang="en-US" sz="1600" b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aDSM</a:t>
                      </a: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data collection</a:t>
                      </a: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Training on </a:t>
                      </a:r>
                      <a:r>
                        <a:rPr lang="en-US" sz="1600" b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aDSM</a:t>
                      </a: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(for national PV </a:t>
                      </a:r>
                      <a:r>
                        <a:rPr lang="en-US" sz="1600" b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centre</a:t>
                      </a: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for clinicians/nurses, for data-entry staff, etc.)</a:t>
                      </a: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3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Define roles and responsibilities at each NTP level, and between NTP and national PV </a:t>
                      </a:r>
                      <a:r>
                        <a:rPr lang="en-US" sz="1600" b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centre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29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Develop work plan and  budget</a:t>
                      </a: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29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Define the local list of data elements and data dictionary </a:t>
                      </a: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29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Include </a:t>
                      </a:r>
                      <a:r>
                        <a:rPr lang="en-US" sz="1600" b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aDSM</a:t>
                      </a: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data elements in MDR-TB care data collection tools</a:t>
                      </a: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99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Adjust data monitoring and evaluation system</a:t>
                      </a: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29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Develop data management plan</a:t>
                      </a: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729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Develop standard operating procedure (SOP)</a:t>
                      </a: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729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Pilot data collection and processing up to national level </a:t>
                      </a: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729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Implement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aDSM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75" marR="47475" marT="66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E2FAC10-A045-9980-7469-65F6E3EDBEE4}"/>
              </a:ext>
            </a:extLst>
          </p:cNvPr>
          <p:cNvSpPr txBox="1">
            <a:spLocks/>
          </p:cNvSpPr>
          <p:nvPr/>
        </p:nvSpPr>
        <p:spPr>
          <a:xfrm>
            <a:off x="1981200" y="-20638"/>
            <a:ext cx="8229600" cy="5699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alt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Timeline for </a:t>
            </a:r>
            <a:r>
              <a:rPr lang="en-GB" alt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aDSM</a:t>
            </a:r>
            <a:r>
              <a:rPr lang="en-GB" alt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 implementation (2)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CDCADBE-FA62-EE02-2634-EED3ECC6C02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911424" y="0"/>
            <a:ext cx="1036915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Establish a national coordinating mechanism for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8C70A8E-E3FC-9A57-B66A-BE101735E5B8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055440" y="1556792"/>
            <a:ext cx="10730160" cy="489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Time for completion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Two months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Start six months prior to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implementation</a:t>
            </a: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Sub-tasks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Include representatives from the NTP, the national PV center, and MDR-TB clinical experts from facilities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Develop terms of reference for the committee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Refer to Module 2.1i (</a:t>
            </a: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Create a national coordinating mechanism for </a:t>
            </a:r>
            <a:r>
              <a:rPr lang="en-GB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27A5E66-D1BC-8ACC-CF11-6011F2E46A0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614487" y="0"/>
            <a:ext cx="8963025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Develop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implementation plan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9A684ED2-FA9C-34AC-527D-626D2751C663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58850" y="1166813"/>
            <a:ext cx="112331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Time for completion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Three months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Start six months prior to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implementation</a:t>
            </a: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Sub-tasks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Make and document decisions about </a:t>
            </a:r>
          </a:p>
          <a:p>
            <a:pPr lvl="2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needs to be done</a:t>
            </a:r>
          </a:p>
          <a:p>
            <a:pPr lvl="2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who does what, when, and where 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Steps described in the following slides will help plan for a successful strategy  </a:t>
            </a: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37797BE-A978-0EC4-F4AF-8E1DB468198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487388" y="9056"/>
            <a:ext cx="921722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Decide on paper or electronic system for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 collection 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822E211D-0418-E1FB-B7B4-45889F9E34F1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11424" y="1772815"/>
            <a:ext cx="10729192" cy="432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activity is a </a:t>
            </a:r>
            <a:r>
              <a:rPr lang="en-US" alt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relative priority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given that the collection of data is key</a:t>
            </a:r>
            <a:endParaRPr lang="en-US" altLang="en-US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Time for completion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Two months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Start six months prior to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implementation</a:t>
            </a: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Sub-tasks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NTPs that manage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using electronic systems with data quality assurance processes in place may be able to obtain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collected regularly electronically  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Ensure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can be integrated into routine system used for MDR-TB surveillance</a:t>
            </a: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1419</Words>
  <Application>Microsoft Macintosh PowerPoint</Application>
  <PresentationFormat>Widescreen</PresentationFormat>
  <Paragraphs>269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1_Modèle par défaut</vt:lpstr>
      <vt:lpstr>PowerPoint Presentation</vt:lpstr>
      <vt:lpstr>PowerPoint Presentation</vt:lpstr>
      <vt:lpstr>PowerPoint Presentation</vt:lpstr>
      <vt:lpstr>PowerPoint Presentation</vt:lpstr>
      <vt:lpstr>Timeline for aDSM implementation (1)</vt:lpstr>
      <vt:lpstr>PowerPoint Presentation</vt:lpstr>
      <vt:lpstr>Establish a national coordinating mechanism for aDSM</vt:lpstr>
      <vt:lpstr>Develop aDSM implementation plan</vt:lpstr>
      <vt:lpstr>Decide on paper or electronic system for aDSM data collection </vt:lpstr>
      <vt:lpstr>Conduct aDSM Training</vt:lpstr>
      <vt:lpstr>Develop Work Plan and Budget</vt:lpstr>
      <vt:lpstr>Define roles and responsibilities</vt:lpstr>
      <vt:lpstr>Define the local list of data elements and data dictionary</vt:lpstr>
      <vt:lpstr>Include aDSM data elements in MDR-TB care data collection tools</vt:lpstr>
      <vt:lpstr>Adjust monitoring and evaluation system to incorporate aDSM</vt:lpstr>
      <vt:lpstr>Develop data management plan</vt:lpstr>
      <vt:lpstr>Develop SOP</vt:lpstr>
      <vt:lpstr>Pilot data collection and processing up to national level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</dc:creator>
  <cp:lastModifiedBy>Branwen Hennig</cp:lastModifiedBy>
  <cp:revision>894</cp:revision>
  <cp:lastPrinted>2015-08-06T08:53:30Z</cp:lastPrinted>
  <dcterms:created xsi:type="dcterms:W3CDTF">2009-05-24T17:19:01Z</dcterms:created>
  <dcterms:modified xsi:type="dcterms:W3CDTF">2023-04-06T12:40:35Z</dcterms:modified>
</cp:coreProperties>
</file>