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562" r:id="rId2"/>
    <p:sldId id="564" r:id="rId3"/>
    <p:sldId id="536" r:id="rId4"/>
    <p:sldId id="533" r:id="rId5"/>
    <p:sldId id="493" r:id="rId6"/>
    <p:sldId id="535" r:id="rId7"/>
    <p:sldId id="422" r:id="rId8"/>
    <p:sldId id="516" r:id="rId9"/>
    <p:sldId id="955" r:id="rId10"/>
    <p:sldId id="537" r:id="rId11"/>
    <p:sldId id="565" r:id="rId12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4" autoAdjust="0"/>
    <p:restoredTop sz="62104" autoAdjust="0"/>
  </p:normalViewPr>
  <p:slideViewPr>
    <p:cSldViewPr>
      <p:cViewPr varScale="1">
        <p:scale>
          <a:sx n="36" d="100"/>
          <a:sy n="36" d="100"/>
        </p:scale>
        <p:origin x="48" y="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756167-AE6F-40BF-B82B-D6A5E349B9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0CF97-16F0-EBE9-332C-D68C99970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FE4E15-C3F0-6348-97B7-CA6EE20A2F34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CFEAA-A129-7AFA-0ED3-76F6E1920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0A678-13E9-4AEA-5085-24747961E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294A80-EC8F-7444-B748-E04BC6BD0103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1EA856C-9EBA-FDF8-7D67-164FDD436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B3AC568-D22E-C7B8-08D0-BE464D3606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280466-0849-D459-76DB-6E438700C25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2FBFBC1-FFB3-5C8D-2F66-7CC70615DA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DCFC8DC1-3BC8-2A8F-1A51-C1C771D4B2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C20E3784-75BE-F320-3B6E-4529A759A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38C1B6-3C53-E546-89F1-29265130C51C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0BF1F49-F7E9-2C92-9C5F-A0DEDDFA5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BEA6E64-E2AF-1415-31F4-9090E30D5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GB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73D3644-903A-CA10-B821-46553B773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02B9A-3987-BD48-BB99-2A3E49E8DB72}" type="slidenum">
              <a:rPr lang="fr-CH" altLang="fr-FR" smtClean="0"/>
              <a:pPr/>
              <a:t>9</a:t>
            </a:fld>
            <a:endParaRPr lang="fr-CH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E6BFD-8C16-BEAF-B22F-3EA350BCB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FA46C4B-20F1-764E-4C2A-8376A73F7D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3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A89E3B7-2BA5-F2A3-BCF2-586F381C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1340768"/>
            <a:ext cx="1094422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national coordinating mechanism will have the overall responsibility for the implementation and successful conduction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TB treatment services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responsibilities of this mechanism could be assigned to an existing, high-level committee (e.g. MDR-TB </a:t>
            </a:r>
            <a:r>
              <a:rPr lang="en-US" alt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consilium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initial priorities are to establish the methods and routes for data collection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role of the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coordinating mechanism may evolve over time as key milestones are reached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14E953-B070-107B-3A02-629D7D49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88913"/>
            <a:ext cx="8353425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Conclusions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2.1i. Create a national coordinating mechanism for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1D98D26-221D-2E22-3EDF-DC103BB22B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92075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</a:t>
            </a:r>
            <a:br>
              <a:rPr lang="en-GB" alt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to…</a:t>
            </a:r>
            <a:endParaRPr lang="en-GB" altLang="en-US" sz="2800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D92B3985-2799-7885-55D5-C1A8776175F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775520" y="1844824"/>
            <a:ext cx="8712968" cy="38766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Describe the main steps needed to establish an appropriate structure to coordinate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at national level</a:t>
            </a:r>
            <a:endParaRPr lang="en-GB" alt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DFFB3BF-C3F2-6A19-CDB2-39BD10263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steps in </a:t>
            </a:r>
            <a:r>
              <a:rPr lang="en-US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6147" name="Rectangle 32">
            <a:extLst>
              <a:ext uri="{FF2B5EF4-FFF2-40B4-BE49-F238E27FC236}">
                <a16:creationId xmlns:a16="http://schemas.microsoft.com/office/drawing/2014/main" id="{FEBF1143-7AA9-49C5-5992-C5BA16A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6148" name="Groupe 8">
            <a:extLst>
              <a:ext uri="{FF2B5EF4-FFF2-40B4-BE49-F238E27FC236}">
                <a16:creationId xmlns:a16="http://schemas.microsoft.com/office/drawing/2014/main" id="{51FC910B-C076-E20B-AD41-48E2EB677C0B}"/>
              </a:ext>
            </a:extLst>
          </p:cNvPr>
          <p:cNvGrpSpPr>
            <a:grpSpLocks/>
          </p:cNvGrpSpPr>
          <p:nvPr/>
        </p:nvGrpSpPr>
        <p:grpSpPr bwMode="auto">
          <a:xfrm>
            <a:off x="2644775" y="981075"/>
            <a:ext cx="7051675" cy="5046663"/>
            <a:chOff x="0" y="0"/>
            <a:chExt cx="5074920" cy="3375660"/>
          </a:xfrm>
        </p:grpSpPr>
        <p:sp>
          <p:nvSpPr>
            <p:cNvPr id="6149" name="Zone de texte 2">
              <a:extLst>
                <a:ext uri="{FF2B5EF4-FFF2-40B4-BE49-F238E27FC236}">
                  <a16:creationId xmlns:a16="http://schemas.microsoft.com/office/drawing/2014/main" id="{90AC2B95-AEE3-AEB7-CA31-DEE120072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 b="1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 b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4" name="Zone de texte 2">
              <a:extLst>
                <a:ext uri="{FF2B5EF4-FFF2-40B4-BE49-F238E27FC236}">
                  <a16:creationId xmlns:a16="http://schemas.microsoft.com/office/drawing/2014/main" id="{DA0779EF-4D54-0D30-B122-38B5473F0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a plan for </a:t>
              </a: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5" name="Zone de texte 2">
              <a:extLst>
                <a:ext uri="{FF2B5EF4-FFF2-40B4-BE49-F238E27FC236}">
                  <a16:creationId xmlns:a16="http://schemas.microsoft.com/office/drawing/2014/main" id="{DDA4ED22-B86C-159D-5F24-C6315738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management and supervision roles and responsibilities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FDC57428-928A-2DE4-CD4E-34EAD9EA8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Create standard data collection tools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B72DEEAE-B3F9-19D0-9A11-1355E7DCD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staff on the collection of data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5A74F217-90A7-0AE3-8C62-3C81B9997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schedules and routes for data collection and reporting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61751F2E-4F94-9572-76E7-107CF414A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Consolidate aDSM data electronically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EF1C1EB6-A14D-175C-7DA3-06CD4D861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capacity for signal detection and causality assessment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DDD629AF-6955-3C9B-1DDA-AB93251A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01" y="1443831"/>
            <a:ext cx="109442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national authority responsible for drug-safety and TB treatment (e.g. Ministry of Health) has a responsibility to ensure the good coordination of activities needed to put in place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authority needs to put in place the regulatory and other enabling measures necessary to establish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is expected to entail consultations, development of regulations, possibly issue or revision of contracts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870F28-5845-4F1C-FA36-4372DEE7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88913"/>
            <a:ext cx="11232753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National coordinating mechanism for </a:t>
            </a: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(1)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10137B1-8B3D-A385-F499-D60338AE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125538"/>
            <a:ext cx="10874375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coordinating structure should have adequate expertise and hierarchical standing to allow it to perform its duties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coordinating mechanism should have access to experts from relevant disciplines, such as drug safety, therapeutics, pharmacy, regulation, surveillance, with inputs from other domains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e.g. logistics, finance, communication, patients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The duties of the national coordinating mechanism can be vested upon an existing structure, with an extension of its duties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e.g. the MDR-TB </a:t>
            </a:r>
            <a:r>
              <a:rPr lang="en-US" altLang="en-US" sz="2800" i="1">
                <a:latin typeface="Calibri" panose="020F0502020204030204" pitchFamily="34" charset="0"/>
                <a:cs typeface="Calibri" panose="020F0502020204030204" pitchFamily="34" charset="0"/>
              </a:rPr>
              <a:t>consilium</a:t>
            </a:r>
            <a:endParaRPr lang="en-GB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F81F-3DB9-7057-803F-F77322A2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04" y="254000"/>
            <a:ext cx="11424592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National coordinating mechanism for </a:t>
            </a: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(2)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409CF17-2282-B516-022F-3B91907E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836613"/>
            <a:ext cx="11304587" cy="5508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3200" dirty="0">
                <a:latin typeface="Calibri" pitchFamily="34" charset="0"/>
                <a:cs typeface="Calibri" pitchFamily="34" charset="0"/>
              </a:rPr>
              <a:t>Amongst the first things that the coordinating group needs to do is to 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ensure that the two minimum elements (</a:t>
            </a:r>
            <a:r>
              <a:rPr lang="en-US" altLang="en-US" sz="2400" b="1" dirty="0">
                <a:latin typeface="Calibri" pitchFamily="34" charset="0"/>
                <a:cs typeface="Calibri" pitchFamily="34" charset="0"/>
              </a:rPr>
              <a:t>data collection and staff trained in their collection</a:t>
            </a: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) are in place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>
                <a:latin typeface="Calibri" pitchFamily="34" charset="0"/>
                <a:cs typeface="Calibri" pitchFamily="34" charset="0"/>
              </a:rPr>
              <a:t>develop a plan (with human resource needs) and have it approved</a:t>
            </a:r>
          </a:p>
          <a:p>
            <a:pPr marL="0" indent="0" eaLnBrk="1" hangingPunct="1"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In time the </a:t>
            </a:r>
            <a:r>
              <a:rPr lang="en-US" altLang="en-US" sz="3200" dirty="0">
                <a:latin typeface="Calibri" pitchFamily="34" charset="0"/>
                <a:cs typeface="Calibri" pitchFamily="34" charset="0"/>
              </a:rPr>
              <a:t>coordinating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group can be assigned a steering/advisory role, e.g.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overseeing monitoring and supervision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supporting clinicians to manage SAEs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reviewing causality assessment for SAEs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communications of new findings</a:t>
            </a:r>
          </a:p>
          <a:p>
            <a:pPr marL="841375" lvl="2" indent="-441325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programmatic evaluation and policy change</a:t>
            </a:r>
            <a:endParaRPr lang="en-US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F0851E-3DB3-4AD1-1C93-087A47E9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88913"/>
            <a:ext cx="8353425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National coordinating mechanism for </a:t>
            </a:r>
            <a:r>
              <a:rPr lang="en-US" alt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(3)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CDA2D7-3F89-E258-10FA-E9AC6E85B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53972"/>
              </p:ext>
            </p:extLst>
          </p:nvPr>
        </p:nvGraphicFramePr>
        <p:xfrm>
          <a:off x="1055440" y="1700808"/>
          <a:ext cx="9864725" cy="419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403">
                <a:tc>
                  <a:txBody>
                    <a:bodyPr/>
                    <a:lstStyle/>
                    <a:p>
                      <a:r>
                        <a:rPr lang="en-US" sz="2400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Processes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93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altLang="en-US" sz="1800" dirty="0">
                          <a:latin typeface="Calibri" pitchFamily="34" charset="0"/>
                          <a:cs typeface="Calibri" pitchFamily="34" charset="0"/>
                        </a:rPr>
                        <a:t>Define cohort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67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altLang="en-US" sz="1800" dirty="0">
                          <a:latin typeface="Calibri" pitchFamily="34" charset="0"/>
                          <a:cs typeface="Calibri" pitchFamily="34" charset="0"/>
                        </a:rPr>
                        <a:t>Do</a:t>
                      </a:r>
                      <a:r>
                        <a:rPr lang="en-US" altLang="en-US" sz="1800" baseline="0" dirty="0">
                          <a:latin typeface="Calibri" pitchFamily="34" charset="0"/>
                          <a:cs typeface="Calibri" pitchFamily="34" charset="0"/>
                        </a:rPr>
                        <a:t> serial </a:t>
                      </a:r>
                      <a:r>
                        <a:rPr lang="en-US" altLang="en-US" sz="1800" dirty="0">
                          <a:latin typeface="Calibri" pitchFamily="34" charset="0"/>
                          <a:cs typeface="Calibri" pitchFamily="34" charset="0"/>
                        </a:rPr>
                        <a:t>clinical &amp; lab tests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41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altLang="en-US" sz="1800" dirty="0">
                          <a:latin typeface="Calibri" pitchFamily="34" charset="0"/>
                          <a:cs typeface="Calibri" pitchFamily="34" charset="0"/>
                        </a:rPr>
                        <a:t>Create</a:t>
                      </a:r>
                      <a:r>
                        <a:rPr lang="en-US" altLang="en-US" sz="1800" baseline="0" dirty="0">
                          <a:latin typeface="Calibri" pitchFamily="34" charset="0"/>
                          <a:cs typeface="Calibri" pitchFamily="34" charset="0"/>
                        </a:rPr>
                        <a:t> e</a:t>
                      </a:r>
                      <a:r>
                        <a:rPr lang="en-US" altLang="en-US" sz="1800" dirty="0">
                          <a:latin typeface="Calibri" pitchFamily="34" charset="0"/>
                          <a:cs typeface="Calibri" pitchFamily="34" charset="0"/>
                        </a:rPr>
                        <a:t>xpert group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1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alibri" pitchFamily="34" charset="0"/>
                          <a:cs typeface="Calibri" pitchFamily="34" charset="0"/>
                        </a:rPr>
                        <a:t>Create</a:t>
                      </a:r>
                      <a:r>
                        <a:rPr lang="en-US" altLang="en-US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78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&amp; supervise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6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 staff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4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data collection material</a:t>
                      </a:r>
                      <a:endParaRPr lang="en-GB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e-</a:t>
                      </a: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</a:t>
                      </a:r>
                      <a:endParaRPr lang="en-GB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1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 &amp; enter data</a:t>
                      </a: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58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signals and data analysis</a:t>
                      </a:r>
                      <a:endParaRPr lang="en-GB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A0CDD12-4C7F-D1D3-13BB-E3251A2E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88913"/>
            <a:ext cx="11593288" cy="6477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National coordinating mechanism for </a:t>
            </a: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(4)</a:t>
            </a:r>
          </a:p>
          <a:p>
            <a:pPr eaLnBrk="1" hangingPunct="1">
              <a:defRPr/>
            </a:pP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relative intensity of required work over first year (expected)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F5AC81-E242-4226-1AC8-E8606C9C82BD}"/>
              </a:ext>
            </a:extLst>
          </p:cNvPr>
          <p:cNvSpPr/>
          <p:nvPr/>
        </p:nvSpPr>
        <p:spPr>
          <a:xfrm>
            <a:off x="711200" y="849313"/>
            <a:ext cx="6316663" cy="6223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CD0935"/>
                </a:solidFill>
                <a:latin typeface="GillSans-Bold"/>
              </a:rPr>
              <a:t>National TB programme (NTP)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50624-1B7B-7A77-3D52-3CF666DC4B1E}"/>
              </a:ext>
            </a:extLst>
          </p:cNvPr>
          <p:cNvCxnSpPr>
            <a:cxnSpLocks/>
          </p:cNvCxnSpPr>
          <p:nvPr/>
        </p:nvCxnSpPr>
        <p:spPr>
          <a:xfrm>
            <a:off x="8088313" y="1541463"/>
            <a:ext cx="0" cy="384651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6">
            <a:extLst>
              <a:ext uri="{FF2B5EF4-FFF2-40B4-BE49-F238E27FC236}">
                <a16:creationId xmlns:a16="http://schemas.microsoft.com/office/drawing/2014/main" id="{7477FF33-BA7C-AE12-06F4-052F9D65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509838"/>
            <a:ext cx="2046287" cy="2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fr-FR" altLang="en-GB" sz="1100">
                <a:cs typeface="Arial" panose="020B0604020202020204" pitchFamily="34" charset="0"/>
              </a:rPr>
              <a:t>TB-MR treatment facility</a:t>
            </a:r>
            <a:endParaRPr lang="fr-FR" altLang="en-GB" sz="11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0C454BAE-C24E-9DF0-163D-BE59E7E5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8588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9">
            <a:extLst>
              <a:ext uri="{FF2B5EF4-FFF2-40B4-BE49-F238E27FC236}">
                <a16:creationId xmlns:a16="http://schemas.microsoft.com/office/drawing/2014/main" id="{8173A162-0361-C4B0-E092-05C78CBBC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151188"/>
            <a:ext cx="1851025" cy="6226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GB" sz="1100">
                <a:cs typeface="Arial" panose="020B0604020202020204" pitchFamily="34" charset="0"/>
              </a:rPr>
              <a:t>Delivery of treatment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altLang="en-GB" sz="1100">
                <a:cs typeface="Arial" panose="020B0604020202020204" pitchFamily="34" charset="0"/>
              </a:rPr>
              <a:t>Management of adverse reactions</a:t>
            </a:r>
            <a:endParaRPr lang="fr-FR" altLang="en-GB" sz="11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822B2A-08D3-0A2C-DCB0-D8E072342669}"/>
              </a:ext>
            </a:extLst>
          </p:cNvPr>
          <p:cNvCxnSpPr>
            <a:cxnSpLocks/>
          </p:cNvCxnSpPr>
          <p:nvPr/>
        </p:nvCxnSpPr>
        <p:spPr>
          <a:xfrm flipH="1">
            <a:off x="1216025" y="2808288"/>
            <a:ext cx="3175" cy="31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760669-1BAB-8925-BD65-07D5FC676207}"/>
              </a:ext>
            </a:extLst>
          </p:cNvPr>
          <p:cNvSpPr txBox="1"/>
          <p:nvPr/>
        </p:nvSpPr>
        <p:spPr>
          <a:xfrm>
            <a:off x="474663" y="4570413"/>
            <a:ext cx="189071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CD0935"/>
                </a:solidFill>
                <a:latin typeface="GillSans-SemiBold"/>
              </a:rPr>
              <a:t>Inform update of</a:t>
            </a:r>
          </a:p>
          <a:p>
            <a:pPr>
              <a:defRPr/>
            </a:pPr>
            <a:r>
              <a:rPr lang="en-GB" sz="1600" b="1" dirty="0">
                <a:solidFill>
                  <a:srgbClr val="CD0935"/>
                </a:solidFill>
                <a:latin typeface="GillSans-SemiBold"/>
              </a:rPr>
              <a:t>treatment policy</a:t>
            </a:r>
          </a:p>
          <a:p>
            <a:pPr>
              <a:defRPr/>
            </a:pPr>
            <a:r>
              <a:rPr lang="en-GB" sz="1600" b="1" dirty="0">
                <a:solidFill>
                  <a:srgbClr val="CD0935"/>
                </a:solidFill>
                <a:latin typeface="GillSans-SemiBold"/>
              </a:rPr>
              <a:t>and patient care</a:t>
            </a:r>
          </a:p>
          <a:p>
            <a:pPr>
              <a:defRPr/>
            </a:pPr>
            <a:r>
              <a:rPr lang="en-GB" sz="1600" b="1" dirty="0">
                <a:solidFill>
                  <a:srgbClr val="CD0935"/>
                </a:solidFill>
                <a:latin typeface="GillSans-SemiBold"/>
              </a:rPr>
              <a:t>practice</a:t>
            </a:r>
          </a:p>
          <a:p>
            <a:pPr>
              <a:defRPr/>
            </a:pPr>
            <a:r>
              <a:rPr lang="en-GB" sz="1600" b="1" dirty="0">
                <a:solidFill>
                  <a:srgbClr val="CD0935"/>
                </a:solidFill>
                <a:latin typeface="GillSans-SemiBold"/>
              </a:rPr>
              <a:t>(as per PMDT guidance)</a:t>
            </a:r>
            <a:endParaRPr lang="fr-FR" sz="1000" dirty="0"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5FEAE7-AD66-1298-C7BE-A7E34AF0BE8A}"/>
              </a:ext>
            </a:extLst>
          </p:cNvPr>
          <p:cNvCxnSpPr>
            <a:cxnSpLocks/>
          </p:cNvCxnSpPr>
          <p:nvPr/>
        </p:nvCxnSpPr>
        <p:spPr>
          <a:xfrm>
            <a:off x="1216025" y="3748088"/>
            <a:ext cx="0" cy="822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21">
            <a:extLst>
              <a:ext uri="{FF2B5EF4-FFF2-40B4-BE49-F238E27FC236}">
                <a16:creationId xmlns:a16="http://schemas.microsoft.com/office/drawing/2014/main" id="{DC9283D6-BFF6-BB88-E2D4-E8AA5E01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2457450"/>
            <a:ext cx="2978150" cy="44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GB" altLang="en-GB" sz="1100" b="1">
                <a:cs typeface="Arial" panose="020B0604020202020204" pitchFamily="34" charset="0"/>
              </a:rPr>
              <a:t>Drug safety monitoring </a:t>
            </a:r>
          </a:p>
          <a:p>
            <a:pPr algn="ctr">
              <a:lnSpc>
                <a:spcPct val="107000"/>
              </a:lnSpc>
            </a:pPr>
            <a:r>
              <a:rPr lang="en-GB" altLang="en-GB" sz="1100">
                <a:cs typeface="Arial" panose="020B0604020202020204" pitchFamily="34" charset="0"/>
              </a:rPr>
              <a:t>(aDSM Component)</a:t>
            </a:r>
            <a:endParaRPr lang="fr-FR" altLang="en-GB" sz="1100">
              <a:cs typeface="Arial" panose="020B0604020202020204" pitchFamily="34" charset="0"/>
            </a:endParaRPr>
          </a:p>
        </p:txBody>
      </p:sp>
      <p:pic>
        <p:nvPicPr>
          <p:cNvPr id="11275" name="Picture 22">
            <a:extLst>
              <a:ext uri="{FF2B5EF4-FFF2-40B4-BE49-F238E27FC236}">
                <a16:creationId xmlns:a16="http://schemas.microsoft.com/office/drawing/2014/main" id="{CB5D42AE-079A-4051-E46A-22C686E9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719263"/>
            <a:ext cx="6191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144795-3030-BCAD-FDBC-A23122EBC244}"/>
              </a:ext>
            </a:extLst>
          </p:cNvPr>
          <p:cNvSpPr/>
          <p:nvPr/>
        </p:nvSpPr>
        <p:spPr>
          <a:xfrm>
            <a:off x="8766175" y="981075"/>
            <a:ext cx="3338513" cy="6175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GillSans-Bold"/>
              </a:rPr>
              <a:t>National </a:t>
            </a:r>
            <a:r>
              <a:rPr lang="en-GB" sz="1600" b="1" dirty="0" err="1">
                <a:solidFill>
                  <a:schemeClr val="tx1"/>
                </a:solidFill>
                <a:latin typeface="GillSans-Bold"/>
              </a:rPr>
              <a:t>pharmaconvigilance</a:t>
            </a:r>
            <a:r>
              <a:rPr lang="en-GB" sz="1600" b="1" dirty="0">
                <a:solidFill>
                  <a:schemeClr val="tx1"/>
                </a:solidFill>
                <a:latin typeface="GillSans-Bold"/>
              </a:rPr>
              <a:t> programme (NPV)</a:t>
            </a:r>
            <a:endParaRPr lang="en-BE" sz="1200" dirty="0">
              <a:solidFill>
                <a:schemeClr val="tx1"/>
              </a:solidFill>
            </a:endParaRPr>
          </a:p>
        </p:txBody>
      </p:sp>
      <p:pic>
        <p:nvPicPr>
          <p:cNvPr id="11277" name="Picture 35">
            <a:extLst>
              <a:ext uri="{FF2B5EF4-FFF2-40B4-BE49-F238E27FC236}">
                <a16:creationId xmlns:a16="http://schemas.microsoft.com/office/drawing/2014/main" id="{409C9E0D-AFC6-23D8-F928-E027B89A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922338"/>
            <a:ext cx="6143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0CD063E-E74F-F045-FE47-FBDF47B86381}"/>
              </a:ext>
            </a:extLst>
          </p:cNvPr>
          <p:cNvSpPr txBox="1"/>
          <p:nvPr/>
        </p:nvSpPr>
        <p:spPr>
          <a:xfrm>
            <a:off x="9737725" y="2928938"/>
            <a:ext cx="2135188" cy="574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00" dirty="0">
                <a:cs typeface="Arial" panose="020B0604020202020204" pitchFamily="34" charset="0"/>
              </a:rPr>
              <a:t>Further analysis for signal detection/causality assessment and communication</a:t>
            </a:r>
            <a:endParaRPr lang="fr-FR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635C83-8F28-9EEC-379B-B6ACA542198D}"/>
              </a:ext>
            </a:extLst>
          </p:cNvPr>
          <p:cNvCxnSpPr>
            <a:cxnSpLocks/>
          </p:cNvCxnSpPr>
          <p:nvPr/>
        </p:nvCxnSpPr>
        <p:spPr>
          <a:xfrm flipH="1">
            <a:off x="4187825" y="3590925"/>
            <a:ext cx="4763" cy="317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1DD44E9-3AAC-47BF-7812-C2B875D13197}"/>
              </a:ext>
            </a:extLst>
          </p:cNvPr>
          <p:cNvCxnSpPr>
            <a:cxnSpLocks/>
          </p:cNvCxnSpPr>
          <p:nvPr/>
        </p:nvCxnSpPr>
        <p:spPr>
          <a:xfrm>
            <a:off x="2403475" y="3389313"/>
            <a:ext cx="40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15660790-D8FA-AC57-8EE6-6C26D0AB5142}"/>
              </a:ext>
            </a:extLst>
          </p:cNvPr>
          <p:cNvSpPr/>
          <p:nvPr/>
        </p:nvSpPr>
        <p:spPr>
          <a:xfrm>
            <a:off x="6359525" y="5487988"/>
            <a:ext cx="3017838" cy="91598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GillSans-SemiBold"/>
              </a:rPr>
              <a:t>New evidence</a:t>
            </a:r>
            <a:endParaRPr lang="fr-FR" sz="1400" b="1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D865671-9F1A-8EAE-47B7-5C7E2D32E7F8}"/>
              </a:ext>
            </a:extLst>
          </p:cNvPr>
          <p:cNvCxnSpPr>
            <a:cxnSpLocks/>
          </p:cNvCxnSpPr>
          <p:nvPr/>
        </p:nvCxnSpPr>
        <p:spPr>
          <a:xfrm flipV="1">
            <a:off x="8142288" y="1527175"/>
            <a:ext cx="577850" cy="142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4B9841-9684-5B50-65B2-274C2F4A792B}"/>
              </a:ext>
            </a:extLst>
          </p:cNvPr>
          <p:cNvCxnSpPr>
            <a:cxnSpLocks/>
          </p:cNvCxnSpPr>
          <p:nvPr/>
        </p:nvCxnSpPr>
        <p:spPr>
          <a:xfrm flipH="1" flipV="1">
            <a:off x="7100888" y="1174750"/>
            <a:ext cx="6619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CE21E0-54F3-C420-4B8A-069601D584C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980782" y="4666955"/>
            <a:ext cx="1378743" cy="12925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F3122B4-D3F2-367A-9722-C273A5C6FFA9}"/>
              </a:ext>
            </a:extLst>
          </p:cNvPr>
          <p:cNvCxnSpPr>
            <a:cxnSpLocks/>
            <a:stCxn id="50" idx="3"/>
            <a:endCxn id="18" idx="3"/>
          </p:cNvCxnSpPr>
          <p:nvPr/>
        </p:nvCxnSpPr>
        <p:spPr>
          <a:xfrm flipH="1" flipV="1">
            <a:off x="2365375" y="5355243"/>
            <a:ext cx="4436102" cy="914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F377D8C-3C29-EDE5-132E-9BE8A0DEE2BE}"/>
              </a:ext>
            </a:extLst>
          </p:cNvPr>
          <p:cNvCxnSpPr>
            <a:cxnSpLocks/>
            <a:stCxn id="50" idx="6"/>
            <a:endCxn id="41" idx="2"/>
          </p:cNvCxnSpPr>
          <p:nvPr/>
        </p:nvCxnSpPr>
        <p:spPr>
          <a:xfrm flipV="1">
            <a:off x="9377363" y="5429250"/>
            <a:ext cx="1541462" cy="515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7" name="Picture 45">
            <a:extLst>
              <a:ext uri="{FF2B5EF4-FFF2-40B4-BE49-F238E27FC236}">
                <a16:creationId xmlns:a16="http://schemas.microsoft.com/office/drawing/2014/main" id="{DDC8FE18-4BD4-3032-4E06-786A7325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437">
            <a:off x="7740650" y="378460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4">
            <a:extLst>
              <a:ext uri="{FF2B5EF4-FFF2-40B4-BE49-F238E27FC236}">
                <a16:creationId xmlns:a16="http://schemas.microsoft.com/office/drawing/2014/main" id="{09FC1E09-0515-E96E-4EE3-4986F85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973513"/>
            <a:ext cx="3254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6AA812-4063-2015-B793-3988741A59EF}"/>
              </a:ext>
            </a:extLst>
          </p:cNvPr>
          <p:cNvCxnSpPr>
            <a:cxnSpLocks/>
            <a:stCxn id="39" idx="2"/>
            <a:endCxn id="50" idx="7"/>
          </p:cNvCxnSpPr>
          <p:nvPr/>
        </p:nvCxnSpPr>
        <p:spPr>
          <a:xfrm flipH="1">
            <a:off x="8935411" y="3503262"/>
            <a:ext cx="1869908" cy="21188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A7E6049-AE8C-4875-D27C-84FE2AC67EAE}"/>
              </a:ext>
            </a:extLst>
          </p:cNvPr>
          <p:cNvSpPr txBox="1"/>
          <p:nvPr/>
        </p:nvSpPr>
        <p:spPr>
          <a:xfrm>
            <a:off x="9771063" y="5003800"/>
            <a:ext cx="2295525" cy="425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00" b="1" dirty="0">
                <a:cs typeface="Arial" panose="020B0604020202020204" pitchFamily="34" charset="0"/>
              </a:rPr>
              <a:t>Inform updates of country and global drug safety profile</a:t>
            </a:r>
            <a:endParaRPr lang="fr-FR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57A4AD-769C-85A4-2EA5-CAC7F7AD71F4}"/>
              </a:ext>
            </a:extLst>
          </p:cNvPr>
          <p:cNvSpPr txBox="1"/>
          <p:nvPr/>
        </p:nvSpPr>
        <p:spPr>
          <a:xfrm>
            <a:off x="7100888" y="4322763"/>
            <a:ext cx="2057400" cy="425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00" dirty="0">
                <a:cs typeface="Arial" panose="020B0604020202020204" pitchFamily="34" charset="0"/>
              </a:rPr>
              <a:t>Support for signal detection and causality assessment</a:t>
            </a:r>
            <a:endParaRPr lang="fr-FR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F3CCD8-5C97-9C39-FAED-D48C72AB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7938"/>
            <a:ext cx="12192000" cy="57943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Coordination Mechanism for the </a:t>
            </a:r>
            <a:r>
              <a:rPr lang="en-GB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(5)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293" name="Picture 60">
            <a:extLst>
              <a:ext uri="{FF2B5EF4-FFF2-40B4-BE49-F238E27FC236}">
                <a16:creationId xmlns:a16="http://schemas.microsoft.com/office/drawing/2014/main" id="{D2D9349C-269A-A3E7-CCA2-A72CBA15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437">
            <a:off x="7934326" y="2354262"/>
            <a:ext cx="6080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56">
            <a:extLst>
              <a:ext uri="{FF2B5EF4-FFF2-40B4-BE49-F238E27FC236}">
                <a16:creationId xmlns:a16="http://schemas.microsoft.com/office/drawing/2014/main" id="{2CF78590-FCA4-0B00-155F-FD00EA91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2449513"/>
            <a:ext cx="949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DB773B-481D-A9C4-83D7-3B9F27D78294}"/>
              </a:ext>
            </a:extLst>
          </p:cNvPr>
          <p:cNvSpPr txBox="1"/>
          <p:nvPr/>
        </p:nvSpPr>
        <p:spPr>
          <a:xfrm>
            <a:off x="7137400" y="2855913"/>
            <a:ext cx="1871663" cy="425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00" dirty="0">
                <a:cs typeface="Arial" panose="020B0604020202020204" pitchFamily="34" charset="0"/>
              </a:rPr>
              <a:t>Reporting as required by local regulations</a:t>
            </a:r>
            <a:endParaRPr lang="fr-FR" sz="1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7EB173-7C9C-E7DB-5DFC-F1499A0868A2}"/>
              </a:ext>
            </a:extLst>
          </p:cNvPr>
          <p:cNvSpPr txBox="1"/>
          <p:nvPr/>
        </p:nvSpPr>
        <p:spPr>
          <a:xfrm>
            <a:off x="2830513" y="2957513"/>
            <a:ext cx="4300537" cy="17094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1100" dirty="0">
                <a:cs typeface="Arial" panose="020B0604020202020204" pitchFamily="34" charset="0"/>
              </a:rPr>
              <a:t>Cohort-based follow-up of patients with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cs typeface="Arial" panose="020B0604020202020204" pitchFamily="34" charset="0"/>
              </a:rPr>
              <a:t>questionnaires to elicit symptoms; and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cs typeface="Arial" panose="020B0604020202020204" pitchFamily="34" charset="0"/>
              </a:rPr>
              <a:t>routine tests for TB drug safety monitoring</a:t>
            </a:r>
            <a:endParaRPr lang="fr-FR" sz="11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1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1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cs typeface="Arial" panose="020B0604020202020204" pitchFamily="34" charset="0"/>
              </a:rPr>
              <a:t>Recording of all SAEs in a national </a:t>
            </a:r>
            <a:r>
              <a:rPr lang="en-GB" sz="1100" dirty="0" err="1">
                <a:cs typeface="Arial" panose="020B0604020202020204" pitchFamily="34" charset="0"/>
              </a:rPr>
              <a:t>aDSM</a:t>
            </a:r>
            <a:r>
              <a:rPr lang="en-GB" sz="1100" dirty="0">
                <a:cs typeface="Arial" panose="020B0604020202020204" pitchFamily="34" charset="0"/>
              </a:rPr>
              <a:t> database (regularly transferred into the global database)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cs typeface="Arial" panose="020B0604020202020204" pitchFamily="34" charset="0"/>
              </a:rPr>
              <a:t>Signal detection/causality assessment by the NTP (if capacity is limited by national pharmacovigilance system (NPV))</a:t>
            </a:r>
            <a:endParaRPr lang="fr-FR" sz="11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979</Words>
  <Application>Microsoft Office PowerPoint</Application>
  <PresentationFormat>Widescreen</PresentationFormat>
  <Paragraphs>119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GillSans-Bold</vt:lpstr>
      <vt:lpstr>GillSans-SemiBold</vt:lpstr>
      <vt:lpstr>Wingdings</vt:lpstr>
      <vt:lpstr>1_Modèle par défaut</vt:lpstr>
      <vt:lpstr>PowerPoint Presentation</vt:lpstr>
      <vt:lpstr>PowerPoint Presentation</vt:lpstr>
      <vt:lpstr>Learning objective  By the end of this presentation, the participant is expected to be able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Bassirou soul</cp:lastModifiedBy>
  <cp:revision>863</cp:revision>
  <cp:lastPrinted>2015-08-06T08:53:30Z</cp:lastPrinted>
  <dcterms:created xsi:type="dcterms:W3CDTF">2009-05-24T17:19:01Z</dcterms:created>
  <dcterms:modified xsi:type="dcterms:W3CDTF">2023-05-19T07:18:11Z</dcterms:modified>
</cp:coreProperties>
</file>