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6"/>
  </p:notesMasterIdLst>
  <p:handoutMasterIdLst>
    <p:handoutMasterId r:id="rId17"/>
  </p:handoutMasterIdLst>
  <p:sldIdLst>
    <p:sldId id="562" r:id="rId2"/>
    <p:sldId id="564" r:id="rId3"/>
    <p:sldId id="536" r:id="rId4"/>
    <p:sldId id="280" r:id="rId5"/>
    <p:sldId id="556" r:id="rId6"/>
    <p:sldId id="532" r:id="rId7"/>
    <p:sldId id="533" r:id="rId8"/>
    <p:sldId id="530" r:id="rId9"/>
    <p:sldId id="534" r:id="rId10"/>
    <p:sldId id="540" r:id="rId11"/>
    <p:sldId id="535" r:id="rId12"/>
    <p:sldId id="538" r:id="rId13"/>
    <p:sldId id="539" r:id="rId14"/>
    <p:sldId id="565" r:id="rId15"/>
  </p:sldIdLst>
  <p:sldSz cx="12192000" cy="6858000"/>
  <p:notesSz cx="10234613" cy="70993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237">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rou sou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39" autoAdjust="0"/>
    <p:restoredTop sz="62104" autoAdjust="0"/>
  </p:normalViewPr>
  <p:slideViewPr>
    <p:cSldViewPr>
      <p:cViewPr>
        <p:scale>
          <a:sx n="38" d="100"/>
          <a:sy n="38" d="100"/>
        </p:scale>
        <p:origin x="76" y="616"/>
      </p:cViewPr>
      <p:guideLst>
        <p:guide orient="horz" pos="2160"/>
        <p:guide pos="3840"/>
      </p:guideLst>
    </p:cSldViewPr>
  </p:slideViewPr>
  <p:notesTextViewPr>
    <p:cViewPr>
      <p:scale>
        <a:sx n="100" d="100"/>
        <a:sy n="100" d="100"/>
      </p:scale>
      <p:origin x="0" y="0"/>
    </p:cViewPr>
  </p:notesTextViewPr>
  <p:notesViewPr>
    <p:cSldViewPr>
      <p:cViewPr varScale="1">
        <p:scale>
          <a:sx n="79" d="100"/>
          <a:sy n="79" d="100"/>
        </p:scale>
        <p:origin x="-3132" y="-90"/>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2A6691-C949-F0E9-F0E0-22BCFBA5E9CE}"/>
              </a:ext>
            </a:extLst>
          </p:cNvPr>
          <p:cNvSpPr>
            <a:spLocks noGrp="1"/>
          </p:cNvSpPr>
          <p:nvPr>
            <p:ph type="hdr" sz="quarter"/>
          </p:nvPr>
        </p:nvSpPr>
        <p:spPr>
          <a:xfrm>
            <a:off x="0" y="0"/>
            <a:ext cx="4435475" cy="354013"/>
          </a:xfrm>
          <a:prstGeom prst="rect">
            <a:avLst/>
          </a:prstGeom>
        </p:spPr>
        <p:txBody>
          <a:bodyPr vert="horz" lIns="94650" tIns="47325" rIns="94650" bIns="47325" rtlCol="0"/>
          <a:lstStyle>
            <a:lvl1pPr algn="l" eaLnBrk="1" hangingPunct="1">
              <a:defRPr sz="1200">
                <a:latin typeface="Arial" pitchFamily="34" charset="0"/>
              </a:defRPr>
            </a:lvl1pPr>
          </a:lstStyle>
          <a:p>
            <a:pPr>
              <a:defRPr/>
            </a:pPr>
            <a:endParaRPr lang="en-GB"/>
          </a:p>
        </p:txBody>
      </p:sp>
      <p:sp>
        <p:nvSpPr>
          <p:cNvPr id="3" name="Date Placeholder 2">
            <a:extLst>
              <a:ext uri="{FF2B5EF4-FFF2-40B4-BE49-F238E27FC236}">
                <a16:creationId xmlns:a16="http://schemas.microsoft.com/office/drawing/2014/main" id="{F5C0E777-904F-9483-D58D-C1F9A495FFC2}"/>
              </a:ext>
            </a:extLst>
          </p:cNvPr>
          <p:cNvSpPr>
            <a:spLocks noGrp="1"/>
          </p:cNvSpPr>
          <p:nvPr>
            <p:ph type="dt" sz="quarter" idx="1"/>
          </p:nvPr>
        </p:nvSpPr>
        <p:spPr>
          <a:xfrm>
            <a:off x="5795963" y="0"/>
            <a:ext cx="4437062" cy="354013"/>
          </a:xfrm>
          <a:prstGeom prst="rect">
            <a:avLst/>
          </a:prstGeom>
        </p:spPr>
        <p:txBody>
          <a:bodyPr vert="horz" lIns="94650" tIns="47325" rIns="94650" bIns="47325" rtlCol="0"/>
          <a:lstStyle>
            <a:lvl1pPr algn="r" eaLnBrk="1" hangingPunct="1">
              <a:defRPr sz="1200">
                <a:latin typeface="Arial" pitchFamily="34" charset="0"/>
              </a:defRPr>
            </a:lvl1pPr>
          </a:lstStyle>
          <a:p>
            <a:pPr>
              <a:defRPr/>
            </a:pPr>
            <a:fld id="{215A342C-AF1D-024B-9094-0D150EBE8BEC}" type="datetimeFigureOut">
              <a:rPr lang="en-GB"/>
              <a:pPr>
                <a:defRPr/>
              </a:pPr>
              <a:t>16/05/2023</a:t>
            </a:fld>
            <a:endParaRPr lang="en-GB"/>
          </a:p>
        </p:txBody>
      </p:sp>
      <p:sp>
        <p:nvSpPr>
          <p:cNvPr id="4" name="Footer Placeholder 3">
            <a:extLst>
              <a:ext uri="{FF2B5EF4-FFF2-40B4-BE49-F238E27FC236}">
                <a16:creationId xmlns:a16="http://schemas.microsoft.com/office/drawing/2014/main" id="{8AAC77A2-C262-2500-6BF0-38D8718C6559}"/>
              </a:ext>
            </a:extLst>
          </p:cNvPr>
          <p:cNvSpPr>
            <a:spLocks noGrp="1"/>
          </p:cNvSpPr>
          <p:nvPr>
            <p:ph type="ftr" sz="quarter" idx="2"/>
          </p:nvPr>
        </p:nvSpPr>
        <p:spPr>
          <a:xfrm>
            <a:off x="0" y="6743700"/>
            <a:ext cx="4435475" cy="354013"/>
          </a:xfrm>
          <a:prstGeom prst="rect">
            <a:avLst/>
          </a:prstGeom>
        </p:spPr>
        <p:txBody>
          <a:bodyPr vert="horz" lIns="94650" tIns="47325" rIns="94650" bIns="47325" rtlCol="0" anchor="b"/>
          <a:lstStyle>
            <a:lvl1pPr algn="l" eaLnBrk="1" hangingPunct="1">
              <a:defRPr sz="1200">
                <a:latin typeface="Arial"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EF0CDF49-2CA3-94B9-9FEE-36EEEF750DD5}"/>
              </a:ext>
            </a:extLst>
          </p:cNvPr>
          <p:cNvSpPr>
            <a:spLocks noGrp="1"/>
          </p:cNvSpPr>
          <p:nvPr>
            <p:ph type="sldNum" sz="quarter" idx="3"/>
          </p:nvPr>
        </p:nvSpPr>
        <p:spPr>
          <a:xfrm>
            <a:off x="5795963" y="6743700"/>
            <a:ext cx="4437062" cy="354013"/>
          </a:xfrm>
          <a:prstGeom prst="rect">
            <a:avLst/>
          </a:prstGeom>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DB15454D-B4F9-3840-9707-32773FCCE0EC}" type="slidenum">
              <a:rPr lang="en-GB" altLang="en-CM"/>
              <a:pPr>
                <a:defRPr/>
              </a:pPr>
              <a:t>‹#›</a:t>
            </a:fld>
            <a:endParaRPr lang="en-GB" altLang="en-CM"/>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3B6120F-D748-8F81-3EE6-757CA9AA038D}"/>
              </a:ext>
            </a:extLst>
          </p:cNvPr>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19" name="Rectangle 3">
            <a:extLst>
              <a:ext uri="{FF2B5EF4-FFF2-40B4-BE49-F238E27FC236}">
                <a16:creationId xmlns:a16="http://schemas.microsoft.com/office/drawing/2014/main" id="{54240B32-397C-9340-81B3-0B91A25C578E}"/>
              </a:ext>
            </a:extLst>
          </p:cNvPr>
          <p:cNvSpPr>
            <a:spLocks noGrp="1" noChangeArrowheads="1"/>
          </p:cNvSpPr>
          <p:nvPr>
            <p:ph type="dt" idx="1"/>
          </p:nvPr>
        </p:nvSpPr>
        <p:spPr bwMode="auto">
          <a:xfrm>
            <a:off x="5795963" y="0"/>
            <a:ext cx="4437062"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algn="r" eaLnBrk="1" hangingPunct="1">
              <a:defRPr sz="1200">
                <a:latin typeface="Arial" pitchFamily="34" charset="0"/>
              </a:defRPr>
            </a:lvl1pPr>
          </a:lstStyle>
          <a:p>
            <a:pPr>
              <a:defRPr/>
            </a:pPr>
            <a:endParaRPr lang="fr-CH"/>
          </a:p>
        </p:txBody>
      </p:sp>
      <p:sp>
        <p:nvSpPr>
          <p:cNvPr id="2052" name="Rectangle 4">
            <a:extLst>
              <a:ext uri="{FF2B5EF4-FFF2-40B4-BE49-F238E27FC236}">
                <a16:creationId xmlns:a16="http://schemas.microsoft.com/office/drawing/2014/main" id="{EC83A617-05E2-2EE7-93D5-733BDEA477B0}"/>
              </a:ext>
            </a:extLst>
          </p:cNvPr>
          <p:cNvSpPr>
            <a:spLocks noGrp="1" noRot="1" noChangeAspect="1" noChangeArrowheads="1" noTextEdit="1"/>
          </p:cNvSpPr>
          <p:nvPr>
            <p:ph type="sldImg" idx="2"/>
          </p:nvPr>
        </p:nvSpPr>
        <p:spPr bwMode="auto">
          <a:xfrm>
            <a:off x="2754313" y="533400"/>
            <a:ext cx="4729162"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id="{CBF7726A-ED51-B2F9-D4F9-F61739D9540C}"/>
              </a:ext>
            </a:extLst>
          </p:cNvPr>
          <p:cNvSpPr>
            <a:spLocks noGrp="1" noChangeArrowheads="1"/>
          </p:cNvSpPr>
          <p:nvPr>
            <p:ph type="body" sz="quarter" idx="3"/>
          </p:nvPr>
        </p:nvSpPr>
        <p:spPr bwMode="auto">
          <a:xfrm>
            <a:off x="1023938" y="3371850"/>
            <a:ext cx="8186737" cy="3194050"/>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p>
        </p:txBody>
      </p:sp>
      <p:sp>
        <p:nvSpPr>
          <p:cNvPr id="60422" name="Rectangle 6">
            <a:extLst>
              <a:ext uri="{FF2B5EF4-FFF2-40B4-BE49-F238E27FC236}">
                <a16:creationId xmlns:a16="http://schemas.microsoft.com/office/drawing/2014/main" id="{5B559A6B-0DE1-CA70-8FA4-8C1EE19108E4}"/>
              </a:ext>
            </a:extLst>
          </p:cNvPr>
          <p:cNvSpPr>
            <a:spLocks noGrp="1" noChangeArrowheads="1"/>
          </p:cNvSpPr>
          <p:nvPr>
            <p:ph type="ftr" sz="quarter" idx="4"/>
          </p:nvPr>
        </p:nvSpPr>
        <p:spPr bwMode="auto">
          <a:xfrm>
            <a:off x="0" y="6743700"/>
            <a:ext cx="4435475"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23" name="Rectangle 7">
            <a:extLst>
              <a:ext uri="{FF2B5EF4-FFF2-40B4-BE49-F238E27FC236}">
                <a16:creationId xmlns:a16="http://schemas.microsoft.com/office/drawing/2014/main" id="{92E6DCA7-3E5C-4D99-EA52-F21AF8718593}"/>
              </a:ext>
            </a:extLst>
          </p:cNvPr>
          <p:cNvSpPr>
            <a:spLocks noGrp="1" noChangeArrowheads="1"/>
          </p:cNvSpPr>
          <p:nvPr>
            <p:ph type="sldNum" sz="quarter" idx="5"/>
          </p:nvPr>
        </p:nvSpPr>
        <p:spPr bwMode="auto">
          <a:xfrm>
            <a:off x="5795963" y="6743700"/>
            <a:ext cx="4437062"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9ADF92D0-FD19-E04A-BD62-7982D5BA9822}" type="slidenum">
              <a:rPr lang="fr-CH" altLang="en-CM"/>
              <a:pPr>
                <a:defRPr/>
              </a:pPr>
              <a:t>‹#›</a:t>
            </a:fld>
            <a:endParaRPr lang="fr-CH" altLang="en-CM"/>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1B0EB6-1295-4E16-7D86-D7EA1E8C89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8" name="Picture 10">
            <a:extLst>
              <a:ext uri="{FF2B5EF4-FFF2-40B4-BE49-F238E27FC236}">
                <a16:creationId xmlns:a16="http://schemas.microsoft.com/office/drawing/2014/main" id="{F8F6E260-B3B6-14AB-1D19-C34C0690170B}"/>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74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E6FB9D-CA4D-F94A-B095-01AC58312D40}"/>
              </a:ext>
            </a:extLst>
          </p:cNvPr>
          <p:cNvSpPr>
            <a:spLocks noGrp="1"/>
          </p:cNvSpPr>
          <p:nvPr>
            <p:ph type="dt" sz="half" idx="10"/>
          </p:nvPr>
        </p:nvSpPr>
        <p:spPr>
          <a:xfrm>
            <a:off x="0" y="0"/>
            <a:ext cx="0" cy="0"/>
          </a:xfrm>
        </p:spPr>
        <p:txBody>
          <a:bodyPr/>
          <a:lstStyle>
            <a:lvl1pPr>
              <a:defRPr/>
            </a:lvl1pPr>
          </a:lstStyle>
          <a:p>
            <a:pPr>
              <a:defRPr/>
            </a:pPr>
            <a:fld id="{420C2991-DAFF-C846-9BE4-9F02C860E38C}" type="datetime1">
              <a:rPr lang="fr-FR"/>
              <a:pPr>
                <a:defRPr/>
              </a:pPr>
              <a:t>16/05/2023</a:t>
            </a:fld>
            <a:endParaRPr lang="fr-FR"/>
          </a:p>
        </p:txBody>
      </p:sp>
      <p:sp>
        <p:nvSpPr>
          <p:cNvPr id="5" name="Espace réservé du pied de page 4">
            <a:extLst>
              <a:ext uri="{FF2B5EF4-FFF2-40B4-BE49-F238E27FC236}">
                <a16:creationId xmlns:a16="http://schemas.microsoft.com/office/drawing/2014/main" id="{A3C7E81C-A4AC-7D9C-F4B5-BF250240B68E}"/>
              </a:ext>
            </a:extLst>
          </p:cNvPr>
          <p:cNvSpPr>
            <a:spLocks noGrp="1"/>
          </p:cNvSpPr>
          <p:nvPr>
            <p:ph type="ftr" sz="quarter" idx="11"/>
          </p:nvPr>
        </p:nvSpPr>
        <p:spPr>
          <a:xfrm>
            <a:off x="0" y="0"/>
            <a:ext cx="0" cy="0"/>
          </a:xfrm>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EE1AB49-4C15-C28C-D950-7AC1BB6C403A}"/>
              </a:ext>
            </a:extLst>
          </p:cNvPr>
          <p:cNvSpPr>
            <a:spLocks noGrp="1"/>
          </p:cNvSpPr>
          <p:nvPr>
            <p:ph type="sldNum" sz="quarter" idx="12"/>
          </p:nvPr>
        </p:nvSpPr>
        <p:spPr>
          <a:xfrm>
            <a:off x="0" y="0"/>
            <a:ext cx="0" cy="0"/>
          </a:xfrm>
        </p:spPr>
        <p:txBody>
          <a:bodyPr/>
          <a:lstStyle>
            <a:lvl1pPr>
              <a:defRPr/>
            </a:lvl1pPr>
          </a:lstStyle>
          <a:p>
            <a:pPr>
              <a:defRPr/>
            </a:pPr>
            <a:fld id="{59BF745B-1C63-FE4D-933A-F4555FB74A1B}" type="slidenum">
              <a:rPr lang="fr-FR"/>
              <a:pPr>
                <a:defRPr/>
              </a:pPr>
              <a:t>‹#›</a:t>
            </a:fld>
            <a:endParaRPr lang="fr-FR"/>
          </a:p>
        </p:txBody>
      </p:sp>
    </p:spTree>
    <p:extLst>
      <p:ext uri="{BB962C8B-B14F-4D97-AF65-F5344CB8AC3E}">
        <p14:creationId xmlns:p14="http://schemas.microsoft.com/office/powerpoint/2010/main" val="274911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8916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7" r:id="rId1"/>
    <p:sldLayoutId id="2147483809" r:id="rId2"/>
    <p:sldLayoutId id="2147483810" r:id="rId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apps.who.int/iris/bitstream/handle/10665/79199/9789241505345_eng.pdf?sequence=1&amp;isAllowed=y"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0" y="1916832"/>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kern="0" dirty="0">
                <a:latin typeface="Calibri" panose="020F0502020204030204" pitchFamily="34" charset="0"/>
                <a:cs typeface="Calibri" panose="020F0502020204030204" pitchFamily="34" charset="0"/>
              </a:rPr>
              <a:t>Training package on active tuberculosis drug safety monitoring and management (</a:t>
            </a:r>
            <a:r>
              <a:rPr lang="en-US" altLang="en-US" sz="4000" b="1" kern="0" dirty="0" err="1">
                <a:latin typeface="Calibri" panose="020F0502020204030204" pitchFamily="34" charset="0"/>
                <a:cs typeface="Calibri" panose="020F0502020204030204" pitchFamily="34" charset="0"/>
              </a:rPr>
              <a:t>aDSM</a:t>
            </a:r>
            <a:r>
              <a:rPr lang="en-US" altLang="en-US" sz="4000" b="1" kern="0" dirty="0">
                <a:latin typeface="Calibri" panose="020F0502020204030204" pitchFamily="34" charset="0"/>
                <a:cs typeface="Calibri" panose="020F0502020204030204" pitchFamily="34" charset="0"/>
              </a:rPr>
              <a:t>)</a:t>
            </a:r>
            <a:endParaRPr lang="en-US" altLang="en-US" sz="2800" kern="0" dirty="0">
              <a:latin typeface="Calibri" panose="020F0502020204030204" pitchFamily="34" charset="0"/>
              <a:cs typeface="Calibri" panose="020F0502020204030204" pitchFamily="34" charset="0"/>
            </a:endParaRPr>
          </a:p>
          <a:p>
            <a:r>
              <a:rPr lang="en-US" altLang="en-US" sz="3200" kern="0" dirty="0">
                <a:latin typeface="Calibri" panose="020F0502020204030204" pitchFamily="34" charset="0"/>
                <a:cs typeface="Calibri" panose="020F0502020204030204" pitchFamily="34" charset="0"/>
              </a:rPr>
              <a:t>2023</a:t>
            </a: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62944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0E5DC2-734B-A756-A9BF-ACA62997D569}"/>
              </a:ext>
            </a:extLst>
          </p:cNvPr>
          <p:cNvSpPr/>
          <p:nvPr/>
        </p:nvSpPr>
        <p:spPr>
          <a:xfrm>
            <a:off x="407988" y="1196975"/>
            <a:ext cx="11160125" cy="4710113"/>
          </a:xfrm>
          <a:prstGeom prst="rect">
            <a:avLst/>
          </a:prstGeom>
        </p:spPr>
        <p:txBody>
          <a:bodyPr>
            <a:spAutoFit/>
          </a:bodyPr>
          <a:lstStyle/>
          <a:p>
            <a:pPr marL="457200" indent="-457200" eaLnBrk="1" hangingPunct="1">
              <a:buFont typeface="Arial" panose="020B0604020202020204" pitchFamily="34" charset="0"/>
              <a:buChar char="•"/>
              <a:defRPr/>
            </a:pPr>
            <a:r>
              <a:rPr lang="en-US" sz="3000" dirty="0">
                <a:solidFill>
                  <a:srgbClr val="FF0000"/>
                </a:solidFill>
                <a:latin typeface="Calibri" panose="020F0502020204030204" pitchFamily="34" charset="0"/>
                <a:cs typeface="Calibri" panose="020F0502020204030204" pitchFamily="34" charset="0"/>
              </a:rPr>
              <a:t>Signal:</a:t>
            </a:r>
            <a:r>
              <a:rPr lang="en-US" sz="3000" dirty="0">
                <a:solidFill>
                  <a:schemeClr val="tx1">
                    <a:lumMod val="95000"/>
                    <a:lumOff val="5000"/>
                  </a:schemeClr>
                </a:solidFill>
                <a:latin typeface="Calibri" panose="020F0502020204030204" pitchFamily="34" charset="0"/>
                <a:cs typeface="Calibri" panose="020F0502020204030204" pitchFamily="34" charset="0"/>
              </a:rPr>
              <a:t> reported information on a possible causal relationship between an adverse event and a TB medicine, the relationship being unknown or incompletely documented previously or representing  a new aspect of a known association</a:t>
            </a:r>
          </a:p>
          <a:p>
            <a:pPr eaLnBrk="1" hangingPunct="1">
              <a:defRPr/>
            </a:pPr>
            <a:endParaRPr lang="en-US" sz="300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eaLnBrk="1" hangingPunct="1">
              <a:buFont typeface="Arial" panose="020B0604020202020204" pitchFamily="34" charset="0"/>
              <a:buChar char="•"/>
              <a:defRPr/>
            </a:pPr>
            <a:r>
              <a:rPr lang="en-US" sz="3000" dirty="0">
                <a:solidFill>
                  <a:srgbClr val="FF0000"/>
                </a:solidFill>
                <a:latin typeface="Calibri" panose="020F0502020204030204" pitchFamily="34" charset="0"/>
                <a:cs typeface="Calibri" panose="020F0502020204030204" pitchFamily="34" charset="0"/>
              </a:rPr>
              <a:t>Drug-safety profile: </a:t>
            </a:r>
            <a:r>
              <a:rPr lang="en-US" sz="3000" dirty="0">
                <a:latin typeface="Calibri" panose="020F0502020204030204" pitchFamily="34" charset="0"/>
                <a:cs typeface="Calibri" panose="020F0502020204030204" pitchFamily="34" charset="0"/>
              </a:rPr>
              <a:t>Is </a:t>
            </a:r>
            <a:r>
              <a:rPr lang="en-US" sz="3000" dirty="0">
                <a:solidFill>
                  <a:schemeClr val="tx1">
                    <a:lumMod val="95000"/>
                    <a:lumOff val="5000"/>
                  </a:schemeClr>
                </a:solidFill>
                <a:latin typeface="Calibri" panose="020F0502020204030204" pitchFamily="34" charset="0"/>
                <a:cs typeface="Calibri" panose="020F0502020204030204" pitchFamily="34" charset="0"/>
              </a:rPr>
              <a:t>a description of the benefits, risks and toxicity of a given TB drug or regimen, specifying any known or likely safety concerns,  contraindications, cautions, preventive measures and other features that the user should be aware of to protect the health of a TB patient</a:t>
            </a:r>
          </a:p>
        </p:txBody>
      </p:sp>
      <p:sp>
        <p:nvSpPr>
          <p:cNvPr id="3" name="Titre 1">
            <a:extLst>
              <a:ext uri="{FF2B5EF4-FFF2-40B4-BE49-F238E27FC236}">
                <a16:creationId xmlns:a16="http://schemas.microsoft.com/office/drawing/2014/main" id="{CEEE79AA-BD42-780E-B21D-90DCA4562DC8}"/>
              </a:ext>
            </a:extLst>
          </p:cNvPr>
          <p:cNvSpPr txBox="1">
            <a:spLocks/>
          </p:cNvSpPr>
          <p:nvPr/>
        </p:nvSpPr>
        <p:spPr>
          <a:xfrm>
            <a:off x="573088" y="174625"/>
            <a:ext cx="10515600" cy="930275"/>
          </a:xfrm>
        </p:spPr>
        <p:txBody>
          <a:bodyP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fr-FR" b="1" dirty="0" err="1">
                <a:solidFill>
                  <a:srgbClr val="000000"/>
                </a:solidFill>
                <a:latin typeface="Calibri" panose="020F0502020204030204" pitchFamily="34" charset="0"/>
                <a:ea typeface="+mn-ea"/>
                <a:cs typeface="Calibri" panose="020F0502020204030204" pitchFamily="34" charset="0"/>
              </a:rPr>
              <a:t>Further</a:t>
            </a:r>
            <a:r>
              <a:rPr lang="fr-FR" b="1" dirty="0">
                <a:solidFill>
                  <a:srgbClr val="000000"/>
                </a:solidFill>
                <a:latin typeface="Calibri" panose="020F0502020204030204" pitchFamily="34" charset="0"/>
                <a:ea typeface="+mn-ea"/>
                <a:cs typeface="Calibri" panose="020F0502020204030204" pitchFamily="34" charset="0"/>
              </a:rPr>
              <a:t> </a:t>
            </a:r>
            <a:r>
              <a:rPr lang="fr-FR" b="1" dirty="0" err="1">
                <a:solidFill>
                  <a:srgbClr val="000000"/>
                </a:solidFill>
                <a:latin typeface="Calibri" panose="020F0502020204030204" pitchFamily="34" charset="0"/>
                <a:ea typeface="+mn-ea"/>
                <a:cs typeface="Calibri" panose="020F0502020204030204" pitchFamily="34" charset="0"/>
              </a:rPr>
              <a:t>definitions</a:t>
            </a:r>
            <a:r>
              <a:rPr lang="fr-FR" b="1" dirty="0">
                <a:solidFill>
                  <a:srgbClr val="000000"/>
                </a:solidFill>
                <a:latin typeface="Calibri" panose="020F0502020204030204" pitchFamily="34" charset="0"/>
                <a:ea typeface="+mn-ea"/>
                <a:cs typeface="Calibri" panose="020F0502020204030204" pitchFamily="34" charset="0"/>
              </a:rPr>
              <a:t> 4</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0CF6D61-91AD-3FB3-1E93-CC88823D94A0}"/>
              </a:ext>
            </a:extLst>
          </p:cNvPr>
          <p:cNvSpPr txBox="1">
            <a:spLocks noChangeArrowheads="1"/>
          </p:cNvSpPr>
          <p:nvPr/>
        </p:nvSpPr>
        <p:spPr bwMode="auto">
          <a:xfrm>
            <a:off x="1524000" y="26988"/>
            <a:ext cx="91440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360000"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F67B66A3-3362-2FD7-77BF-2CFC077AD7C4}"/>
              </a:ext>
            </a:extLst>
          </p:cNvPr>
          <p:cNvSpPr/>
          <p:nvPr/>
        </p:nvSpPr>
        <p:spPr>
          <a:xfrm>
            <a:off x="371475" y="1104900"/>
            <a:ext cx="11449050" cy="5089525"/>
          </a:xfrm>
          <a:prstGeom prst="rect">
            <a:avLst/>
          </a:prstGeom>
        </p:spPr>
        <p:txBody>
          <a:bodyPr>
            <a:spAutoFit/>
          </a:bodyPr>
          <a:lstStyle/>
          <a:p>
            <a:pPr marL="457200" indent="-457200" eaLnBrk="1" hangingPunct="1">
              <a:buFont typeface="Arial" panose="020B0604020202020204" pitchFamily="34" charset="0"/>
              <a:buChar char="•"/>
              <a:defRPr/>
            </a:pPr>
            <a:r>
              <a:rPr lang="en-US" sz="2800" dirty="0">
                <a:solidFill>
                  <a:srgbClr val="FF0000"/>
                </a:solidFill>
                <a:latin typeface="Calibri" panose="020F0502020204030204" pitchFamily="34" charset="0"/>
                <a:cs typeface="Calibri" panose="020F0502020204030204" pitchFamily="34" charset="0"/>
              </a:rPr>
              <a:t>Causal relationship: </a:t>
            </a:r>
            <a:r>
              <a:rPr lang="en-US" sz="2800" dirty="0">
                <a:solidFill>
                  <a:schemeClr val="tx1">
                    <a:lumMod val="95000"/>
                    <a:lumOff val="5000"/>
                  </a:schemeClr>
                </a:solidFill>
                <a:latin typeface="Calibri" panose="020F0502020204030204" pitchFamily="34" charset="0"/>
                <a:cs typeface="Calibri" panose="020F0502020204030204" pitchFamily="34" charset="0"/>
              </a:rPr>
              <a:t>The relationship between an exposure (A) and an event (B) in which A precedes and causes B. This may refer to the causal association between an exposure to a TB medicine and the occurrence of an adverse reaction</a:t>
            </a:r>
          </a:p>
          <a:p>
            <a:pPr marL="457200" indent="-457200" eaLnBrk="1" hangingPunct="1">
              <a:spcBef>
                <a:spcPct val="20000"/>
              </a:spcBef>
              <a:buFont typeface="Arial" panose="020B0604020202020204" pitchFamily="34" charset="0"/>
              <a:buChar char="•"/>
              <a:defRPr/>
            </a:pPr>
            <a:r>
              <a:rPr lang="en-US" sz="2800" dirty="0">
                <a:solidFill>
                  <a:srgbClr val="FF0000"/>
                </a:solidFill>
                <a:latin typeface="Calibri" panose="020F0502020204030204" pitchFamily="34" charset="0"/>
                <a:cs typeface="Calibri" panose="020F0502020204030204" pitchFamily="34" charset="0"/>
              </a:rPr>
              <a:t>Causality assessment: </a:t>
            </a:r>
            <a:r>
              <a:rPr lang="en-US" sz="2800" dirty="0">
                <a:solidFill>
                  <a:schemeClr val="tx1">
                    <a:lumMod val="95000"/>
                    <a:lumOff val="5000"/>
                  </a:schemeClr>
                </a:solidFill>
                <a:latin typeface="Calibri" panose="020F0502020204030204" pitchFamily="34" charset="0"/>
                <a:cs typeface="Calibri" panose="020F0502020204030204" pitchFamily="34" charset="0"/>
              </a:rPr>
              <a:t>the evaluation of the likelihood that a TB medicine was the causative agent of an observed adverse reaction</a:t>
            </a:r>
          </a:p>
          <a:p>
            <a:pPr marL="457200" indent="-457200" eaLnBrk="1" hangingPunct="1">
              <a:spcBef>
                <a:spcPct val="20000"/>
              </a:spcBef>
              <a:buFont typeface="Arial" panose="020B0604020202020204" pitchFamily="34" charset="0"/>
              <a:buChar char="•"/>
              <a:defRPr/>
            </a:pPr>
            <a:r>
              <a:rPr lang="en-US" sz="2800" dirty="0">
                <a:solidFill>
                  <a:srgbClr val="FF0000"/>
                </a:solidFill>
                <a:latin typeface="Calibri" pitchFamily="34" charset="0"/>
                <a:cs typeface="Calibri" pitchFamily="34" charset="0"/>
              </a:rPr>
              <a:t>Rechallenge: </a:t>
            </a:r>
            <a:r>
              <a:rPr lang="en-US" sz="2800" dirty="0">
                <a:solidFill>
                  <a:schemeClr val="tx1">
                    <a:lumMod val="95000"/>
                    <a:lumOff val="5000"/>
                  </a:schemeClr>
                </a:solidFill>
                <a:latin typeface="Calibri" pitchFamily="34" charset="0"/>
                <a:cs typeface="Calibri" pitchFamily="34" charset="0"/>
              </a:rPr>
              <a:t>the voluntary or inadvertent re-administration of a medicine suspected of causing an adverse reaction</a:t>
            </a:r>
          </a:p>
          <a:p>
            <a:pPr marL="457200" indent="-457200" eaLnBrk="1" hangingPunct="1">
              <a:spcBef>
                <a:spcPct val="20000"/>
              </a:spcBef>
              <a:buFont typeface="Arial" panose="020B0604020202020204" pitchFamily="34" charset="0"/>
              <a:buChar char="•"/>
              <a:defRPr/>
            </a:pPr>
            <a:r>
              <a:rPr lang="en-US" sz="2800" dirty="0" err="1">
                <a:solidFill>
                  <a:srgbClr val="FF0000"/>
                </a:solidFill>
                <a:latin typeface="Calibri" pitchFamily="34" charset="0"/>
                <a:cs typeface="Calibri" pitchFamily="34" charset="0"/>
              </a:rPr>
              <a:t>Dechallenge</a:t>
            </a:r>
            <a:r>
              <a:rPr lang="en-US" sz="2800" dirty="0">
                <a:solidFill>
                  <a:srgbClr val="FF0000"/>
                </a:solidFill>
                <a:latin typeface="Calibri" pitchFamily="34" charset="0"/>
                <a:cs typeface="Calibri" pitchFamily="34" charset="0"/>
              </a:rPr>
              <a:t>:</a:t>
            </a:r>
            <a:r>
              <a:rPr lang="en-US" sz="2800" dirty="0">
                <a:solidFill>
                  <a:schemeClr val="tx1">
                    <a:lumMod val="95000"/>
                    <a:lumOff val="5000"/>
                  </a:schemeClr>
                </a:solidFill>
                <a:latin typeface="Calibri" pitchFamily="34" charset="0"/>
                <a:cs typeface="Calibri" pitchFamily="34" charset="0"/>
              </a:rPr>
              <a:t> the withdrawal of a drug from a patient; the point at which the continuation, reduction or disappearance of adverse reaction may be observed</a:t>
            </a:r>
          </a:p>
        </p:txBody>
      </p:sp>
      <p:sp>
        <p:nvSpPr>
          <p:cNvPr id="3" name="Titre 1">
            <a:extLst>
              <a:ext uri="{FF2B5EF4-FFF2-40B4-BE49-F238E27FC236}">
                <a16:creationId xmlns:a16="http://schemas.microsoft.com/office/drawing/2014/main" id="{E3EAC457-8257-2A15-F26F-EBE533928880}"/>
              </a:ext>
            </a:extLst>
          </p:cNvPr>
          <p:cNvSpPr txBox="1">
            <a:spLocks/>
          </p:cNvSpPr>
          <p:nvPr/>
        </p:nvSpPr>
        <p:spPr>
          <a:xfrm>
            <a:off x="573088" y="174625"/>
            <a:ext cx="10515600" cy="930275"/>
          </a:xfrm>
        </p:spPr>
        <p:txBody>
          <a:bodyP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fr-FR" b="1" dirty="0" err="1">
                <a:solidFill>
                  <a:srgbClr val="000000"/>
                </a:solidFill>
                <a:latin typeface="Calibri" panose="020F0502020204030204" pitchFamily="34" charset="0"/>
                <a:ea typeface="+mn-ea"/>
                <a:cs typeface="Calibri" panose="020F0502020204030204" pitchFamily="34" charset="0"/>
              </a:rPr>
              <a:t>Further</a:t>
            </a:r>
            <a:r>
              <a:rPr lang="fr-FR" b="1" dirty="0">
                <a:solidFill>
                  <a:srgbClr val="000000"/>
                </a:solidFill>
                <a:latin typeface="Calibri" panose="020F0502020204030204" pitchFamily="34" charset="0"/>
                <a:ea typeface="+mn-ea"/>
                <a:cs typeface="Calibri" panose="020F0502020204030204" pitchFamily="34" charset="0"/>
              </a:rPr>
              <a:t> </a:t>
            </a:r>
            <a:r>
              <a:rPr lang="fr-FR" b="1" dirty="0" err="1">
                <a:solidFill>
                  <a:srgbClr val="000000"/>
                </a:solidFill>
                <a:latin typeface="Calibri" panose="020F0502020204030204" pitchFamily="34" charset="0"/>
                <a:ea typeface="+mn-ea"/>
                <a:cs typeface="Calibri" panose="020F0502020204030204" pitchFamily="34" charset="0"/>
              </a:rPr>
              <a:t>definitions</a:t>
            </a:r>
            <a:r>
              <a:rPr lang="fr-FR" b="1" dirty="0">
                <a:solidFill>
                  <a:srgbClr val="000000"/>
                </a:solidFill>
                <a:latin typeface="Calibri" panose="020F0502020204030204" pitchFamily="34" charset="0"/>
                <a:ea typeface="+mn-ea"/>
                <a:cs typeface="Calibri" panose="020F0502020204030204" pitchFamily="34" charset="0"/>
              </a:rPr>
              <a:t> 5</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A456A82-40B9-B488-2AED-C9C35E982036}"/>
              </a:ext>
            </a:extLst>
          </p:cNvPr>
          <p:cNvSpPr>
            <a:spLocks noGrp="1"/>
          </p:cNvSpPr>
          <p:nvPr>
            <p:ph type="title" idx="4294967295"/>
          </p:nvPr>
        </p:nvSpPr>
        <p:spPr>
          <a:xfrm>
            <a:off x="1524000" y="145421"/>
            <a:ext cx="9144000" cy="769937"/>
          </a:xfrm>
          <a:prstGeom prst="rect">
            <a:avLst/>
          </a:prstGeom>
        </p:spPr>
        <p:txBody>
          <a:bodyPr>
            <a:spAutoFit/>
          </a:bodyPr>
          <a:lstStyle/>
          <a:p>
            <a:pPr eaLnBrk="1" hangingPunct="1">
              <a:defRPr/>
            </a:pPr>
            <a:r>
              <a:rPr lang="en-GB" altLang="en-US" b="1" kern="1200" dirty="0">
                <a:solidFill>
                  <a:schemeClr val="tx1"/>
                </a:solidFill>
                <a:latin typeface="Calibri" panose="020F0502020204030204" pitchFamily="34" charset="0"/>
                <a:ea typeface="+mn-ea"/>
                <a:cs typeface="Calibri" panose="020F0502020204030204" pitchFamily="34" charset="0"/>
              </a:rPr>
              <a:t>SAE, deaths and outcomes</a:t>
            </a:r>
            <a:endParaRPr lang="en-GB" altLang="en-US" sz="2400" i="1" kern="1200" dirty="0">
              <a:solidFill>
                <a:schemeClr val="tx1"/>
              </a:solidFill>
              <a:latin typeface="Calibri" panose="020F0502020204030204" pitchFamily="34" charset="0"/>
              <a:ea typeface="+mn-ea"/>
              <a:cs typeface="Calibri" panose="020F0502020204030204" pitchFamily="34" charset="0"/>
            </a:endParaRPr>
          </a:p>
        </p:txBody>
      </p:sp>
      <p:sp>
        <p:nvSpPr>
          <p:cNvPr id="4" name="Content Placeholder 2">
            <a:extLst>
              <a:ext uri="{FF2B5EF4-FFF2-40B4-BE49-F238E27FC236}">
                <a16:creationId xmlns:a16="http://schemas.microsoft.com/office/drawing/2014/main" id="{B238A955-B59F-E86B-E6CE-D24BBAC91E4D}"/>
              </a:ext>
            </a:extLst>
          </p:cNvPr>
          <p:cNvSpPr>
            <a:spLocks/>
          </p:cNvSpPr>
          <p:nvPr/>
        </p:nvSpPr>
        <p:spPr bwMode="auto">
          <a:xfrm>
            <a:off x="407988" y="1071563"/>
            <a:ext cx="11160125" cy="4714875"/>
          </a:xfrm>
          <a:prstGeom prst="rect">
            <a:avLst/>
          </a:prstGeom>
          <a:noFill/>
          <a:ln>
            <a:noFill/>
          </a:ln>
        </p:spPr>
        <p:txBody>
          <a:bodyPr lIns="0" tIns="0" rIns="0" bIns="0"/>
          <a:lstStyle/>
          <a:p>
            <a:pPr marL="342900" indent="-342900" eaLnBrk="1" hangingPunct="1">
              <a:spcBef>
                <a:spcPct val="20000"/>
              </a:spcBef>
              <a:buFont typeface="Arial" panose="020B0604020202020204" pitchFamily="34" charset="0"/>
              <a:buChar char="•"/>
              <a:defRPr/>
            </a:pPr>
            <a:r>
              <a:rPr lang="en-GB" sz="2800" dirty="0">
                <a:solidFill>
                  <a:schemeClr val="tx1">
                    <a:lumMod val="95000"/>
                    <a:lumOff val="5000"/>
                  </a:schemeClr>
                </a:solidFill>
                <a:latin typeface="Calibri" pitchFamily="34" charset="0"/>
                <a:cs typeface="Calibri" pitchFamily="34" charset="0"/>
              </a:rPr>
              <a:t>In </a:t>
            </a:r>
            <a:r>
              <a:rPr lang="en-GB" sz="2800" dirty="0" err="1">
                <a:solidFill>
                  <a:schemeClr val="tx1">
                    <a:lumMod val="95000"/>
                    <a:lumOff val="5000"/>
                  </a:schemeClr>
                </a:solidFill>
                <a:latin typeface="Calibri" pitchFamily="34" charset="0"/>
                <a:cs typeface="Calibri" pitchFamily="34" charset="0"/>
              </a:rPr>
              <a:t>aDSM</a:t>
            </a:r>
            <a:r>
              <a:rPr lang="en-GB" sz="2800" dirty="0">
                <a:solidFill>
                  <a:schemeClr val="tx1">
                    <a:lumMod val="95000"/>
                    <a:lumOff val="5000"/>
                  </a:schemeClr>
                </a:solidFill>
                <a:latin typeface="Calibri" pitchFamily="34" charset="0"/>
                <a:cs typeface="Calibri" pitchFamily="34" charset="0"/>
              </a:rPr>
              <a:t>, death is an outcome and not automatically defined as a SAE*</a:t>
            </a:r>
          </a:p>
          <a:p>
            <a:pPr marL="342900" indent="-342900" eaLnBrk="1" hangingPunct="1">
              <a:spcBef>
                <a:spcPct val="20000"/>
              </a:spcBef>
              <a:buFont typeface="Arial" panose="020B0604020202020204" pitchFamily="34" charset="0"/>
              <a:buChar char="•"/>
              <a:defRPr/>
            </a:pPr>
            <a:r>
              <a:rPr lang="en-GB" sz="2800" dirty="0">
                <a:solidFill>
                  <a:schemeClr val="tx1">
                    <a:lumMod val="95000"/>
                    <a:lumOff val="5000"/>
                  </a:schemeClr>
                </a:solidFill>
                <a:latin typeface="Calibri" pitchFamily="34" charset="0"/>
                <a:cs typeface="Calibri" pitchFamily="34" charset="0"/>
              </a:rPr>
              <a:t>Deaths and other unfavourable outcomes - treatment interruption or loss to follow-up, permanent disability, medication change or treatment failure - should trigger the search for a preceding AE</a:t>
            </a:r>
          </a:p>
          <a:p>
            <a:pPr marL="342900" indent="-342900" eaLnBrk="1" hangingPunct="1">
              <a:spcBef>
                <a:spcPct val="20000"/>
              </a:spcBef>
              <a:buFont typeface="Arial" panose="020B0604020202020204" pitchFamily="34" charset="0"/>
              <a:buChar char="•"/>
              <a:defRPr/>
            </a:pPr>
            <a:r>
              <a:rPr lang="en-GB" sz="2800" dirty="0">
                <a:solidFill>
                  <a:schemeClr val="tx1">
                    <a:lumMod val="95000"/>
                    <a:lumOff val="5000"/>
                  </a:schemeClr>
                </a:solidFill>
                <a:latin typeface="Calibri" pitchFamily="34" charset="0"/>
                <a:cs typeface="Calibri" pitchFamily="34" charset="0"/>
              </a:rPr>
              <a:t>If an AE is confirmed or suspected to have preceded the outcome then </a:t>
            </a:r>
            <a:r>
              <a:rPr lang="en-GB" sz="2800" i="1" dirty="0">
                <a:solidFill>
                  <a:schemeClr val="tx1">
                    <a:lumMod val="95000"/>
                    <a:lumOff val="5000"/>
                  </a:schemeClr>
                </a:solidFill>
                <a:latin typeface="Calibri" pitchFamily="34" charset="0"/>
                <a:cs typeface="Calibri" pitchFamily="34" charset="0"/>
              </a:rPr>
              <a:t>causality assessment </a:t>
            </a:r>
            <a:r>
              <a:rPr lang="en-GB" sz="2800" dirty="0">
                <a:solidFill>
                  <a:schemeClr val="tx1">
                    <a:lumMod val="95000"/>
                    <a:lumOff val="5000"/>
                  </a:schemeClr>
                </a:solidFill>
                <a:latin typeface="Calibri" pitchFamily="34" charset="0"/>
                <a:cs typeface="Calibri" pitchFamily="34" charset="0"/>
              </a:rPr>
              <a:t>needs to follow to check for any plausible association and its certainty</a:t>
            </a:r>
          </a:p>
          <a:p>
            <a:pPr marL="342900" indent="-342900" eaLnBrk="1" hangingPunct="1">
              <a:spcBef>
                <a:spcPct val="20000"/>
              </a:spcBef>
              <a:buFont typeface="Arial" panose="020B0604020202020204" pitchFamily="34" charset="0"/>
              <a:buChar char="•"/>
              <a:defRPr/>
            </a:pPr>
            <a:r>
              <a:rPr lang="en-GB" sz="2800" dirty="0">
                <a:solidFill>
                  <a:schemeClr val="tx1">
                    <a:lumMod val="95000"/>
                    <a:lumOff val="5000"/>
                  </a:schemeClr>
                </a:solidFill>
                <a:latin typeface="Calibri" pitchFamily="34" charset="0"/>
                <a:cs typeface="Calibri" pitchFamily="34" charset="0"/>
              </a:rPr>
              <a:t>If it is confirmed that an AE was causally related to a death or disability or a life-threatening outcome then the event can be classified as serious</a:t>
            </a:r>
          </a:p>
        </p:txBody>
      </p:sp>
      <p:sp>
        <p:nvSpPr>
          <p:cNvPr id="2" name="Rectangle 1">
            <a:extLst>
              <a:ext uri="{FF2B5EF4-FFF2-40B4-BE49-F238E27FC236}">
                <a16:creationId xmlns:a16="http://schemas.microsoft.com/office/drawing/2014/main" id="{3AA39D10-6DC2-4602-DEC2-F0CAF5950CC5}"/>
              </a:ext>
            </a:extLst>
          </p:cNvPr>
          <p:cNvSpPr/>
          <p:nvPr/>
        </p:nvSpPr>
        <p:spPr>
          <a:xfrm>
            <a:off x="413218" y="5463380"/>
            <a:ext cx="11591925" cy="707886"/>
          </a:xfrm>
          <a:prstGeom prst="rect">
            <a:avLst/>
          </a:prstGeom>
        </p:spPr>
        <p:txBody>
          <a:bodyPr>
            <a:spAutoFit/>
          </a:bodyPr>
          <a:lstStyle/>
          <a:p>
            <a:pPr eaLnBrk="1" hangingPunct="1">
              <a:spcBef>
                <a:spcPct val="20000"/>
              </a:spcBef>
              <a:defRPr/>
            </a:pPr>
            <a:r>
              <a:rPr lang="en-GB" sz="2000" dirty="0">
                <a:solidFill>
                  <a:schemeClr val="tx1">
                    <a:lumMod val="95000"/>
                    <a:lumOff val="5000"/>
                  </a:schemeClr>
                </a:solidFill>
                <a:latin typeface="Calibri" pitchFamily="34" charset="0"/>
                <a:cs typeface="Calibri" pitchFamily="34" charset="0"/>
              </a:rPr>
              <a:t>* This is in distinction from a treatment trial in which death is usually defined as a SAE. Intervention trials are mounted for different purposes and have a different dynamic from </a:t>
            </a:r>
            <a:r>
              <a:rPr lang="en-GB" sz="2000" dirty="0" err="1">
                <a:solidFill>
                  <a:schemeClr val="tx1">
                    <a:lumMod val="95000"/>
                    <a:lumOff val="5000"/>
                  </a:schemeClr>
                </a:solidFill>
                <a:latin typeface="Calibri" pitchFamily="34" charset="0"/>
                <a:cs typeface="Calibri" pitchFamily="34" charset="0"/>
              </a:rPr>
              <a:t>aDSM</a:t>
            </a:r>
            <a:endParaRPr lang="en-GB" sz="2000" dirty="0">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C41F51A-3282-89B5-40ED-64BC334CA663}"/>
              </a:ext>
            </a:extLst>
          </p:cNvPr>
          <p:cNvSpPr>
            <a:spLocks noGrp="1"/>
          </p:cNvSpPr>
          <p:nvPr>
            <p:ph type="title" idx="4294967295"/>
          </p:nvPr>
        </p:nvSpPr>
        <p:spPr>
          <a:xfrm>
            <a:off x="1524000" y="109538"/>
            <a:ext cx="9144000" cy="769937"/>
          </a:xfrm>
          <a:prstGeom prst="rect">
            <a:avLst/>
          </a:prstGeom>
        </p:spPr>
        <p:txBody>
          <a:bodyPr>
            <a:spAutoFit/>
          </a:bodyPr>
          <a:lstStyle/>
          <a:p>
            <a:pPr eaLnBrk="1" hangingPunct="1">
              <a:defRPr/>
            </a:pPr>
            <a:r>
              <a:rPr lang="en-GB" altLang="en-US" b="1" kern="1200" dirty="0">
                <a:solidFill>
                  <a:schemeClr val="tx1"/>
                </a:solidFill>
                <a:latin typeface="Calibri" panose="020F0502020204030204" pitchFamily="34" charset="0"/>
                <a:ea typeface="+mn-ea"/>
                <a:cs typeface="Calibri" panose="020F0502020204030204" pitchFamily="34" charset="0"/>
              </a:rPr>
              <a:t>Outcomes</a:t>
            </a:r>
            <a:endParaRPr lang="en-GB" altLang="en-US" sz="2400" i="1" kern="1200" dirty="0">
              <a:solidFill>
                <a:schemeClr val="tx1"/>
              </a:solidFill>
              <a:latin typeface="Calibri" panose="020F0502020204030204" pitchFamily="34" charset="0"/>
              <a:ea typeface="+mn-ea"/>
              <a:cs typeface="Calibri" panose="020F0502020204030204" pitchFamily="34" charset="0"/>
            </a:endParaRPr>
          </a:p>
        </p:txBody>
      </p:sp>
      <p:sp>
        <p:nvSpPr>
          <p:cNvPr id="4" name="Content Placeholder 2">
            <a:extLst>
              <a:ext uri="{FF2B5EF4-FFF2-40B4-BE49-F238E27FC236}">
                <a16:creationId xmlns:a16="http://schemas.microsoft.com/office/drawing/2014/main" id="{9729CD87-95FD-A9D6-D103-E5C03130C7D0}"/>
              </a:ext>
            </a:extLst>
          </p:cNvPr>
          <p:cNvSpPr>
            <a:spLocks/>
          </p:cNvSpPr>
          <p:nvPr/>
        </p:nvSpPr>
        <p:spPr bwMode="auto">
          <a:xfrm>
            <a:off x="731838" y="1089025"/>
            <a:ext cx="10728325" cy="4572000"/>
          </a:xfrm>
          <a:prstGeom prst="rect">
            <a:avLst/>
          </a:prstGeom>
          <a:noFill/>
          <a:ln>
            <a:noFill/>
          </a:ln>
        </p:spPr>
        <p:txBody>
          <a:bodyPr lIns="0" tIns="0" rIns="0" bIns="0"/>
          <a:lstStyle/>
          <a:p>
            <a:pPr eaLnBrk="1" hangingPunct="1">
              <a:spcBef>
                <a:spcPct val="20000"/>
              </a:spcBef>
              <a:defRPr/>
            </a:pPr>
            <a:r>
              <a:rPr lang="en-GB" sz="3000" dirty="0">
                <a:solidFill>
                  <a:schemeClr val="tx1">
                    <a:lumMod val="95000"/>
                    <a:lumOff val="5000"/>
                  </a:schemeClr>
                </a:solidFill>
                <a:latin typeface="Calibri" pitchFamily="34" charset="0"/>
                <a:cs typeface="Calibri" pitchFamily="34" charset="0"/>
              </a:rPr>
              <a:t>Outcomes for TB cohorts are well standardised*</a:t>
            </a:r>
          </a:p>
          <a:p>
            <a:pPr eaLnBrk="1" hangingPunct="1">
              <a:spcBef>
                <a:spcPct val="20000"/>
              </a:spcBef>
              <a:defRPr/>
            </a:pPr>
            <a:endParaRPr lang="en-GB" sz="800" dirty="0">
              <a:solidFill>
                <a:schemeClr val="tx1">
                  <a:lumMod val="95000"/>
                  <a:lumOff val="5000"/>
                </a:schemeClr>
              </a:solidFill>
              <a:latin typeface="Calibri" pitchFamily="34" charset="0"/>
              <a:cs typeface="Calibri" pitchFamily="34" charset="0"/>
            </a:endParaRPr>
          </a:p>
          <a:p>
            <a:pPr eaLnBrk="1" hangingPunct="1">
              <a:spcBef>
                <a:spcPct val="20000"/>
              </a:spcBef>
              <a:defRPr/>
            </a:pPr>
            <a:r>
              <a:rPr lang="en-GB" sz="3000" dirty="0">
                <a:solidFill>
                  <a:schemeClr val="tx1">
                    <a:lumMod val="95000"/>
                    <a:lumOff val="5000"/>
                  </a:schemeClr>
                </a:solidFill>
                <a:latin typeface="Calibri" pitchFamily="34" charset="0"/>
                <a:cs typeface="Calibri" pitchFamily="34" charset="0"/>
              </a:rPr>
              <a:t>It may be useful to record additional details when treatment is stopped prematurely :</a:t>
            </a:r>
          </a:p>
          <a:p>
            <a:pPr marL="898525" indent="-457200" eaLnBrk="1" hangingPunct="1">
              <a:spcBef>
                <a:spcPct val="20000"/>
              </a:spcBef>
              <a:buFont typeface="Arial" panose="020B0604020202020204" pitchFamily="34" charset="0"/>
              <a:buChar char="•"/>
              <a:defRPr/>
            </a:pPr>
            <a:r>
              <a:rPr lang="en-GB" sz="2600" dirty="0">
                <a:solidFill>
                  <a:schemeClr val="tx1">
                    <a:lumMod val="95000"/>
                    <a:lumOff val="5000"/>
                  </a:schemeClr>
                </a:solidFill>
                <a:latin typeface="Calibri" pitchFamily="34" charset="0"/>
                <a:cs typeface="Calibri" pitchFamily="34" charset="0"/>
              </a:rPr>
              <a:t>Adverse event</a:t>
            </a:r>
          </a:p>
          <a:p>
            <a:pPr marL="898525" indent="-457200" eaLnBrk="1" hangingPunct="1">
              <a:spcBef>
                <a:spcPct val="20000"/>
              </a:spcBef>
              <a:buFont typeface="Arial" panose="020B0604020202020204" pitchFamily="34" charset="0"/>
              <a:buChar char="•"/>
              <a:defRPr/>
            </a:pPr>
            <a:r>
              <a:rPr lang="en-GB" sz="2600" dirty="0">
                <a:solidFill>
                  <a:schemeClr val="tx1">
                    <a:lumMod val="95000"/>
                    <a:lumOff val="5000"/>
                  </a:schemeClr>
                </a:solidFill>
                <a:latin typeface="Calibri" pitchFamily="34" charset="0"/>
                <a:cs typeface="Calibri" pitchFamily="34" charset="0"/>
              </a:rPr>
              <a:t>Patient decision</a:t>
            </a:r>
          </a:p>
          <a:p>
            <a:pPr marL="898525" indent="-457200" eaLnBrk="1" hangingPunct="1">
              <a:spcBef>
                <a:spcPct val="20000"/>
              </a:spcBef>
              <a:buFont typeface="Arial" panose="020B0604020202020204" pitchFamily="34" charset="0"/>
              <a:buChar char="•"/>
              <a:defRPr/>
            </a:pPr>
            <a:r>
              <a:rPr lang="en-GB" sz="2600" dirty="0">
                <a:solidFill>
                  <a:schemeClr val="tx1">
                    <a:lumMod val="95000"/>
                    <a:lumOff val="5000"/>
                  </a:schemeClr>
                </a:solidFill>
                <a:latin typeface="Calibri" pitchFamily="34" charset="0"/>
                <a:cs typeface="Calibri" pitchFamily="34" charset="0"/>
              </a:rPr>
              <a:t>Clinician decision (e.g. pregnancy, medication change)</a:t>
            </a:r>
          </a:p>
          <a:p>
            <a:pPr marL="898525" indent="-457200" eaLnBrk="1" hangingPunct="1">
              <a:spcBef>
                <a:spcPct val="20000"/>
              </a:spcBef>
              <a:buFont typeface="Arial" panose="020B0604020202020204" pitchFamily="34" charset="0"/>
              <a:buChar char="•"/>
              <a:defRPr/>
            </a:pPr>
            <a:r>
              <a:rPr lang="en-GB" sz="2600" dirty="0">
                <a:solidFill>
                  <a:schemeClr val="tx1">
                    <a:lumMod val="95000"/>
                    <a:lumOff val="5000"/>
                  </a:schemeClr>
                </a:solidFill>
                <a:latin typeface="Calibri" pitchFamily="34" charset="0"/>
                <a:cs typeface="Calibri" pitchFamily="34" charset="0"/>
              </a:rPr>
              <a:t>Treatment no longer needed</a:t>
            </a:r>
          </a:p>
          <a:p>
            <a:pPr marL="898525" indent="-457200" eaLnBrk="1" hangingPunct="1">
              <a:spcBef>
                <a:spcPct val="20000"/>
              </a:spcBef>
              <a:buFont typeface="Arial" panose="020B0604020202020204" pitchFamily="34" charset="0"/>
              <a:buChar char="•"/>
              <a:defRPr/>
            </a:pPr>
            <a:r>
              <a:rPr lang="en-GB" sz="2600" dirty="0">
                <a:solidFill>
                  <a:schemeClr val="tx1">
                    <a:lumMod val="95000"/>
                    <a:lumOff val="5000"/>
                  </a:schemeClr>
                </a:solidFill>
                <a:latin typeface="Calibri" pitchFamily="34" charset="0"/>
                <a:cs typeface="Calibri" pitchFamily="34" charset="0"/>
              </a:rPr>
              <a:t>Medicine(s) out of stock</a:t>
            </a:r>
          </a:p>
          <a:p>
            <a:pPr marL="898525" indent="-457200" eaLnBrk="1" hangingPunct="1">
              <a:spcBef>
                <a:spcPct val="20000"/>
              </a:spcBef>
              <a:buFont typeface="Arial" panose="020B0604020202020204" pitchFamily="34" charset="0"/>
              <a:buChar char="•"/>
              <a:defRPr/>
            </a:pPr>
            <a:r>
              <a:rPr lang="en-GB" sz="2600" dirty="0">
                <a:solidFill>
                  <a:schemeClr val="tx1">
                    <a:lumMod val="95000"/>
                    <a:lumOff val="5000"/>
                  </a:schemeClr>
                </a:solidFill>
                <a:latin typeface="Calibri" pitchFamily="34" charset="0"/>
                <a:cs typeface="Calibri" pitchFamily="34" charset="0"/>
              </a:rPr>
              <a:t>Other</a:t>
            </a:r>
            <a:endParaRPr lang="en-GB" sz="2800" dirty="0">
              <a:solidFill>
                <a:schemeClr val="tx1">
                  <a:lumMod val="95000"/>
                  <a:lumOff val="5000"/>
                </a:schemeClr>
              </a:solidFill>
              <a:latin typeface="Calibri" pitchFamily="34" charset="0"/>
              <a:cs typeface="Calibri" pitchFamily="34" charset="0"/>
            </a:endParaRPr>
          </a:p>
        </p:txBody>
      </p:sp>
      <p:sp>
        <p:nvSpPr>
          <p:cNvPr id="16388" name="TextBox 4">
            <a:extLst>
              <a:ext uri="{FF2B5EF4-FFF2-40B4-BE49-F238E27FC236}">
                <a16:creationId xmlns:a16="http://schemas.microsoft.com/office/drawing/2014/main" id="{2C89159B-90CB-8B66-C8CF-28F0CD1B9498}"/>
              </a:ext>
            </a:extLst>
          </p:cNvPr>
          <p:cNvSpPr txBox="1">
            <a:spLocks noChangeArrowheads="1"/>
          </p:cNvSpPr>
          <p:nvPr/>
        </p:nvSpPr>
        <p:spPr bwMode="auto">
          <a:xfrm>
            <a:off x="273050" y="5768975"/>
            <a:ext cx="10945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GB" dirty="0">
                <a:latin typeface="CenturyGothic"/>
              </a:rPr>
              <a:t>*Definitions and reporting framework for tuberculosis – 2013 revision (updated December 2014 and January 2020)</a:t>
            </a:r>
          </a:p>
        </p:txBody>
      </p:sp>
      <p:sp>
        <p:nvSpPr>
          <p:cNvPr id="16389" name="Rectangle 5">
            <a:extLst>
              <a:ext uri="{FF2B5EF4-FFF2-40B4-BE49-F238E27FC236}">
                <a16:creationId xmlns:a16="http://schemas.microsoft.com/office/drawing/2014/main" id="{B474F829-ABA1-7410-13BD-C425CF52527C}"/>
              </a:ext>
            </a:extLst>
          </p:cNvPr>
          <p:cNvSpPr>
            <a:spLocks noChangeArrowheads="1"/>
          </p:cNvSpPr>
          <p:nvPr/>
        </p:nvSpPr>
        <p:spPr bwMode="auto">
          <a:xfrm>
            <a:off x="273050" y="6375400"/>
            <a:ext cx="8616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hlinkClick r:id="rId2"/>
              </a:rPr>
              <a:t>https://apps.who.int/iris/bitstream/handle/10665/79199/9789241505345_eng.pdf?sequence=1&amp;isAllowed=y</a:t>
            </a:r>
            <a:r>
              <a:rPr lang="en-US" altLang="en-US" sz="1400"/>
              <a:t> </a:t>
            </a:r>
            <a:endParaRPr lang="en-GB" alt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2063552"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a:solidFill>
                  <a:schemeClr val="tx1"/>
                </a:solidFill>
                <a:latin typeface="Calibri" panose="020F0502020204030204" pitchFamily="34" charset="0"/>
                <a:cs typeface="Calibri" panose="020F0502020204030204" pitchFamily="34" charset="0"/>
              </a:rPr>
              <a:t>Acknowledgements</a:t>
            </a: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training material was funded by TDR as part of the Access and Delivery Partnership (ADP) with funding from the Government of Japan.</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These training materials were put together in 2016 the WHO Task Force on </a:t>
            </a:r>
            <a:r>
              <a:rPr lang="en-GB" sz="1800" dirty="0" err="1">
                <a:solidFill>
                  <a:schemeClr val="tx1"/>
                </a:solidFill>
                <a:effectLst/>
                <a:latin typeface="Calibri" panose="020F0502020204030204" pitchFamily="34" charset="0"/>
                <a:ea typeface="Calibri" panose="020F0502020204030204" pitchFamily="34" charset="0"/>
              </a:rPr>
              <a:t>aDSM</a:t>
            </a:r>
            <a:r>
              <a:rPr lang="en-GB" sz="1800" dirty="0">
                <a:solidFill>
                  <a:schemeClr val="tx1"/>
                </a:solidFill>
                <a:latin typeface="Calibri" panose="020F0502020204030204" pitchFamily="34" charset="0"/>
                <a:ea typeface="Calibri" panose="020F0502020204030204" pitchFamily="34" charset="0"/>
              </a:rPr>
              <a:t> with technical </a:t>
            </a:r>
            <a:r>
              <a:rPr lang="en-GB" sz="1800" dirty="0">
                <a:solidFill>
                  <a:schemeClr val="tx1"/>
                </a:solidFill>
                <a:effectLst/>
                <a:latin typeface="Calibri" panose="020F0502020204030204" pitchFamily="34" charset="0"/>
                <a:ea typeface="Calibri" panose="020F0502020204030204" pitchFamily="34" charset="0"/>
              </a:rPr>
              <a:t>partners KNCV Tuberculosis Foundation, Management Sciences for Health (SIAPS)</a:t>
            </a:r>
            <a:r>
              <a:rPr lang="en-GB" sz="1800" dirty="0">
                <a:solidFill>
                  <a:schemeClr val="tx1"/>
                </a:solidFill>
                <a:latin typeface="Calibri" panose="020F0502020204030204" pitchFamily="34" charset="0"/>
                <a:ea typeface="Calibri" panose="020F0502020204030204" pitchFamily="34" charset="0"/>
              </a:rPr>
              <a:t>, MSF, WHO GTB, and TDR. </a:t>
            </a:r>
            <a:endParaRPr lang="en-GB" sz="1800" dirty="0">
              <a:solidFill>
                <a:schemeClr val="tx1"/>
              </a:solidFill>
              <a:effectLst/>
              <a:latin typeface="Calibri" panose="020F0502020204030204" pitchFamily="34" charset="0"/>
              <a:ea typeface="Calibri" panose="020F050202020403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 materials were updated in 2022-23 by </a:t>
            </a:r>
            <a:r>
              <a:rPr lang="en-GB" sz="1800" dirty="0" err="1">
                <a:solidFill>
                  <a:schemeClr val="tx1"/>
                </a:solidFill>
                <a:effectLst/>
                <a:latin typeface="Calibri" panose="020F0502020204030204" pitchFamily="34" charset="0"/>
                <a:ea typeface="Calibri" panose="020F0502020204030204" pitchFamily="34" charset="0"/>
              </a:rPr>
              <a:t>Mahamadou</a:t>
            </a:r>
            <a:r>
              <a:rPr lang="en-GB" sz="1800" dirty="0">
                <a:solidFill>
                  <a:schemeClr val="tx1"/>
                </a:solidFill>
                <a:effectLst/>
                <a:latin typeface="Calibri" panose="020F0502020204030204" pitchFamily="34" charset="0"/>
                <a:ea typeface="Calibri" panose="020F0502020204030204" pitchFamily="34" charset="0"/>
              </a:rPr>
              <a:t> </a:t>
            </a:r>
            <a:r>
              <a:rPr lang="en-GB" sz="1800" dirty="0" err="1">
                <a:solidFill>
                  <a:schemeClr val="tx1"/>
                </a:solidFill>
                <a:effectLst/>
                <a:latin typeface="Calibri" panose="020F0502020204030204" pitchFamily="34" charset="0"/>
                <a:ea typeface="Calibri" panose="020F0502020204030204" pitchFamily="34" charset="0"/>
              </a:rPr>
              <a:t>Bassirou</a:t>
            </a:r>
            <a:r>
              <a:rPr lang="en-GB" sz="1800" dirty="0">
                <a:solidFill>
                  <a:schemeClr val="tx1"/>
                </a:solidFill>
                <a:effectLst/>
                <a:latin typeface="Calibri" panose="020F0502020204030204" pitchFamily="34" charset="0"/>
                <a:ea typeface="Calibri" panose="020F0502020204030204" pitchFamily="34" charset="0"/>
              </a:rPr>
              <a:t> Souleymane (TDR consultant) with Marie-Eve </a:t>
            </a:r>
            <a:r>
              <a:rPr lang="en-GB" sz="1800" dirty="0" err="1">
                <a:solidFill>
                  <a:schemeClr val="tx1"/>
                </a:solidFill>
                <a:effectLst/>
                <a:latin typeface="Calibri" panose="020F0502020204030204" pitchFamily="34" charset="0"/>
                <a:ea typeface="Calibri" panose="020F0502020204030204" pitchFamily="34" charset="0"/>
              </a:rPr>
              <a:t>Raguenaud</a:t>
            </a:r>
            <a:r>
              <a:rPr lang="en-GB" sz="1800" dirty="0">
                <a:solidFill>
                  <a:schemeClr val="tx1"/>
                </a:solidFill>
                <a:effectLst/>
                <a:latin typeface="Calibri" panose="020F0502020204030204" pitchFamily="34" charset="0"/>
                <a:ea typeface="Calibri" panose="020F0502020204030204" pitchFamily="34" charset="0"/>
              </a:rPr>
              <a:t> (TDR), Branwen J Hennig (TDR), and Corinne Merle (TDR), and reviewed by Linh </a:t>
            </a:r>
            <a:r>
              <a:rPr lang="en-GB" sz="1800" dirty="0" err="1">
                <a:solidFill>
                  <a:schemeClr val="tx1"/>
                </a:solidFill>
                <a:effectLst/>
                <a:latin typeface="Calibri" panose="020F0502020204030204" pitchFamily="34" charset="0"/>
                <a:ea typeface="Calibri" panose="020F0502020204030204" pitchFamily="34" charset="0"/>
              </a:rPr>
              <a:t>Nhat</a:t>
            </a:r>
            <a:r>
              <a:rPr lang="en-GB" sz="1800" dirty="0">
                <a:solidFill>
                  <a:schemeClr val="tx1"/>
                </a:solidFill>
                <a:effectLst/>
                <a:latin typeface="Calibri" panose="020F0502020204030204" pitchFamily="34" charset="0"/>
                <a:ea typeface="Calibri" panose="020F0502020204030204" pitchFamily="34" charset="0"/>
              </a:rPr>
              <a:t> Nguyen (WHO/GTB), Medea </a:t>
            </a:r>
            <a:r>
              <a:rPr lang="en-GB" sz="1800" dirty="0" err="1">
                <a:solidFill>
                  <a:schemeClr val="tx1"/>
                </a:solidFill>
                <a:effectLst/>
                <a:latin typeface="Calibri" panose="020F0502020204030204" pitchFamily="34" charset="0"/>
                <a:ea typeface="Calibri" panose="020F0502020204030204" pitchFamily="34" charset="0"/>
              </a:rPr>
              <a:t>Gegia</a:t>
            </a:r>
            <a:r>
              <a:rPr lang="en-GB" sz="1800" dirty="0">
                <a:solidFill>
                  <a:schemeClr val="tx1"/>
                </a:solidFill>
                <a:effectLst/>
                <a:latin typeface="Calibri" panose="020F0502020204030204" pitchFamily="34" charset="0"/>
                <a:ea typeface="Calibri" panose="020F0502020204030204" pitchFamily="34" charset="0"/>
              </a:rPr>
              <a:t> (WHO/GTB), and Fuad </a:t>
            </a:r>
            <a:r>
              <a:rPr lang="en-GB" sz="1800" dirty="0" err="1">
                <a:solidFill>
                  <a:schemeClr val="tx1"/>
                </a:solidFill>
                <a:effectLst/>
                <a:latin typeface="Calibri" panose="020F0502020204030204" pitchFamily="34" charset="0"/>
                <a:ea typeface="Calibri" panose="020F0502020204030204" pitchFamily="34" charset="0"/>
              </a:rPr>
              <a:t>Mirzayev</a:t>
            </a:r>
            <a:r>
              <a:rPr lang="en-GB" sz="1800" dirty="0">
                <a:solidFill>
                  <a:schemeClr val="tx1"/>
                </a:solidFill>
                <a:effectLst/>
                <a:latin typeface="Calibri" panose="020F0502020204030204" pitchFamily="34" charset="0"/>
                <a:ea typeface="Calibri" panose="020F0502020204030204" pitchFamily="34" charset="0"/>
              </a:rPr>
              <a:t> (WHO/GTB).</a:t>
            </a:r>
            <a:endParaRPr lang="en-GB" sz="900" dirty="0">
              <a:solidFill>
                <a:schemeClr val="tx1"/>
              </a:solidFill>
              <a:effectLst/>
            </a:endParaRP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thank all members of the WARN/CARN-TB working group on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who contributed to 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generic guidelines as well as the secretariat, particularly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427609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99728" y="2067689"/>
            <a:ext cx="10896872" cy="2009384"/>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1.2. Key definitions</a:t>
            </a:r>
          </a:p>
        </p:txBody>
      </p:sp>
    </p:spTree>
    <p:extLst>
      <p:ext uri="{BB962C8B-B14F-4D97-AF65-F5344CB8AC3E}">
        <p14:creationId xmlns:p14="http://schemas.microsoft.com/office/powerpoint/2010/main" val="76973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11C9B45-FC13-395F-68C2-4138098FE6DD}"/>
              </a:ext>
            </a:extLst>
          </p:cNvPr>
          <p:cNvSpPr>
            <a:spLocks noGrp="1"/>
          </p:cNvSpPr>
          <p:nvPr>
            <p:ph type="title" idx="4294967295"/>
          </p:nvPr>
        </p:nvSpPr>
        <p:spPr>
          <a:xfrm>
            <a:off x="1524000" y="332656"/>
            <a:ext cx="9144000" cy="1508125"/>
          </a:xfrm>
          <a:prstGeom prst="rect">
            <a:avLst/>
          </a:prstGeom>
        </p:spPr>
        <p:txBody>
          <a:bodyPr>
            <a:spAutoFit/>
          </a:bodyPr>
          <a:lstStyle/>
          <a:p>
            <a:pPr eaLnBrk="1" hangingPunct="1">
              <a:defRPr/>
            </a:pPr>
            <a:r>
              <a:rPr lang="en-GB" altLang="en-US" b="1" kern="1200" dirty="0">
                <a:solidFill>
                  <a:srgbClr val="000000"/>
                </a:solidFill>
                <a:latin typeface="Calibri" panose="020F0502020204030204" pitchFamily="34" charset="0"/>
                <a:ea typeface="+mn-ea"/>
                <a:cs typeface="Calibri" panose="020F0502020204030204" pitchFamily="34" charset="0"/>
              </a:rPr>
              <a:t>Learning objectives</a:t>
            </a:r>
            <a:br>
              <a:rPr lang="en-GB" altLang="en-US" b="1" kern="1200" dirty="0">
                <a:solidFill>
                  <a:srgbClr val="000000"/>
                </a:solidFill>
                <a:latin typeface="Calibri" panose="020F0502020204030204" pitchFamily="34" charset="0"/>
                <a:ea typeface="+mn-ea"/>
                <a:cs typeface="Calibri" panose="020F0502020204030204" pitchFamily="34" charset="0"/>
              </a:rPr>
            </a:br>
            <a:r>
              <a:rPr lang="en-US" sz="2400" i="1" dirty="0">
                <a:solidFill>
                  <a:srgbClr val="FF0000"/>
                </a:solidFill>
                <a:latin typeface="Calibri" panose="020F0502020204030204" pitchFamily="34" charset="0"/>
                <a:cs typeface="Calibri" panose="020F0502020204030204" pitchFamily="34" charset="0"/>
              </a:rPr>
              <a:t> By the end of this presentation, </a:t>
            </a:r>
            <a:br>
              <a:rPr lang="en-US" sz="2400" i="1" dirty="0">
                <a:solidFill>
                  <a:srgbClr val="FF0000"/>
                </a:solidFill>
                <a:latin typeface="Calibri" panose="020F0502020204030204" pitchFamily="34" charset="0"/>
                <a:cs typeface="Calibri" panose="020F0502020204030204" pitchFamily="34" charset="0"/>
              </a:rPr>
            </a:br>
            <a:r>
              <a:rPr lang="en-US" sz="2400" i="1" dirty="0">
                <a:solidFill>
                  <a:srgbClr val="FF0000"/>
                </a:solidFill>
                <a:latin typeface="Calibri" panose="020F0502020204030204" pitchFamily="34" charset="0"/>
                <a:cs typeface="Calibri" panose="020F0502020204030204" pitchFamily="34" charset="0"/>
              </a:rPr>
              <a:t>the participant is expected to be able to…</a:t>
            </a:r>
            <a:endParaRPr lang="en-GB" altLang="en-US" sz="2400" i="1" kern="1200" dirty="0">
              <a:solidFill>
                <a:srgbClr val="FF0000"/>
              </a:solidFill>
              <a:latin typeface="Calibri" panose="020F0502020204030204" pitchFamily="34" charset="0"/>
              <a:ea typeface="+mn-ea"/>
              <a:cs typeface="Calibri" panose="020F0502020204030204" pitchFamily="34" charset="0"/>
            </a:endParaRPr>
          </a:p>
        </p:txBody>
      </p:sp>
      <p:sp>
        <p:nvSpPr>
          <p:cNvPr id="6147" name="Content Placeholder 2">
            <a:extLst>
              <a:ext uri="{FF2B5EF4-FFF2-40B4-BE49-F238E27FC236}">
                <a16:creationId xmlns:a16="http://schemas.microsoft.com/office/drawing/2014/main" id="{B6119386-5613-8D97-CD0A-197C8F83C016}"/>
              </a:ext>
            </a:extLst>
          </p:cNvPr>
          <p:cNvSpPr>
            <a:spLocks noGrp="1"/>
          </p:cNvSpPr>
          <p:nvPr>
            <p:ph idx="4294967295"/>
          </p:nvPr>
        </p:nvSpPr>
        <p:spPr bwMode="auto">
          <a:xfrm>
            <a:off x="911225" y="2073275"/>
            <a:ext cx="10440988" cy="3876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buFontTx/>
              <a:buAutoNum type="arabicPeriod"/>
            </a:pPr>
            <a:r>
              <a:rPr lang="en-US" altLang="en-US" sz="2800" dirty="0">
                <a:latin typeface="Calibri" panose="020F0502020204030204" pitchFamily="34" charset="0"/>
                <a:cs typeface="Calibri" panose="020F0502020204030204" pitchFamily="34" charset="0"/>
              </a:rPr>
              <a:t>Define the most common terms used in active TB drug safety monitoring and management (</a:t>
            </a:r>
            <a:r>
              <a:rPr lang="en-US" altLang="en-US" sz="2800" dirty="0" err="1">
                <a:latin typeface="Calibri" panose="020F0502020204030204" pitchFamily="34" charset="0"/>
                <a:cs typeface="Calibri" panose="020F0502020204030204" pitchFamily="34" charset="0"/>
              </a:rPr>
              <a:t>aDSM</a:t>
            </a:r>
            <a:r>
              <a:rPr lang="en-US" altLang="en-US" sz="2800" dirty="0">
                <a:latin typeface="Calibri" panose="020F0502020204030204" pitchFamily="34" charset="0"/>
                <a:cs typeface="Calibri" panose="020F0502020204030204" pitchFamily="34" charset="0"/>
              </a:rPr>
              <a:t>)</a:t>
            </a:r>
          </a:p>
          <a:p>
            <a:pPr marL="742950" indent="-742950">
              <a:buFontTx/>
              <a:buAutoNum type="arabicPeriod"/>
            </a:pPr>
            <a:r>
              <a:rPr lang="en-US" altLang="en-US" sz="2800" dirty="0">
                <a:latin typeface="Calibri" panose="020F0502020204030204" pitchFamily="34" charset="0"/>
                <a:cs typeface="Calibri" panose="020F0502020204030204" pitchFamily="34" charset="0"/>
              </a:rPr>
              <a:t>Differentiate between what is an </a:t>
            </a:r>
            <a:r>
              <a:rPr lang="en-US" altLang="en-US" sz="2800" i="1" dirty="0">
                <a:latin typeface="Calibri" panose="020F0502020204030204" pitchFamily="34" charset="0"/>
                <a:cs typeface="Calibri" panose="020F0502020204030204" pitchFamily="34" charset="0"/>
              </a:rPr>
              <a:t>adverse event </a:t>
            </a:r>
            <a:r>
              <a:rPr lang="en-US" altLang="en-US" sz="2800" dirty="0">
                <a:latin typeface="Calibri" panose="020F0502020204030204" pitchFamily="34" charset="0"/>
                <a:cs typeface="Calibri" panose="020F0502020204030204" pitchFamily="34" charset="0"/>
              </a:rPr>
              <a:t>and what is a </a:t>
            </a:r>
            <a:r>
              <a:rPr lang="en-US" altLang="en-US" sz="2800" i="1" dirty="0">
                <a:latin typeface="Calibri" panose="020F0502020204030204" pitchFamily="34" charset="0"/>
                <a:cs typeface="Calibri" panose="020F0502020204030204" pitchFamily="34" charset="0"/>
              </a:rPr>
              <a:t>treatment outcome</a:t>
            </a:r>
            <a:endParaRPr lang="en-GB" altLang="en-US" sz="2800" i="1"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484E5F-120B-8817-F998-B15353E0BD7B}"/>
              </a:ext>
            </a:extLst>
          </p:cNvPr>
          <p:cNvSpPr>
            <a:spLocks noGrp="1"/>
          </p:cNvSpPr>
          <p:nvPr>
            <p:ph type="title" idx="4294967295"/>
          </p:nvPr>
        </p:nvSpPr>
        <p:spPr>
          <a:xfrm>
            <a:off x="838199" y="338285"/>
            <a:ext cx="10515600" cy="930275"/>
          </a:xfrm>
        </p:spPr>
        <p:txBody>
          <a:bodyPr>
            <a:spAutoFit/>
          </a:bodyPr>
          <a:lstStyle/>
          <a:p>
            <a:pPr eaLnBrk="1" hangingPunct="1">
              <a:defRPr/>
            </a:pPr>
            <a:r>
              <a:rPr lang="fr-FR" b="1" kern="1200" dirty="0">
                <a:solidFill>
                  <a:srgbClr val="000000"/>
                </a:solidFill>
                <a:latin typeface="Calibri" panose="020F0502020204030204" pitchFamily="34" charset="0"/>
                <a:ea typeface="+mn-ea"/>
                <a:cs typeface="Calibri" panose="020F0502020204030204" pitchFamily="34" charset="0"/>
              </a:rPr>
              <a:t>Pharmacovigilance (PV)</a:t>
            </a:r>
          </a:p>
        </p:txBody>
      </p:sp>
      <p:sp>
        <p:nvSpPr>
          <p:cNvPr id="7171" name="Espace réservé du contenu 2">
            <a:extLst>
              <a:ext uri="{FF2B5EF4-FFF2-40B4-BE49-F238E27FC236}">
                <a16:creationId xmlns:a16="http://schemas.microsoft.com/office/drawing/2014/main" id="{0C284DA8-F983-48C7-CBA9-2849B707066A}"/>
              </a:ext>
            </a:extLst>
          </p:cNvPr>
          <p:cNvSpPr>
            <a:spLocks noGrp="1" noChangeArrowheads="1"/>
          </p:cNvSpPr>
          <p:nvPr>
            <p:ph idx="4294967295"/>
          </p:nvPr>
        </p:nvSpPr>
        <p:spPr bwMode="auto">
          <a:xfrm>
            <a:off x="493712" y="1268413"/>
            <a:ext cx="11204575" cy="3654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50000"/>
              </a:lnSpc>
              <a:spcBef>
                <a:spcPts val="1200"/>
              </a:spcBef>
              <a:buNone/>
            </a:pPr>
            <a:r>
              <a:rPr lang="fr-FR" altLang="en-GB" dirty="0">
                <a:cs typeface="Arial" panose="020B0604020202020204" pitchFamily="34" charset="0"/>
              </a:rPr>
              <a:t>WHO </a:t>
            </a:r>
          </a:p>
          <a:p>
            <a:pPr marL="457200" lvl="1" indent="0">
              <a:lnSpc>
                <a:spcPct val="150000"/>
              </a:lnSpc>
              <a:spcBef>
                <a:spcPts val="1200"/>
              </a:spcBef>
              <a:buFontTx/>
              <a:buNone/>
            </a:pPr>
            <a:r>
              <a:rPr lang="en-GB" altLang="en-US" dirty="0">
                <a:latin typeface="Calibri" panose="020F0502020204030204" pitchFamily="34" charset="0"/>
                <a:cs typeface="Calibri" panose="020F0502020204030204" pitchFamily="34" charset="0"/>
              </a:rPr>
              <a:t>“Science and activities related to the detection, assessment, understanding, monitoring and prevention of drug safety, while </a:t>
            </a:r>
            <a:r>
              <a:rPr lang="en-GB" altLang="en-GB" dirty="0">
                <a:latin typeface="Calibri" panose="020F0502020204030204" pitchFamily="34" charset="0"/>
                <a:cs typeface="Calibri" panose="020F0502020204030204" pitchFamily="34" charset="0"/>
              </a:rPr>
              <a:t>taking early action to avert treatment interruption and other unfavourable patient outcomes”</a:t>
            </a:r>
            <a:endParaRPr lang="fr-FR" altLang="en-GB" dirty="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CE0A452-A04E-CB4E-2E65-B5EEF5C0E774}"/>
              </a:ext>
            </a:extLst>
          </p:cNvPr>
          <p:cNvSpPr txBox="1">
            <a:spLocks noChangeArrowheads="1"/>
          </p:cNvSpPr>
          <p:nvPr/>
        </p:nvSpPr>
        <p:spPr bwMode="auto">
          <a:xfrm>
            <a:off x="4439815" y="1404938"/>
            <a:ext cx="7572797"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360000" bIns="46038"/>
          <a:lstStyle>
            <a:lvl1pPr marL="1809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latin typeface="Calibri" panose="020F0502020204030204" pitchFamily="34" charset="0"/>
                <a:cs typeface="Calibri" panose="020F0502020204030204" pitchFamily="34" charset="0"/>
              </a:rPr>
              <a:t>WHO</a:t>
            </a:r>
          </a:p>
          <a:p>
            <a:pPr eaLnBrk="1" hangingPunct="1"/>
            <a:endParaRPr lang="en-US" altLang="en-US" sz="2800" dirty="0">
              <a:latin typeface="Calibri" panose="020F0502020204030204" pitchFamily="34" charset="0"/>
              <a:cs typeface="Calibri" panose="020F0502020204030204" pitchFamily="34" charset="0"/>
            </a:endParaRPr>
          </a:p>
          <a:p>
            <a:pPr eaLnBrk="1" hangingPunct="1"/>
            <a:r>
              <a:rPr lang="en-US" altLang="en-US" sz="2800" dirty="0">
                <a:latin typeface="Calibri" panose="020F0502020204030204" pitchFamily="34" charset="0"/>
                <a:cs typeface="Calibri" panose="020F0502020204030204" pitchFamily="34" charset="0"/>
              </a:rPr>
              <a:t>“active and systematic clinical and laboratory assessment of patients on treatment with new TB drugs, novel MDR-TB regimens or XDR-TB regimens to detect, manage and report suspected or confirmed drug toxicities”</a:t>
            </a:r>
          </a:p>
        </p:txBody>
      </p:sp>
      <p:pic>
        <p:nvPicPr>
          <p:cNvPr id="8195" name="Picture 3">
            <a:extLst>
              <a:ext uri="{FF2B5EF4-FFF2-40B4-BE49-F238E27FC236}">
                <a16:creationId xmlns:a16="http://schemas.microsoft.com/office/drawing/2014/main" id="{8F554AB1-EF81-C9C0-3AF2-5AFBE2056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1125539"/>
            <a:ext cx="3455764" cy="4906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Rectangle 1">
            <a:extLst>
              <a:ext uri="{FF2B5EF4-FFF2-40B4-BE49-F238E27FC236}">
                <a16:creationId xmlns:a16="http://schemas.microsoft.com/office/drawing/2014/main" id="{1CB49A6E-7EC9-B898-CF8F-3635E71B7CE5}"/>
              </a:ext>
            </a:extLst>
          </p:cNvPr>
          <p:cNvSpPr>
            <a:spLocks noChangeArrowheads="1"/>
          </p:cNvSpPr>
          <p:nvPr/>
        </p:nvSpPr>
        <p:spPr bwMode="auto">
          <a:xfrm>
            <a:off x="408701" y="6321425"/>
            <a:ext cx="8256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err="1">
                <a:latin typeface="Calibri" panose="020F0502020204030204" pitchFamily="34" charset="0"/>
                <a:cs typeface="Calibri" panose="020F0502020204030204" pitchFamily="34" charset="0"/>
              </a:rPr>
              <a:t>apps.who.int</a:t>
            </a:r>
            <a:r>
              <a:rPr lang="en-GB" altLang="en-US" dirty="0">
                <a:latin typeface="Calibri" panose="020F0502020204030204" pitchFamily="34" charset="0"/>
                <a:cs typeface="Calibri" panose="020F0502020204030204" pitchFamily="34" charset="0"/>
              </a:rPr>
              <a:t>/iris/bitstream/10665/204465/1/WHO_HTM_TB_2015.28_eng.pdf    </a:t>
            </a:r>
          </a:p>
        </p:txBody>
      </p:sp>
      <p:sp>
        <p:nvSpPr>
          <p:cNvPr id="5" name="TextBox 4">
            <a:extLst>
              <a:ext uri="{FF2B5EF4-FFF2-40B4-BE49-F238E27FC236}">
                <a16:creationId xmlns:a16="http://schemas.microsoft.com/office/drawing/2014/main" id="{4551B2B5-C40E-2A31-768F-1B56830FD046}"/>
              </a:ext>
            </a:extLst>
          </p:cNvPr>
          <p:cNvSpPr txBox="1"/>
          <p:nvPr/>
        </p:nvSpPr>
        <p:spPr bwMode="auto">
          <a:xfrm>
            <a:off x="393777" y="281671"/>
            <a:ext cx="11376025" cy="646331"/>
          </a:xfrm>
          <a:prstGeom prst="rect">
            <a:avLst/>
          </a:prstGeom>
          <a:noFill/>
        </p:spPr>
        <p:txBody>
          <a:bodyPr wrap="square">
            <a:spAutoFit/>
          </a:bodyPr>
          <a:lstStyle/>
          <a:p>
            <a:pPr algn="ctr" eaLnBrk="1" hangingPunct="1">
              <a:defRPr/>
            </a:pPr>
            <a:r>
              <a:rPr lang="en-US" sz="3600" b="1" dirty="0">
                <a:solidFill>
                  <a:schemeClr val="tx1">
                    <a:lumMod val="95000"/>
                    <a:lumOff val="5000"/>
                  </a:schemeClr>
                </a:solidFill>
                <a:latin typeface="Calibri" panose="020F0502020204030204" pitchFamily="34" charset="0"/>
                <a:cs typeface="Calibri" panose="020F0502020204030204" pitchFamily="34" charset="0"/>
              </a:rPr>
              <a:t>Active TB drug safety monitoring and management (</a:t>
            </a:r>
            <a:r>
              <a:rPr lang="en-US" sz="3600" b="1" dirty="0" err="1">
                <a:solidFill>
                  <a:schemeClr val="tx1">
                    <a:lumMod val="95000"/>
                    <a:lumOff val="5000"/>
                  </a:schemeClr>
                </a:solidFill>
                <a:latin typeface="Calibri" panose="020F0502020204030204" pitchFamily="34" charset="0"/>
                <a:cs typeface="Calibri" panose="020F0502020204030204" pitchFamily="34" charset="0"/>
              </a:rPr>
              <a:t>aDSM</a:t>
            </a:r>
            <a:r>
              <a:rPr lang="en-US" sz="3600" b="1" dirty="0">
                <a:solidFill>
                  <a:schemeClr val="tx1">
                    <a:lumMod val="95000"/>
                    <a:lumOff val="5000"/>
                  </a:schemeClr>
                </a:solidFill>
                <a:latin typeface="Calibri" panose="020F0502020204030204" pitchFamily="34" charset="0"/>
                <a:cs typeface="Calibri" panose="020F0502020204030204" pitchFamily="34" charset="0"/>
              </a:rPr>
              <a:t>)</a:t>
            </a:r>
            <a:endParaRPr lang="en-GB" sz="3600" b="1" dirty="0">
              <a:solidFill>
                <a:schemeClr val="tx1">
                  <a:lumMod val="95000"/>
                  <a:lumOff val="5000"/>
                </a:schemeClr>
              </a:solidFill>
              <a:latin typeface="Calibri" panose="020F0502020204030204" pitchFamily="34" charset="0"/>
              <a:cs typeface="Calibri" panose="020F050202020403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id="{7C297D62-8E28-0D17-356D-E688D8A78A0E}"/>
              </a:ext>
            </a:extLst>
          </p:cNvPr>
          <p:cNvSpPr>
            <a:spLocks/>
          </p:cNvSpPr>
          <p:nvPr/>
        </p:nvSpPr>
        <p:spPr bwMode="auto">
          <a:xfrm>
            <a:off x="573088" y="1247775"/>
            <a:ext cx="11236325" cy="3405361"/>
          </a:xfrm>
          <a:prstGeom prst="rect">
            <a:avLst/>
          </a:prstGeom>
          <a:noFill/>
          <a:ln>
            <a:noFill/>
          </a:ln>
        </p:spPr>
        <p:txBody>
          <a:bodyPr lIns="0" tIns="0" rIns="0" bIns="0"/>
          <a:lstStyle/>
          <a:p>
            <a:pPr marL="457200" indent="-457200" eaLnBrk="1" hangingPunct="1">
              <a:spcBef>
                <a:spcPct val="20000"/>
              </a:spcBef>
              <a:buFont typeface="Arial" panose="020B0604020202020204" pitchFamily="34" charset="0"/>
              <a:buChar char="•"/>
              <a:defRPr/>
            </a:pPr>
            <a:r>
              <a:rPr lang="en-US" sz="2800" dirty="0">
                <a:solidFill>
                  <a:srgbClr val="FF0000"/>
                </a:solidFill>
                <a:latin typeface="Calibri" pitchFamily="34" charset="0"/>
                <a:cs typeface="Calibri" pitchFamily="34" charset="0"/>
              </a:rPr>
              <a:t>Adverse events (AE): </a:t>
            </a:r>
            <a:r>
              <a:rPr lang="en-GB" sz="2800" dirty="0">
                <a:solidFill>
                  <a:schemeClr val="tx1">
                    <a:lumMod val="95000"/>
                    <a:lumOff val="5000"/>
                  </a:schemeClr>
                </a:solidFill>
                <a:latin typeface="Calibri" pitchFamily="34" charset="0"/>
                <a:cs typeface="Calibri" pitchFamily="34" charset="0"/>
              </a:rPr>
              <a:t>Any untoward medical occurrence that may present during treatment with a pharmaceutical product, but which does not necessarily have a causal relationship with this treatment</a:t>
            </a:r>
          </a:p>
          <a:p>
            <a:pPr eaLnBrk="1" hangingPunct="1">
              <a:spcBef>
                <a:spcPct val="20000"/>
              </a:spcBef>
              <a:defRPr/>
            </a:pPr>
            <a:endParaRPr lang="en-GB" sz="2800" dirty="0">
              <a:solidFill>
                <a:schemeClr val="tx1">
                  <a:lumMod val="95000"/>
                  <a:lumOff val="5000"/>
                </a:schemeClr>
              </a:solidFill>
              <a:latin typeface="Calibri" pitchFamily="34" charset="0"/>
              <a:cs typeface="Calibri" pitchFamily="34" charset="0"/>
            </a:endParaRPr>
          </a:p>
          <a:p>
            <a:pPr marL="457200" indent="-457200" eaLnBrk="1" hangingPunct="1">
              <a:buFont typeface="Arial" panose="020B0604020202020204" pitchFamily="34" charset="0"/>
              <a:buChar char="•"/>
              <a:defRPr/>
            </a:pPr>
            <a:r>
              <a:rPr lang="en-US" sz="2800" dirty="0">
                <a:solidFill>
                  <a:srgbClr val="FF0000"/>
                </a:solidFill>
                <a:latin typeface="Calibri" pitchFamily="34" charset="0"/>
                <a:cs typeface="Calibri" pitchFamily="34" charset="0"/>
              </a:rPr>
              <a:t>Adverse drug reactions (ADR): </a:t>
            </a:r>
            <a:r>
              <a:rPr lang="en-US" sz="2800" dirty="0">
                <a:solidFill>
                  <a:schemeClr val="tx1">
                    <a:lumMod val="95000"/>
                    <a:lumOff val="5000"/>
                  </a:schemeClr>
                </a:solidFill>
                <a:latin typeface="Calibri" pitchFamily="34" charset="0"/>
                <a:cs typeface="Calibri" pitchFamily="34" charset="0"/>
              </a:rPr>
              <a:t>a response* to a medicine which is noxious and unintended, and which occurs at doses normally used in humans not in case of errors**</a:t>
            </a:r>
          </a:p>
          <a:p>
            <a:pPr eaLnBrk="1" hangingPunct="1">
              <a:defRPr/>
            </a:pPr>
            <a:endParaRPr lang="en-US" sz="2800" dirty="0">
              <a:solidFill>
                <a:schemeClr val="tx1">
                  <a:lumMod val="95000"/>
                  <a:lumOff val="5000"/>
                </a:schemeClr>
              </a:solidFill>
              <a:latin typeface="Calibri" pitchFamily="34" charset="0"/>
              <a:cs typeface="Calibri" pitchFamily="34" charset="0"/>
            </a:endParaRPr>
          </a:p>
        </p:txBody>
      </p:sp>
      <p:sp>
        <p:nvSpPr>
          <p:cNvPr id="2" name="Titre 1">
            <a:extLst>
              <a:ext uri="{FF2B5EF4-FFF2-40B4-BE49-F238E27FC236}">
                <a16:creationId xmlns:a16="http://schemas.microsoft.com/office/drawing/2014/main" id="{0CEDC9AE-5D71-8637-FFA9-2944BA6121CE}"/>
              </a:ext>
            </a:extLst>
          </p:cNvPr>
          <p:cNvSpPr txBox="1">
            <a:spLocks/>
          </p:cNvSpPr>
          <p:nvPr/>
        </p:nvSpPr>
        <p:spPr>
          <a:xfrm>
            <a:off x="573088" y="174625"/>
            <a:ext cx="10515600" cy="930275"/>
          </a:xfrm>
        </p:spPr>
        <p:txBody>
          <a:bodyP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fr-FR" b="1" dirty="0" err="1">
                <a:solidFill>
                  <a:srgbClr val="000000"/>
                </a:solidFill>
                <a:latin typeface="Calibri" panose="020F0502020204030204" pitchFamily="34" charset="0"/>
                <a:ea typeface="+mn-ea"/>
                <a:cs typeface="Calibri" panose="020F0502020204030204" pitchFamily="34" charset="0"/>
              </a:rPr>
              <a:t>Further</a:t>
            </a:r>
            <a:r>
              <a:rPr lang="fr-FR" b="1" dirty="0">
                <a:solidFill>
                  <a:srgbClr val="000000"/>
                </a:solidFill>
                <a:latin typeface="Calibri" panose="020F0502020204030204" pitchFamily="34" charset="0"/>
                <a:ea typeface="+mn-ea"/>
                <a:cs typeface="Calibri" panose="020F0502020204030204" pitchFamily="34" charset="0"/>
              </a:rPr>
              <a:t> </a:t>
            </a:r>
            <a:r>
              <a:rPr lang="fr-FR" b="1" dirty="0" err="1">
                <a:solidFill>
                  <a:srgbClr val="000000"/>
                </a:solidFill>
                <a:latin typeface="Calibri" panose="020F0502020204030204" pitchFamily="34" charset="0"/>
                <a:ea typeface="+mn-ea"/>
                <a:cs typeface="Calibri" panose="020F0502020204030204" pitchFamily="34" charset="0"/>
              </a:rPr>
              <a:t>definitions</a:t>
            </a:r>
            <a:r>
              <a:rPr lang="fr-FR" b="1" dirty="0">
                <a:solidFill>
                  <a:srgbClr val="000000"/>
                </a:solidFill>
                <a:latin typeface="Calibri" panose="020F0502020204030204" pitchFamily="34" charset="0"/>
                <a:ea typeface="+mn-ea"/>
                <a:cs typeface="Calibri" panose="020F0502020204030204" pitchFamily="34" charset="0"/>
              </a:rPr>
              <a:t> 1</a:t>
            </a:r>
          </a:p>
        </p:txBody>
      </p:sp>
      <p:sp>
        <p:nvSpPr>
          <p:cNvPr id="4" name="TextBox 3">
            <a:extLst>
              <a:ext uri="{FF2B5EF4-FFF2-40B4-BE49-F238E27FC236}">
                <a16:creationId xmlns:a16="http://schemas.microsoft.com/office/drawing/2014/main" id="{F20F8CFD-0D09-F86E-D766-CC93CAEA1A7B}"/>
              </a:ext>
            </a:extLst>
          </p:cNvPr>
          <p:cNvSpPr txBox="1"/>
          <p:nvPr/>
        </p:nvSpPr>
        <p:spPr>
          <a:xfrm>
            <a:off x="1055440" y="4653135"/>
            <a:ext cx="10297144" cy="1643527"/>
          </a:xfrm>
          <a:prstGeom prst="rect">
            <a:avLst/>
          </a:prstGeom>
          <a:noFill/>
        </p:spPr>
        <p:txBody>
          <a:bodyPr wrap="square">
            <a:spAutoFit/>
          </a:bodyPr>
          <a:lstStyle/>
          <a:p>
            <a:pPr eaLnBrk="1" hangingPunct="1">
              <a:spcBef>
                <a:spcPct val="20000"/>
              </a:spcBef>
              <a:defRPr/>
            </a:pPr>
            <a:r>
              <a:rPr lang="en-US" sz="2400" i="1" dirty="0">
                <a:solidFill>
                  <a:schemeClr val="tx1">
                    <a:lumMod val="95000"/>
                    <a:lumOff val="5000"/>
                  </a:schemeClr>
                </a:solidFill>
                <a:latin typeface="Calibri" pitchFamily="34" charset="0"/>
                <a:cs typeface="Calibri" pitchFamily="34" charset="0"/>
              </a:rPr>
              <a:t>* Response = a causal relationship between a medicine and an adverse event is at least a reasonable possibility</a:t>
            </a:r>
          </a:p>
          <a:p>
            <a:pPr eaLnBrk="1" hangingPunct="1">
              <a:spcBef>
                <a:spcPct val="20000"/>
              </a:spcBef>
              <a:defRPr/>
            </a:pPr>
            <a:r>
              <a:rPr lang="en-US" sz="2400" i="1" dirty="0">
                <a:solidFill>
                  <a:schemeClr val="tx1">
                    <a:lumMod val="95000"/>
                    <a:lumOff val="5000"/>
                  </a:schemeClr>
                </a:solidFill>
                <a:latin typeface="Calibri" pitchFamily="34" charset="0"/>
                <a:cs typeface="Calibri" pitchFamily="34" charset="0"/>
              </a:rPr>
              <a:t>** a</a:t>
            </a:r>
            <a:r>
              <a:rPr lang="en-GB" sz="2400" i="1" dirty="0">
                <a:solidFill>
                  <a:schemeClr val="tx1">
                    <a:lumMod val="95000"/>
                    <a:lumOff val="5000"/>
                  </a:schemeClr>
                </a:solidFill>
                <a:latin typeface="Calibri" pitchFamily="34" charset="0"/>
                <a:cs typeface="Calibri" pitchFamily="34" charset="0"/>
              </a:rPr>
              <a:t>n error which occurs during the prescribing, dispensing and/or use of a medication is called a medication error</a:t>
            </a:r>
            <a:endParaRPr lang="en-US" sz="2400" i="1" dirty="0">
              <a:solidFill>
                <a:schemeClr val="tx1">
                  <a:lumMod val="95000"/>
                  <a:lumOff val="5000"/>
                </a:schemeClr>
              </a:solidFill>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id="{350EB479-E104-D631-CC69-3741753F4756}"/>
              </a:ext>
            </a:extLst>
          </p:cNvPr>
          <p:cNvSpPr>
            <a:spLocks/>
          </p:cNvSpPr>
          <p:nvPr/>
        </p:nvSpPr>
        <p:spPr bwMode="auto">
          <a:xfrm>
            <a:off x="573087" y="1268413"/>
            <a:ext cx="10923587" cy="5184775"/>
          </a:xfrm>
          <a:prstGeom prst="rect">
            <a:avLst/>
          </a:prstGeom>
          <a:noFill/>
          <a:ln>
            <a:noFill/>
          </a:ln>
        </p:spPr>
        <p:txBody>
          <a:bodyPr lIns="0" tIns="0" rIns="0" bIns="0"/>
          <a:lstStyle/>
          <a:p>
            <a:pPr marL="457200" indent="-457200" eaLnBrk="1" hangingPunct="1">
              <a:spcBef>
                <a:spcPct val="20000"/>
              </a:spcBef>
              <a:buFont typeface="Arial" panose="020B0604020202020204" pitchFamily="34" charset="0"/>
              <a:buChar char="•"/>
              <a:defRPr/>
            </a:pPr>
            <a:r>
              <a:rPr lang="en-US" sz="2800" dirty="0">
                <a:solidFill>
                  <a:srgbClr val="FF0000"/>
                </a:solidFill>
                <a:latin typeface="Calibri" pitchFamily="34" charset="0"/>
                <a:cs typeface="Calibri" pitchFamily="34" charset="0"/>
              </a:rPr>
              <a:t>Serious  adverse  event  (SAE): </a:t>
            </a:r>
            <a:r>
              <a:rPr lang="en-US" sz="2800" dirty="0">
                <a:solidFill>
                  <a:schemeClr val="tx1">
                    <a:lumMod val="95000"/>
                    <a:lumOff val="5000"/>
                  </a:schemeClr>
                </a:solidFill>
                <a:latin typeface="Calibri" pitchFamily="34" charset="0"/>
                <a:cs typeface="Calibri" pitchFamily="34" charset="0"/>
              </a:rPr>
              <a:t>an  AE  which  either  leads  to  </a:t>
            </a:r>
            <a:r>
              <a:rPr lang="en-US" sz="2800" b="1" dirty="0">
                <a:solidFill>
                  <a:schemeClr val="tx1">
                    <a:lumMod val="95000"/>
                    <a:lumOff val="5000"/>
                  </a:schemeClr>
                </a:solidFill>
                <a:latin typeface="Calibri" pitchFamily="34" charset="0"/>
                <a:cs typeface="Calibri" pitchFamily="34" charset="0"/>
              </a:rPr>
              <a:t>death</a:t>
            </a:r>
            <a:r>
              <a:rPr lang="en-US" sz="2800" dirty="0">
                <a:solidFill>
                  <a:schemeClr val="tx1">
                    <a:lumMod val="95000"/>
                    <a:lumOff val="5000"/>
                  </a:schemeClr>
                </a:solidFill>
                <a:latin typeface="Calibri" pitchFamily="34" charset="0"/>
                <a:cs typeface="Calibri" pitchFamily="34" charset="0"/>
              </a:rPr>
              <a:t>  or  a  </a:t>
            </a:r>
            <a:r>
              <a:rPr lang="en-US" sz="2800" b="1" dirty="0">
                <a:solidFill>
                  <a:schemeClr val="tx1">
                    <a:lumMod val="95000"/>
                    <a:lumOff val="5000"/>
                  </a:schemeClr>
                </a:solidFill>
                <a:latin typeface="Calibri" pitchFamily="34" charset="0"/>
                <a:cs typeface="Calibri" pitchFamily="34" charset="0"/>
              </a:rPr>
              <a:t>life-threatening experience</a:t>
            </a:r>
            <a:r>
              <a:rPr lang="en-US" sz="2800" dirty="0">
                <a:solidFill>
                  <a:schemeClr val="tx1">
                    <a:lumMod val="95000"/>
                    <a:lumOff val="5000"/>
                  </a:schemeClr>
                </a:solidFill>
                <a:latin typeface="Calibri" pitchFamily="34" charset="0"/>
                <a:cs typeface="Calibri" pitchFamily="34" charset="0"/>
              </a:rPr>
              <a:t>; to </a:t>
            </a:r>
            <a:r>
              <a:rPr lang="en-US" sz="2800" b="1" dirty="0">
                <a:solidFill>
                  <a:schemeClr val="tx1">
                    <a:lumMod val="95000"/>
                    <a:lumOff val="5000"/>
                  </a:schemeClr>
                </a:solidFill>
                <a:latin typeface="Calibri" pitchFamily="34" charset="0"/>
                <a:cs typeface="Calibri" pitchFamily="34" charset="0"/>
              </a:rPr>
              <a:t>hospitalization</a:t>
            </a:r>
            <a:r>
              <a:rPr lang="en-US" sz="2800" dirty="0">
                <a:solidFill>
                  <a:schemeClr val="tx1">
                    <a:lumMod val="95000"/>
                    <a:lumOff val="5000"/>
                  </a:schemeClr>
                </a:solidFill>
                <a:latin typeface="Calibri" pitchFamily="34" charset="0"/>
                <a:cs typeface="Calibri" pitchFamily="34" charset="0"/>
              </a:rPr>
              <a:t> or </a:t>
            </a:r>
            <a:r>
              <a:rPr lang="en-US" sz="2800" b="1" dirty="0">
                <a:solidFill>
                  <a:schemeClr val="tx1">
                    <a:lumMod val="95000"/>
                    <a:lumOff val="5000"/>
                  </a:schemeClr>
                </a:solidFill>
                <a:latin typeface="Calibri" pitchFamily="34" charset="0"/>
                <a:cs typeface="Calibri" pitchFamily="34" charset="0"/>
              </a:rPr>
              <a:t>prolongation of hospitalization</a:t>
            </a:r>
            <a:r>
              <a:rPr lang="en-US" sz="2800" dirty="0">
                <a:solidFill>
                  <a:schemeClr val="tx1">
                    <a:lumMod val="95000"/>
                    <a:lumOff val="5000"/>
                  </a:schemeClr>
                </a:solidFill>
                <a:latin typeface="Calibri" pitchFamily="34" charset="0"/>
                <a:cs typeface="Calibri" pitchFamily="34" charset="0"/>
              </a:rPr>
              <a:t>; to persistent or significant </a:t>
            </a:r>
            <a:r>
              <a:rPr lang="en-US" sz="2800" b="1" dirty="0">
                <a:solidFill>
                  <a:schemeClr val="tx1">
                    <a:lumMod val="95000"/>
                    <a:lumOff val="5000"/>
                  </a:schemeClr>
                </a:solidFill>
                <a:latin typeface="Calibri" pitchFamily="34" charset="0"/>
                <a:cs typeface="Calibri" pitchFamily="34" charset="0"/>
              </a:rPr>
              <a:t>disability</a:t>
            </a:r>
            <a:r>
              <a:rPr lang="en-US" sz="2800" dirty="0">
                <a:solidFill>
                  <a:schemeClr val="tx1">
                    <a:lumMod val="95000"/>
                    <a:lumOff val="5000"/>
                  </a:schemeClr>
                </a:solidFill>
                <a:latin typeface="Calibri" pitchFamily="34" charset="0"/>
                <a:cs typeface="Calibri" pitchFamily="34" charset="0"/>
              </a:rPr>
              <a:t>; or to a </a:t>
            </a:r>
            <a:r>
              <a:rPr lang="en-US" sz="2800" b="1" dirty="0">
                <a:solidFill>
                  <a:schemeClr val="tx1">
                    <a:lumMod val="95000"/>
                    <a:lumOff val="5000"/>
                  </a:schemeClr>
                </a:solidFill>
                <a:latin typeface="Calibri" pitchFamily="34" charset="0"/>
                <a:cs typeface="Calibri" pitchFamily="34" charset="0"/>
              </a:rPr>
              <a:t>congenital  anomaly</a:t>
            </a:r>
            <a:r>
              <a:rPr lang="en-US" sz="2800" dirty="0">
                <a:solidFill>
                  <a:schemeClr val="tx1">
                    <a:lumMod val="95000"/>
                    <a:lumOff val="5000"/>
                  </a:schemeClr>
                </a:solidFill>
                <a:latin typeface="Calibri" pitchFamily="34" charset="0"/>
                <a:cs typeface="Calibri" pitchFamily="34" charset="0"/>
              </a:rPr>
              <a:t>. Any SAE that do not immediately result in one of these outcomes but that require an intervention such as termination of the drug suspected of having caused the event. </a:t>
            </a:r>
          </a:p>
          <a:p>
            <a:pPr eaLnBrk="1" hangingPunct="1">
              <a:spcBef>
                <a:spcPct val="20000"/>
              </a:spcBef>
              <a:defRPr/>
            </a:pPr>
            <a:endParaRPr lang="en-US" sz="2800" dirty="0">
              <a:solidFill>
                <a:schemeClr val="tx1">
                  <a:lumMod val="95000"/>
                  <a:lumOff val="5000"/>
                </a:schemeClr>
              </a:solidFill>
              <a:latin typeface="Calibri" pitchFamily="34" charset="0"/>
              <a:cs typeface="Calibri" pitchFamily="34" charset="0"/>
            </a:endParaRPr>
          </a:p>
          <a:p>
            <a:pPr marL="457200" indent="-457200" eaLnBrk="1" hangingPunct="1">
              <a:spcBef>
                <a:spcPct val="20000"/>
              </a:spcBef>
              <a:buFont typeface="Arial" panose="020B0604020202020204" pitchFamily="34" charset="0"/>
              <a:buChar char="•"/>
              <a:defRPr/>
            </a:pPr>
            <a:r>
              <a:rPr lang="en-US" sz="2800" dirty="0">
                <a:solidFill>
                  <a:srgbClr val="FF0000"/>
                </a:solidFill>
                <a:latin typeface="Calibri" pitchFamily="34" charset="0"/>
                <a:cs typeface="Calibri" pitchFamily="34" charset="0"/>
              </a:rPr>
              <a:t>Severe adverse event:</a:t>
            </a:r>
            <a:r>
              <a:rPr lang="en-US" sz="2800" dirty="0">
                <a:solidFill>
                  <a:schemeClr val="tx1">
                    <a:lumMod val="95000"/>
                    <a:lumOff val="5000"/>
                  </a:schemeClr>
                </a:solidFill>
                <a:latin typeface="Calibri" pitchFamily="34" charset="0"/>
                <a:cs typeface="Calibri" pitchFamily="34" charset="0"/>
              </a:rPr>
              <a:t> an AE of maximal intensity as judged by the patient and/or the clinician; at times this assessment is based on laboratory or clinical tests. Different scales exist to determine the degree of severity, the simplest being “mild”, “moderate”, or “severe” </a:t>
            </a:r>
          </a:p>
        </p:txBody>
      </p:sp>
      <p:sp>
        <p:nvSpPr>
          <p:cNvPr id="2" name="Titre 1">
            <a:extLst>
              <a:ext uri="{FF2B5EF4-FFF2-40B4-BE49-F238E27FC236}">
                <a16:creationId xmlns:a16="http://schemas.microsoft.com/office/drawing/2014/main" id="{B6232641-4A65-EC36-3F5D-0E8906463F47}"/>
              </a:ext>
            </a:extLst>
          </p:cNvPr>
          <p:cNvSpPr txBox="1">
            <a:spLocks/>
          </p:cNvSpPr>
          <p:nvPr/>
        </p:nvSpPr>
        <p:spPr>
          <a:xfrm>
            <a:off x="573088" y="174625"/>
            <a:ext cx="10515600" cy="930275"/>
          </a:xfrm>
        </p:spPr>
        <p:txBody>
          <a:bodyP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fr-FR" b="1" dirty="0" err="1">
                <a:solidFill>
                  <a:srgbClr val="000000"/>
                </a:solidFill>
                <a:latin typeface="Calibri" panose="020F0502020204030204" pitchFamily="34" charset="0"/>
                <a:ea typeface="+mn-ea"/>
                <a:cs typeface="Calibri" panose="020F0502020204030204" pitchFamily="34" charset="0"/>
              </a:rPr>
              <a:t>Further</a:t>
            </a:r>
            <a:r>
              <a:rPr lang="fr-FR" b="1" dirty="0">
                <a:solidFill>
                  <a:srgbClr val="000000"/>
                </a:solidFill>
                <a:latin typeface="Calibri" panose="020F0502020204030204" pitchFamily="34" charset="0"/>
                <a:ea typeface="+mn-ea"/>
                <a:cs typeface="Calibri" panose="020F0502020204030204" pitchFamily="34" charset="0"/>
              </a:rPr>
              <a:t> </a:t>
            </a:r>
            <a:r>
              <a:rPr lang="fr-FR" b="1" dirty="0" err="1">
                <a:solidFill>
                  <a:srgbClr val="000000"/>
                </a:solidFill>
                <a:latin typeface="Calibri" panose="020F0502020204030204" pitchFamily="34" charset="0"/>
                <a:ea typeface="+mn-ea"/>
                <a:cs typeface="Calibri" panose="020F0502020204030204" pitchFamily="34" charset="0"/>
              </a:rPr>
              <a:t>definitions</a:t>
            </a:r>
            <a:r>
              <a:rPr lang="fr-FR" b="1" dirty="0">
                <a:solidFill>
                  <a:srgbClr val="000000"/>
                </a:solidFill>
                <a:latin typeface="Calibri" panose="020F0502020204030204" pitchFamily="34" charset="0"/>
                <a:ea typeface="+mn-ea"/>
                <a:cs typeface="Calibri" panose="020F0502020204030204" pitchFamily="34" charset="0"/>
              </a:rPr>
              <a:t>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a:extLst>
              <a:ext uri="{FF2B5EF4-FFF2-40B4-BE49-F238E27FC236}">
                <a16:creationId xmlns:a16="http://schemas.microsoft.com/office/drawing/2014/main" id="{DD84A6B7-593A-933C-A9E2-7F9A18563B77}"/>
              </a:ext>
            </a:extLst>
          </p:cNvPr>
          <p:cNvSpPr>
            <a:spLocks noChangeArrowheads="1"/>
          </p:cNvSpPr>
          <p:nvPr/>
        </p:nvSpPr>
        <p:spPr bwMode="auto">
          <a:xfrm>
            <a:off x="573088" y="1104900"/>
            <a:ext cx="10728325" cy="4246563"/>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buFont typeface="Arial" panose="020B0604020202020204" pitchFamily="34" charset="0"/>
              <a:buChar char="•"/>
              <a:defRPr/>
            </a:pPr>
            <a:r>
              <a:rPr lang="en-US" altLang="en-US" sz="3000" dirty="0">
                <a:solidFill>
                  <a:srgbClr val="FF0000"/>
                </a:solidFill>
                <a:latin typeface="Calibri" panose="020F0502020204030204" pitchFamily="34" charset="0"/>
                <a:cs typeface="Calibri" panose="020F0502020204030204" pitchFamily="34" charset="0"/>
              </a:rPr>
              <a:t>Adverse event of clinical significance: </a:t>
            </a:r>
            <a:r>
              <a:rPr lang="en-US" altLang="en-US" sz="3000" dirty="0">
                <a:latin typeface="Calibri" panose="020F0502020204030204" pitchFamily="34" charset="0"/>
                <a:cs typeface="Calibri" panose="020F0502020204030204" pitchFamily="34" charset="0"/>
              </a:rPr>
              <a:t>Is an AE that is either: (</a:t>
            </a:r>
            <a:r>
              <a:rPr lang="en-US" altLang="en-US" sz="3000" dirty="0" err="1">
                <a:latin typeface="Calibri" panose="020F0502020204030204" pitchFamily="34" charset="0"/>
                <a:cs typeface="Calibri" panose="020F0502020204030204" pitchFamily="34" charset="0"/>
              </a:rPr>
              <a:t>i</a:t>
            </a:r>
            <a:r>
              <a:rPr lang="en-US" altLang="en-US" sz="3000" dirty="0">
                <a:latin typeface="Calibri" panose="020F0502020204030204" pitchFamily="34" charset="0"/>
                <a:cs typeface="Calibri" panose="020F0502020204030204" pitchFamily="34" charset="0"/>
              </a:rPr>
              <a:t>) serious, (ii) of special interest, (iii) leads to a discontinuation or change in the treatment, or (iv) is judged as otherwise clinically significant by the clinician</a:t>
            </a:r>
          </a:p>
          <a:p>
            <a:pPr marL="457200" indent="-457200" eaLnBrk="1" hangingPunct="1">
              <a:buFont typeface="Arial" panose="020B0604020202020204" pitchFamily="34" charset="0"/>
              <a:buChar char="•"/>
              <a:defRPr/>
            </a:pPr>
            <a:endParaRPr lang="en-US" altLang="en-US" sz="3000" dirty="0">
              <a:latin typeface="Calibri" panose="020F0502020204030204" pitchFamily="34" charset="0"/>
              <a:cs typeface="Calibri" panose="020F0502020204030204" pitchFamily="34" charset="0"/>
            </a:endParaRPr>
          </a:p>
          <a:p>
            <a:pPr marL="457200" indent="-457200" eaLnBrk="1" hangingPunct="1">
              <a:buFont typeface="Arial" panose="020B0604020202020204" pitchFamily="34" charset="0"/>
              <a:buChar char="•"/>
              <a:defRPr/>
            </a:pPr>
            <a:r>
              <a:rPr lang="en-US" altLang="en-US" sz="3000" dirty="0">
                <a:solidFill>
                  <a:srgbClr val="FF0000"/>
                </a:solidFill>
                <a:latin typeface="Calibri" panose="020F0502020204030204" pitchFamily="34" charset="0"/>
                <a:cs typeface="Calibri" panose="020F0502020204030204" pitchFamily="34" charset="0"/>
              </a:rPr>
              <a:t>Adverse event of special interest: </a:t>
            </a:r>
            <a:r>
              <a:rPr lang="en-US" altLang="en-US" sz="3000" dirty="0">
                <a:latin typeface="Calibri" panose="020F0502020204030204" pitchFamily="34" charset="0"/>
                <a:cs typeface="Calibri" panose="020F0502020204030204" pitchFamily="34" charset="0"/>
              </a:rPr>
              <a:t>Is</a:t>
            </a:r>
            <a:r>
              <a:rPr lang="en-US" altLang="en-US" sz="3000" dirty="0">
                <a:solidFill>
                  <a:srgbClr val="FF0000"/>
                </a:solidFill>
                <a:latin typeface="Calibri" panose="020F0502020204030204" pitchFamily="34" charset="0"/>
                <a:cs typeface="Calibri" panose="020F0502020204030204" pitchFamily="34" charset="0"/>
              </a:rPr>
              <a:t> </a:t>
            </a:r>
            <a:r>
              <a:rPr lang="en-US" altLang="en-US" sz="3000" dirty="0">
                <a:latin typeface="Calibri" panose="020F0502020204030204" pitchFamily="34" charset="0"/>
                <a:cs typeface="Calibri" panose="020F0502020204030204" pitchFamily="34" charset="0"/>
              </a:rPr>
              <a:t>any AE documented to have occurred during clinical trials and for which the monitoring programme is </a:t>
            </a:r>
            <a:r>
              <a:rPr lang="en-US" altLang="en-US" sz="3000" b="1" dirty="0">
                <a:latin typeface="Calibri" panose="020F0502020204030204" pitchFamily="34" charset="0"/>
                <a:cs typeface="Calibri" panose="020F0502020204030204" pitchFamily="34" charset="0"/>
              </a:rPr>
              <a:t>specifically sensitized to report regardless of its seriousness, severity or causal relationship to the TB treatment</a:t>
            </a:r>
          </a:p>
        </p:txBody>
      </p:sp>
      <p:sp>
        <p:nvSpPr>
          <p:cNvPr id="2" name="Titre 1">
            <a:extLst>
              <a:ext uri="{FF2B5EF4-FFF2-40B4-BE49-F238E27FC236}">
                <a16:creationId xmlns:a16="http://schemas.microsoft.com/office/drawing/2014/main" id="{30C15047-916A-FCE2-8ED4-91BF392C256D}"/>
              </a:ext>
            </a:extLst>
          </p:cNvPr>
          <p:cNvSpPr txBox="1">
            <a:spLocks/>
          </p:cNvSpPr>
          <p:nvPr/>
        </p:nvSpPr>
        <p:spPr>
          <a:xfrm>
            <a:off x="573088" y="174625"/>
            <a:ext cx="10515600" cy="930275"/>
          </a:xfrm>
        </p:spPr>
        <p:txBody>
          <a:bodyP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fr-FR" b="1" dirty="0" err="1">
                <a:solidFill>
                  <a:srgbClr val="000000"/>
                </a:solidFill>
                <a:latin typeface="Calibri" panose="020F0502020204030204" pitchFamily="34" charset="0"/>
                <a:ea typeface="+mn-ea"/>
                <a:cs typeface="Calibri" panose="020F0502020204030204" pitchFamily="34" charset="0"/>
              </a:rPr>
              <a:t>Further</a:t>
            </a:r>
            <a:r>
              <a:rPr lang="fr-FR" b="1" dirty="0">
                <a:solidFill>
                  <a:srgbClr val="000000"/>
                </a:solidFill>
                <a:latin typeface="Calibri" panose="020F0502020204030204" pitchFamily="34" charset="0"/>
                <a:ea typeface="+mn-ea"/>
                <a:cs typeface="Calibri" panose="020F0502020204030204" pitchFamily="34" charset="0"/>
              </a:rPr>
              <a:t> </a:t>
            </a:r>
            <a:r>
              <a:rPr lang="fr-FR" b="1" dirty="0" err="1">
                <a:solidFill>
                  <a:srgbClr val="000000"/>
                </a:solidFill>
                <a:latin typeface="Calibri" panose="020F0502020204030204" pitchFamily="34" charset="0"/>
                <a:ea typeface="+mn-ea"/>
                <a:cs typeface="Calibri" panose="020F0502020204030204" pitchFamily="34" charset="0"/>
              </a:rPr>
              <a:t>definitions</a:t>
            </a:r>
            <a:r>
              <a:rPr lang="fr-FR" b="1" dirty="0">
                <a:solidFill>
                  <a:srgbClr val="000000"/>
                </a:solidFill>
                <a:latin typeface="Calibri" panose="020F0502020204030204" pitchFamily="34" charset="0"/>
                <a:ea typeface="+mn-ea"/>
                <a:cs typeface="Calibri" panose="020F0502020204030204" pitchFamily="34" charset="0"/>
              </a:rPr>
              <a:t> 3</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505088-1B5E-E04B-55C1-070F32608352}"/>
              </a:ext>
            </a:extLst>
          </p:cNvPr>
          <p:cNvSpPr txBox="1">
            <a:spLocks/>
          </p:cNvSpPr>
          <p:nvPr/>
        </p:nvSpPr>
        <p:spPr>
          <a:xfrm>
            <a:off x="1418431" y="151605"/>
            <a:ext cx="8929687" cy="900113"/>
          </a:xfr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fr-FR" b="1" dirty="0" err="1">
                <a:solidFill>
                  <a:schemeClr val="tx1"/>
                </a:solidFill>
                <a:latin typeface="Calibri" panose="020F0502020204030204" pitchFamily="34" charset="0"/>
                <a:ea typeface="+mn-ea"/>
                <a:cs typeface="Calibri" panose="020F0502020204030204" pitchFamily="34" charset="0"/>
              </a:rPr>
              <a:t>e.g</a:t>
            </a:r>
            <a:r>
              <a:rPr lang="en-US" altLang="fr-FR" b="1" dirty="0">
                <a:solidFill>
                  <a:schemeClr val="tx1"/>
                </a:solidFill>
                <a:latin typeface="Calibri" panose="020F0502020204030204" pitchFamily="34" charset="0"/>
                <a:ea typeface="+mn-ea"/>
                <a:cs typeface="Calibri" panose="020F0502020204030204" pitchFamily="34" charset="0"/>
              </a:rPr>
              <a:t>: Adverse event of special interest</a:t>
            </a:r>
            <a:endParaRPr lang="en-US" sz="3200" kern="0" dirty="0">
              <a:solidFill>
                <a:schemeClr val="tx1"/>
              </a:solidFill>
            </a:endParaRPr>
          </a:p>
        </p:txBody>
      </p:sp>
      <p:sp>
        <p:nvSpPr>
          <p:cNvPr id="4" name="Content Placeholder 4">
            <a:extLst>
              <a:ext uri="{FF2B5EF4-FFF2-40B4-BE49-F238E27FC236}">
                <a16:creationId xmlns:a16="http://schemas.microsoft.com/office/drawing/2014/main" id="{8F6BF155-ABDD-E2B9-40F4-7D4879614BEA}"/>
              </a:ext>
            </a:extLst>
          </p:cNvPr>
          <p:cNvSpPr txBox="1">
            <a:spLocks/>
          </p:cNvSpPr>
          <p:nvPr/>
        </p:nvSpPr>
        <p:spPr>
          <a:xfrm>
            <a:off x="265113" y="1250950"/>
            <a:ext cx="5618162" cy="5005388"/>
          </a:xfrm>
          <a:prstGeom prst="rect">
            <a:avLst/>
          </a:prstGeom>
          <a:ln>
            <a:solidFill>
              <a:schemeClr val="accent1"/>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defRPr/>
            </a:pPr>
            <a:r>
              <a:rPr lang="en-US" sz="2400" kern="0" dirty="0">
                <a:latin typeface="Calibri" panose="020F0502020204030204" pitchFamily="34" charset="0"/>
                <a:cs typeface="Calibri" panose="020F0502020204030204" pitchFamily="34" charset="0"/>
              </a:rPr>
              <a:t>All Serious AEs</a:t>
            </a:r>
          </a:p>
          <a:p>
            <a:pPr>
              <a:spcBef>
                <a:spcPts val="0"/>
              </a:spcBef>
              <a:defRPr/>
            </a:pPr>
            <a:r>
              <a:rPr lang="en-US" sz="2400" kern="0" dirty="0">
                <a:latin typeface="Calibri" panose="020F0502020204030204" pitchFamily="34" charset="0"/>
                <a:cs typeface="Calibri" panose="020F0502020204030204" pitchFamily="34" charset="0"/>
              </a:rPr>
              <a:t>Peripheral neuropathy (</a:t>
            </a:r>
            <a:r>
              <a:rPr lang="en-US" sz="2400" kern="0" dirty="0" err="1">
                <a:latin typeface="Calibri" panose="020F0502020204030204" pitchFamily="34" charset="0"/>
                <a:cs typeface="Calibri" panose="020F0502020204030204" pitchFamily="34" charset="0"/>
              </a:rPr>
              <a:t>paraesthesia</a:t>
            </a:r>
            <a:r>
              <a:rPr lang="en-US" sz="2400" kern="0" dirty="0">
                <a:latin typeface="Calibri" panose="020F0502020204030204" pitchFamily="34" charset="0"/>
                <a:cs typeface="Calibri" panose="020F0502020204030204" pitchFamily="34" charset="0"/>
              </a:rPr>
              <a:t>), </a:t>
            </a:r>
          </a:p>
          <a:p>
            <a:pPr>
              <a:spcBef>
                <a:spcPts val="0"/>
              </a:spcBef>
              <a:defRPr/>
            </a:pPr>
            <a:r>
              <a:rPr lang="en-US" sz="2400" kern="0" dirty="0">
                <a:latin typeface="Calibri" panose="020F0502020204030204" pitchFamily="34" charset="0"/>
                <a:cs typeface="Calibri" panose="020F0502020204030204" pitchFamily="34" charset="0"/>
              </a:rPr>
              <a:t>Psychiatric disorders and central nervous system toxicity (psychosis, depression, seizures,…)</a:t>
            </a:r>
          </a:p>
          <a:p>
            <a:pPr>
              <a:spcBef>
                <a:spcPts val="0"/>
              </a:spcBef>
              <a:defRPr/>
            </a:pPr>
            <a:r>
              <a:rPr lang="en-US" sz="2400" kern="0" dirty="0">
                <a:latin typeface="Calibri" panose="020F0502020204030204" pitchFamily="34" charset="0"/>
                <a:cs typeface="Calibri" panose="020F0502020204030204" pitchFamily="34" charset="0"/>
              </a:rPr>
              <a:t>Optic nerve disorder (optic neuritis) or retinopathy </a:t>
            </a:r>
          </a:p>
          <a:p>
            <a:pPr>
              <a:spcBef>
                <a:spcPts val="0"/>
              </a:spcBef>
              <a:defRPr/>
            </a:pPr>
            <a:r>
              <a:rPr lang="en-US" sz="2400" kern="0" dirty="0">
                <a:latin typeface="Calibri" panose="020F0502020204030204" pitchFamily="34" charset="0"/>
                <a:cs typeface="Calibri" panose="020F0502020204030204" pitchFamily="34" charset="0"/>
              </a:rPr>
              <a:t>Ototoxicity (hearing impairment, hearing loss)</a:t>
            </a:r>
          </a:p>
          <a:p>
            <a:pPr>
              <a:spcBef>
                <a:spcPts val="0"/>
              </a:spcBef>
              <a:defRPr/>
            </a:pPr>
            <a:r>
              <a:rPr lang="en-US" sz="2400" kern="0" dirty="0">
                <a:latin typeface="Calibri" panose="020F0502020204030204" pitchFamily="34" charset="0"/>
                <a:cs typeface="Calibri" panose="020F0502020204030204" pitchFamily="34" charset="0"/>
              </a:rPr>
              <a:t>Myelosuppression (</a:t>
            </a:r>
            <a:r>
              <a:rPr lang="en-US" sz="2400" kern="0" dirty="0" err="1">
                <a:latin typeface="Calibri" panose="020F0502020204030204" pitchFamily="34" charset="0"/>
                <a:cs typeface="Calibri" panose="020F0502020204030204" pitchFamily="34" charset="0"/>
              </a:rPr>
              <a:t>anaemia</a:t>
            </a:r>
            <a:r>
              <a:rPr lang="en-US" sz="2400" kern="0" dirty="0">
                <a:latin typeface="Calibri" panose="020F0502020204030204" pitchFamily="34" charset="0"/>
                <a:cs typeface="Calibri" panose="020F0502020204030204" pitchFamily="34" charset="0"/>
              </a:rPr>
              <a:t>, thrombocytopenia, neutropenia,…)</a:t>
            </a:r>
          </a:p>
        </p:txBody>
      </p:sp>
      <p:sp>
        <p:nvSpPr>
          <p:cNvPr id="2" name="Content Placeholder 4">
            <a:extLst>
              <a:ext uri="{FF2B5EF4-FFF2-40B4-BE49-F238E27FC236}">
                <a16:creationId xmlns:a16="http://schemas.microsoft.com/office/drawing/2014/main" id="{EB5783CD-66D4-56D1-0099-9602AE4A4C2A}"/>
              </a:ext>
            </a:extLst>
          </p:cNvPr>
          <p:cNvSpPr txBox="1">
            <a:spLocks/>
          </p:cNvSpPr>
          <p:nvPr/>
        </p:nvSpPr>
        <p:spPr>
          <a:xfrm>
            <a:off x="6096000" y="1250950"/>
            <a:ext cx="5735638" cy="5005388"/>
          </a:xfrm>
          <a:prstGeom prst="rect">
            <a:avLst/>
          </a:prstGeom>
          <a:ln>
            <a:solidFill>
              <a:schemeClr val="accent1"/>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defRPr/>
            </a:pPr>
            <a:r>
              <a:rPr lang="en-US" sz="2400" kern="0" dirty="0">
                <a:latin typeface="Calibri" panose="020F0502020204030204" pitchFamily="34" charset="0"/>
                <a:cs typeface="Calibri" panose="020F0502020204030204" pitchFamily="34" charset="0"/>
              </a:rPr>
              <a:t>Prolonged QT interval (Fridericia correction)</a:t>
            </a:r>
          </a:p>
          <a:p>
            <a:pPr>
              <a:spcBef>
                <a:spcPts val="0"/>
              </a:spcBef>
              <a:defRPr/>
            </a:pPr>
            <a:r>
              <a:rPr lang="en-US" sz="2400" kern="0" dirty="0">
                <a:latin typeface="Calibri" panose="020F0502020204030204" pitchFamily="34" charset="0"/>
                <a:cs typeface="Calibri" panose="020F0502020204030204" pitchFamily="34" charset="0"/>
              </a:rPr>
              <a:t>Lactic acidosis </a:t>
            </a:r>
          </a:p>
          <a:p>
            <a:pPr>
              <a:spcBef>
                <a:spcPts val="0"/>
              </a:spcBef>
              <a:defRPr/>
            </a:pPr>
            <a:r>
              <a:rPr lang="en-US" sz="2400" kern="0" dirty="0">
                <a:latin typeface="Calibri" panose="020F0502020204030204" pitchFamily="34" charset="0"/>
                <a:cs typeface="Calibri" panose="020F0502020204030204" pitchFamily="34" charset="0"/>
              </a:rPr>
              <a:t>Hepatitis (increase AST/ALT &gt;= 5x ULN or &gt;=3 x with clinical manifestations, increase bilirubin&gt;=1.5 ULN)</a:t>
            </a:r>
          </a:p>
          <a:p>
            <a:pPr>
              <a:spcBef>
                <a:spcPts val="0"/>
              </a:spcBef>
              <a:defRPr/>
            </a:pPr>
            <a:r>
              <a:rPr lang="en-US" sz="2400" kern="0" dirty="0">
                <a:latin typeface="Calibri" panose="020F0502020204030204" pitchFamily="34" charset="0"/>
                <a:cs typeface="Calibri" panose="020F0502020204030204" pitchFamily="34" charset="0"/>
              </a:rPr>
              <a:t>Hypothyroidism, </a:t>
            </a:r>
          </a:p>
          <a:p>
            <a:pPr>
              <a:spcBef>
                <a:spcPts val="0"/>
              </a:spcBef>
              <a:defRPr/>
            </a:pPr>
            <a:r>
              <a:rPr lang="en-US" sz="2400" kern="0" dirty="0" err="1">
                <a:latin typeface="Calibri" panose="020F0502020204030204" pitchFamily="34" charset="0"/>
                <a:cs typeface="Calibri" panose="020F0502020204030204" pitchFamily="34" charset="0"/>
              </a:rPr>
              <a:t>Hypokalaemia</a:t>
            </a:r>
            <a:r>
              <a:rPr lang="en-US" sz="2400" kern="0" dirty="0">
                <a:latin typeface="Calibri" panose="020F0502020204030204" pitchFamily="34" charset="0"/>
                <a:cs typeface="Calibri" panose="020F0502020204030204" pitchFamily="34" charset="0"/>
              </a:rPr>
              <a:t>, </a:t>
            </a:r>
          </a:p>
          <a:p>
            <a:pPr>
              <a:spcBef>
                <a:spcPts val="0"/>
              </a:spcBef>
              <a:defRPr/>
            </a:pPr>
            <a:r>
              <a:rPr lang="en-US" sz="2400" kern="0" dirty="0">
                <a:latin typeface="Calibri" panose="020F0502020204030204" pitchFamily="34" charset="0"/>
                <a:cs typeface="Calibri" panose="020F0502020204030204" pitchFamily="34" charset="0"/>
              </a:rPr>
              <a:t>Pancreatitis </a:t>
            </a:r>
          </a:p>
          <a:p>
            <a:pPr>
              <a:spcBef>
                <a:spcPts val="0"/>
              </a:spcBef>
              <a:defRPr/>
            </a:pPr>
            <a:r>
              <a:rPr lang="en-US" sz="2400" kern="0" dirty="0" err="1">
                <a:latin typeface="Calibri" panose="020F0502020204030204" pitchFamily="34" charset="0"/>
                <a:cs typeface="Calibri" panose="020F0502020204030204" pitchFamily="34" charset="0"/>
              </a:rPr>
              <a:t>Phospholipidosis</a:t>
            </a:r>
            <a:r>
              <a:rPr lang="en-US" sz="2400" kern="0" dirty="0">
                <a:latin typeface="Calibri" panose="020F0502020204030204" pitchFamily="34" charset="0"/>
                <a:cs typeface="Calibri" panose="020F0502020204030204" pitchFamily="34" charset="0"/>
              </a:rPr>
              <a:t> </a:t>
            </a:r>
          </a:p>
          <a:p>
            <a:pPr>
              <a:spcBef>
                <a:spcPts val="0"/>
              </a:spcBef>
              <a:defRPr/>
            </a:pPr>
            <a:r>
              <a:rPr lang="en-US" sz="2400" kern="0" dirty="0">
                <a:latin typeface="Calibri" panose="020F0502020204030204" pitchFamily="34" charset="0"/>
                <a:cs typeface="Calibri" panose="020F0502020204030204" pitchFamily="34" charset="0"/>
              </a:rPr>
              <a:t>Acute kidney injury (acute renal failure) </a:t>
            </a:r>
            <a:endParaRPr lang="en-GB" altLang="fr-FR" sz="800" kern="0" dirty="0"/>
          </a:p>
        </p:txBody>
      </p:sp>
    </p:spTree>
  </p:cSld>
  <p:clrMapOvr>
    <a:masterClrMapping/>
  </p:clrMapOvr>
  <p:transition/>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1344</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CenturyGothic</vt:lpstr>
      <vt:lpstr>1_Modèle par défaut</vt:lpstr>
      <vt:lpstr>PowerPoint Presentation</vt:lpstr>
      <vt:lpstr>PowerPoint Presentation</vt:lpstr>
      <vt:lpstr>Learning objectives  By the end of this presentation,  the participant is expected to be able to…</vt:lpstr>
      <vt:lpstr>Pharmacovigilance (PV)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SAE, deaths and outcomes</vt:lpstr>
      <vt:lpstr>Outcomes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dc:creator>
  <cp:lastModifiedBy>Bassirou soul</cp:lastModifiedBy>
  <cp:revision>883</cp:revision>
  <cp:lastPrinted>2015-08-06T08:53:30Z</cp:lastPrinted>
  <dcterms:created xsi:type="dcterms:W3CDTF">2009-05-24T17:19:01Z</dcterms:created>
  <dcterms:modified xsi:type="dcterms:W3CDTF">2023-05-16T18:17:12Z</dcterms:modified>
</cp:coreProperties>
</file>