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562" r:id="rId2"/>
    <p:sldId id="564" r:id="rId3"/>
    <p:sldId id="534" r:id="rId4"/>
    <p:sldId id="535" r:id="rId5"/>
    <p:sldId id="529" r:id="rId6"/>
    <p:sldId id="533" r:id="rId7"/>
    <p:sldId id="522" r:id="rId8"/>
    <p:sldId id="531" r:id="rId9"/>
    <p:sldId id="326" r:id="rId10"/>
    <p:sldId id="536" r:id="rId11"/>
    <p:sldId id="565" r:id="rId12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8000"/>
    <a:srgbClr val="FFFF66"/>
    <a:srgbClr val="000066"/>
    <a:srgbClr val="6633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03C74-9CF4-4CEA-A081-79736EC66CEE}" v="9" dt="2022-11-29T15:46:16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5" autoAdjust="0"/>
    <p:restoredTop sz="62104" autoAdjust="0"/>
  </p:normalViewPr>
  <p:slideViewPr>
    <p:cSldViewPr>
      <p:cViewPr varScale="1">
        <p:scale>
          <a:sx n="68" d="100"/>
          <a:sy n="68" d="100"/>
        </p:scale>
        <p:origin x="37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 Hennig" userId="0P/lI8Pd1lnrXpeeXzaP05sS1mWNKWWGy+t/XOmAbdM=" providerId="None" clId="Web-{41603C74-9CF4-4CEA-A081-79736EC66CEE}"/>
    <pc:docChg chg="modSld">
      <pc:chgData name="BJ Hennig" userId="0P/lI8Pd1lnrXpeeXzaP05sS1mWNKWWGy+t/XOmAbdM=" providerId="None" clId="Web-{41603C74-9CF4-4CEA-A081-79736EC66CEE}" dt="2022-11-29T15:46:16.342" v="3"/>
      <pc:docMkLst>
        <pc:docMk/>
      </pc:docMkLst>
      <pc:sldChg chg="modSp">
        <pc:chgData name="BJ Hennig" userId="0P/lI8Pd1lnrXpeeXzaP05sS1mWNKWWGy+t/XOmAbdM=" providerId="None" clId="Web-{41603C74-9CF4-4CEA-A081-79736EC66CEE}" dt="2022-11-29T15:42:42.478" v="2" actId="20577"/>
        <pc:sldMkLst>
          <pc:docMk/>
          <pc:sldMk cId="0" sldId="529"/>
        </pc:sldMkLst>
        <pc:spChg chg="mod">
          <ac:chgData name="BJ Hennig" userId="0P/lI8Pd1lnrXpeeXzaP05sS1mWNKWWGy+t/XOmAbdM=" providerId="None" clId="Web-{41603C74-9CF4-4CEA-A081-79736EC66CEE}" dt="2022-11-29T15:42:42.478" v="2" actId="20577"/>
          <ac:spMkLst>
            <pc:docMk/>
            <pc:sldMk cId="0" sldId="529"/>
            <ac:spMk id="7170" creationId="{C73791E2-6229-B056-DD0F-06B388C89477}"/>
          </ac:spMkLst>
        </pc:spChg>
      </pc:sldChg>
      <pc:sldChg chg="modSp">
        <pc:chgData name="BJ Hennig" userId="0P/lI8Pd1lnrXpeeXzaP05sS1mWNKWWGy+t/XOmAbdM=" providerId="None" clId="Web-{41603C74-9CF4-4CEA-A081-79736EC66CEE}" dt="2022-11-29T15:46:16.342" v="3"/>
        <pc:sldMkLst>
          <pc:docMk/>
          <pc:sldMk cId="0" sldId="536"/>
        </pc:sldMkLst>
        <pc:spChg chg="mod">
          <ac:chgData name="BJ Hennig" userId="0P/lI8Pd1lnrXpeeXzaP05sS1mWNKWWGy+t/XOmAbdM=" providerId="None" clId="Web-{41603C74-9CF4-4CEA-A081-79736EC66CEE}" dt="2022-11-29T15:46:16.342" v="3"/>
          <ac:spMkLst>
            <pc:docMk/>
            <pc:sldMk cId="0" sldId="536"/>
            <ac:spMk id="13317" creationId="{9428A7BE-FDFD-22FA-51B3-E5480260C9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B220D0-1260-59F9-70C5-1ACD72E5C1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89E07-C717-5BEC-FE94-BD5054E7E3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5F34136-9516-4B5D-A6D7-A5D3178ED5FA}" type="datetimeFigureOut">
              <a:rPr lang="en-GB"/>
              <a:pPr>
                <a:defRPr/>
              </a:pPr>
              <a:t>02/05/2023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36D5F-3CEF-7831-1AC4-5841C3F96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9D9FE-DB84-75EF-6176-15BBC4A815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D00B67-65A7-41C0-8FA3-68E98DC7FB2A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798CE60-526E-2D78-7876-FD9DC9A46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9C97A44-DFC8-35BF-D693-4465370276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4A3976-22B6-C527-DBA4-BDD05AC2E5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BF858E31-22E3-C494-7BC8-8090F9157F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BF0DADD7-1A87-9FE4-D166-C0F68FB27C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7EFCA05A-8DA7-0BFF-7DC3-462D02970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EA3010-2BEE-4CE9-BD39-614C24D34617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88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24A6B-63DA-1736-EE49-0396A625B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5DDB581B-B3CF-37FD-1D58-1F531FC55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7888A-ECB4-3212-F6F0-BF426B912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48CED21-8438-908B-ABE2-81C1EF9166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2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who.int/iris/bitstream/handle/10665/365309/9789240065352-eng.pdf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apps.who.int/iris/bitstream/handle/10665/365309/9789240065352-eng.pdf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s.who.int/iris/bitstream/handle/10665/365309/9789240065352-eng.pdf" TargetMode="External"/><Relationship Id="rId5" Type="http://schemas.openxmlformats.org/officeDocument/2006/relationships/hyperlink" Target="http://apps.who.int/iris/bitstream/10665/130918/1/9789241548809_eng.pdf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6D764B5-2E16-10EC-E49B-1A91CABE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395288"/>
            <a:ext cx="374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WHO/HTM/TB/2014.09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D9475D-715D-9BCE-1DFC-21AF0ED4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6300788"/>
            <a:ext cx="8431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apps.who.int/iris/bitstream/10665/129942/1/9789241548786_eng.pdf </a:t>
            </a:r>
            <a:endParaRPr lang="en-GB" altLang="en-US" sz="1600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635791F2-055C-1A5A-C2C9-2879C9A3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052513"/>
            <a:ext cx="36449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>
            <a:extLst>
              <a:ext uri="{FF2B5EF4-FFF2-40B4-BE49-F238E27FC236}">
                <a16:creationId xmlns:a16="http://schemas.microsoft.com/office/drawing/2014/main" id="{9428A7BE-FDFD-22FA-51B3-E5480260C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1414463"/>
            <a:ext cx="39211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book presents the practicalities of standard and advanced analysis of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TB surveillance data.  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same approaches could have an application for in-depth analysis of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data.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1703512" y="2132856"/>
            <a:ext cx="928903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3.1. Indicators of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implementation and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6FFA7C3-9ED6-8461-C426-41AD6D6676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368" y="116632"/>
            <a:ext cx="10368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objectives</a:t>
            </a:r>
            <a:b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presentation, the participant is expected to be able to…</a:t>
            </a:r>
            <a:endParaRPr lang="en-GB" altLang="en-US" sz="2800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96CA2D9-15E0-4568-3296-2908F3BA3A9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1844824"/>
            <a:ext cx="993775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Define the standard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indicators for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  <a:endParaRPr lang="en-GB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47E2DD95-88F2-7076-53FA-3BCD0B21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2060575"/>
            <a:ext cx="8399463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Programme indicators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Causality assessment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Signal detection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Drug-safety profiles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408FE5-3598-6895-105B-14E55F90F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7625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(1)</a:t>
            </a:r>
          </a:p>
          <a:p>
            <a:pPr eaLnBrk="1" hangingPunct="1">
              <a:defRPr/>
            </a:pPr>
            <a:r>
              <a:rPr lang="en-US" alt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data serve a number of purposes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C73791E2-6229-B056-DD0F-06B388C89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1" y="1556792"/>
            <a:ext cx="972108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/>
                <a:cs typeface="Calibri"/>
              </a:rPr>
              <a:t>The </a:t>
            </a:r>
            <a:r>
              <a:rPr lang="en-US" altLang="en-US" sz="2800" dirty="0" err="1">
                <a:latin typeface="Calibri"/>
                <a:cs typeface="Calibri"/>
              </a:rPr>
              <a:t>programme</a:t>
            </a:r>
            <a:r>
              <a:rPr lang="en-US" altLang="en-US" sz="2800" dirty="0">
                <a:latin typeface="Calibri"/>
                <a:cs typeface="Calibri"/>
              </a:rPr>
              <a:t> manager needs measures of process and outcomes, especially in the early phases of implementing </a:t>
            </a:r>
            <a:r>
              <a:rPr lang="en-US" altLang="en-US" sz="2800" dirty="0" err="1">
                <a:latin typeface="Calibri"/>
                <a:cs typeface="Calibri"/>
              </a:rPr>
              <a:t>aDSM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/>
                <a:cs typeface="Calibri"/>
              </a:rPr>
              <a:t>This is in addition to the analyses needed for causality assessment and signal detection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/>
                <a:cs typeface="Calibri"/>
              </a:rPr>
              <a:t>Five indicators have been proposed to assess coverage and completeness of reporting, and the frequency of SAEs and confirmed ADRs</a:t>
            </a:r>
            <a:endParaRPr lang="en-GB" altLang="en-US" sz="2800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E8D953-781C-ACEE-9687-5C2979AF3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7325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(2)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FAB5A0-70C8-6644-2986-F99758BC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16449"/>
              </p:ext>
            </p:extLst>
          </p:nvPr>
        </p:nvGraphicFramePr>
        <p:xfrm>
          <a:off x="444500" y="1406121"/>
          <a:ext cx="11017250" cy="4594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en-US" sz="28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Calculation</a:t>
                      </a:r>
                      <a:endParaRPr lang="en-US" sz="28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79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Coverage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DR-TB patients on new drugs/regimen included in active PV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Completeness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to stopping new drugs/regimen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Serious adverse events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DR-TB patients included in cohort event monitoring with any serious adverse event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Adverse reactions associated with target treatment (new drugs / regimen)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of new drugs/regimen -associated ADRs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Adverse reactions associated with target treatment (new drugs / regimen)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to development of new drugs/regimen -associated ADRs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D29C28DC-C482-864D-F6E2-5A343EDA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4450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(3)</a:t>
            </a:r>
          </a:p>
          <a:p>
            <a:pPr eaLnBrk="1" hangingPunct="1">
              <a:defRPr/>
            </a:pPr>
            <a:r>
              <a:rPr lang="en-US" altLang="en-US" sz="2400" i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summary</a:t>
            </a:r>
            <a:endParaRPr lang="en-US" altLang="en-US" sz="4000" i="1" kern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18" name="TextBox 1">
            <a:extLst>
              <a:ext uri="{FF2B5EF4-FFF2-40B4-BE49-F238E27FC236}">
                <a16:creationId xmlns:a16="http://schemas.microsoft.com/office/drawing/2014/main" id="{1593B8BF-AE9A-033D-050F-D2463DDB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333333"/>
            <a:ext cx="9180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/>
              <a:t> ADRs=Adverse drug reactions,  DR-TB= Drug resistant Tuberculosis,  PV= Pharmacovigilance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>
            <a:extLst>
              <a:ext uri="{FF2B5EF4-FFF2-40B4-BE49-F238E27FC236}">
                <a16:creationId xmlns:a16="http://schemas.microsoft.com/office/drawing/2014/main" id="{358350B5-CED8-53C5-699A-1840FF1AE125}"/>
              </a:ext>
            </a:extLst>
          </p:cNvPr>
          <p:cNvGrpSpPr>
            <a:grpSpLocks/>
          </p:cNvGrpSpPr>
          <p:nvPr/>
        </p:nvGrpSpPr>
        <p:grpSpPr bwMode="auto">
          <a:xfrm>
            <a:off x="1199456" y="1124756"/>
            <a:ext cx="10153526" cy="4608488"/>
            <a:chOff x="0" y="1522967"/>
            <a:chExt cx="9090757" cy="3769757"/>
          </a:xfrm>
        </p:grpSpPr>
        <p:pic>
          <p:nvPicPr>
            <p:cNvPr id="9221" name="Picture 4">
              <a:extLst>
                <a:ext uri="{FF2B5EF4-FFF2-40B4-BE49-F238E27FC236}">
                  <a16:creationId xmlns:a16="http://schemas.microsoft.com/office/drawing/2014/main" id="{C9714D35-15DB-7039-ED5B-0EA3BF67A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522967"/>
              <a:ext cx="9055261" cy="53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5">
              <a:extLst>
                <a:ext uri="{FF2B5EF4-FFF2-40B4-BE49-F238E27FC236}">
                  <a16:creationId xmlns:a16="http://schemas.microsoft.com/office/drawing/2014/main" id="{9EF7BA53-92E8-E76B-2BC1-087337ACB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0847"/>
              <a:ext cx="9001906" cy="323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B3C050F4-6111-27B0-54D1-F3F862AFC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7325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(4)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B5F20-6FFE-E323-54F1-5C11F918B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95"/>
          <a:stretch/>
        </p:blipFill>
        <p:spPr>
          <a:xfrm>
            <a:off x="623392" y="980729"/>
            <a:ext cx="10801200" cy="4819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76D82E-8C6D-9A13-AB2A-20431BBAE6FB}"/>
              </a:ext>
            </a:extLst>
          </p:cNvPr>
          <p:cNvSpPr txBox="1"/>
          <p:nvPr/>
        </p:nvSpPr>
        <p:spPr>
          <a:xfrm>
            <a:off x="394646" y="5728491"/>
            <a:ext cx="11389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+mn-lt"/>
              </a:rPr>
              <a:t>ADR: adverse drug reaction; </a:t>
            </a:r>
            <a:r>
              <a:rPr lang="en-GB" sz="1200" b="0" i="0" u="none" strike="noStrike" baseline="0" dirty="0" err="1">
                <a:solidFill>
                  <a:srgbClr val="000000"/>
                </a:solidFill>
                <a:latin typeface="+mn-lt"/>
              </a:rPr>
              <a:t>aDSM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+mn-lt"/>
              </a:rPr>
              <a:t>: active TB drug-safety monitoring and management; IQR: interquartile range; MDR/RR-TB: multidrug-resistant or rifampicin-resistant TB; NPV: national pharmacovigilance centre; NTP: national TB programme; SAE: serious adverse event; TB: tuberculosis. </a:t>
            </a:r>
            <a:endParaRPr lang="en-BE" sz="1200" dirty="0">
              <a:latin typeface="+mn-lt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5B7D677-0C5A-5F55-3048-97E56E283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5" y="6448416"/>
            <a:ext cx="6912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hlinkClick r:id="rId5"/>
              </a:rPr>
              <a:t>https://apps.who.int/iris/bitstream/handle/10665/365309/9789240065352-eng.pdf</a:t>
            </a:r>
            <a:r>
              <a:rPr lang="en-GB" altLang="en-US" sz="1400" dirty="0"/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5B2B937-4490-FE7E-CD28-6B21518A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7325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indicators (5)</a:t>
            </a:r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3B8B97A0-2EBE-F906-EA6C-76DC45806257}"/>
              </a:ext>
            </a:extLst>
          </p:cNvPr>
          <p:cNvGrpSpPr>
            <a:grpSpLocks/>
          </p:cNvGrpSpPr>
          <p:nvPr/>
        </p:nvGrpSpPr>
        <p:grpSpPr bwMode="auto">
          <a:xfrm>
            <a:off x="1810059" y="1489157"/>
            <a:ext cx="8406457" cy="4464496"/>
            <a:chOff x="20255" y="980728"/>
            <a:chExt cx="9070502" cy="5256583"/>
          </a:xfrm>
        </p:grpSpPr>
        <p:pic>
          <p:nvPicPr>
            <p:cNvPr id="10245" name="Picture 4">
              <a:extLst>
                <a:ext uri="{FF2B5EF4-FFF2-40B4-BE49-F238E27FC236}">
                  <a16:creationId xmlns:a16="http://schemas.microsoft.com/office/drawing/2014/main" id="{2C64B432-701E-7485-7596-23AA99E1A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980728"/>
              <a:ext cx="9055261" cy="53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6" name="Group 2">
              <a:extLst>
                <a:ext uri="{FF2B5EF4-FFF2-40B4-BE49-F238E27FC236}">
                  <a16:creationId xmlns:a16="http://schemas.microsoft.com/office/drawing/2014/main" id="{9A1D593A-8169-49D3-23A1-2FE9BA450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55" y="1513632"/>
              <a:ext cx="9055261" cy="4723679"/>
              <a:chOff x="0" y="2498725"/>
              <a:chExt cx="10446956" cy="5337810"/>
            </a:xfrm>
          </p:grpSpPr>
          <p:pic>
            <p:nvPicPr>
              <p:cNvPr id="10247" name="Picture 2">
                <a:extLst>
                  <a:ext uri="{FF2B5EF4-FFF2-40B4-BE49-F238E27FC236}">
                    <a16:creationId xmlns:a16="http://schemas.microsoft.com/office/drawing/2014/main" id="{70DD8454-1EB9-5833-F2BB-41BF7130AC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498725"/>
                <a:ext cx="10426700" cy="186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" name="Picture 3">
                <a:extLst>
                  <a:ext uri="{FF2B5EF4-FFF2-40B4-BE49-F238E27FC236}">
                    <a16:creationId xmlns:a16="http://schemas.microsoft.com/office/drawing/2014/main" id="{07A1EFDE-CD9D-75E8-D68F-8C21FACD01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56" y="4267835"/>
                <a:ext cx="10426700" cy="356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44" name="TextBox 7">
            <a:extLst>
              <a:ext uri="{FF2B5EF4-FFF2-40B4-BE49-F238E27FC236}">
                <a16:creationId xmlns:a16="http://schemas.microsoft.com/office/drawing/2014/main" id="{E693CB60-4A99-37EA-39B5-E7D9FBD44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516786"/>
            <a:ext cx="848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hlinkClick r:id="rId5"/>
              </a:rPr>
              <a:t>https://apps.who.int/iris/bitstream/handle/10665/365309/9789240065352-eng.pdf</a:t>
            </a:r>
            <a:r>
              <a:rPr lang="en-GB" altLang="en-US" sz="1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CA85C-9FC5-42D7-EB30-A19C10AB9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30" y="904347"/>
            <a:ext cx="10558638" cy="5044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3882D2-0911-F6B7-245F-36331B5E54C5}"/>
              </a:ext>
            </a:extLst>
          </p:cNvPr>
          <p:cNvSpPr txBox="1"/>
          <p:nvPr/>
        </p:nvSpPr>
        <p:spPr>
          <a:xfrm>
            <a:off x="551384" y="5965666"/>
            <a:ext cx="1049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u="none" strike="noStrike" baseline="0" dirty="0">
                <a:solidFill>
                  <a:srgbClr val="000000"/>
                </a:solidFill>
                <a:latin typeface="+mn-lt"/>
              </a:rPr>
              <a:t>ADR: adverse drug reaction; </a:t>
            </a:r>
            <a:r>
              <a:rPr lang="en-GB" sz="1100" b="0" i="0" u="none" strike="noStrike" baseline="0" dirty="0" err="1">
                <a:solidFill>
                  <a:srgbClr val="000000"/>
                </a:solidFill>
                <a:latin typeface="+mn-lt"/>
              </a:rPr>
              <a:t>aDSM</a:t>
            </a:r>
            <a:r>
              <a:rPr lang="en-GB" sz="1100" b="0" i="0" u="none" strike="noStrike" baseline="0" dirty="0">
                <a:solidFill>
                  <a:srgbClr val="000000"/>
                </a:solidFill>
                <a:latin typeface="+mn-lt"/>
              </a:rPr>
              <a:t>: active TB drug-safety monitoring and management; IQR: interquartile range; MDR/RR-TB: multidrug-resistant or rifampicin-resistant TB; NPV: national pharmacovigilance centre; NTP: national TB programme; SAE: serious adverse event; TB: tuberculosis. </a:t>
            </a:r>
            <a:endParaRPr lang="en-BE" sz="11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26980-BCEB-75F0-98AD-EB8B09AC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980729"/>
            <a:ext cx="2051316" cy="2952327"/>
          </a:xfrm>
          <a:prstGeom prst="rect">
            <a:avLst/>
          </a:prstGeom>
        </p:spPr>
      </p:pic>
      <p:pic>
        <p:nvPicPr>
          <p:cNvPr id="90114" name="Picture 2">
            <a:extLst>
              <a:ext uri="{FF2B5EF4-FFF2-40B4-BE49-F238E27FC236}">
                <a16:creationId xmlns:a16="http://schemas.microsoft.com/office/drawing/2014/main" id="{910C038E-5EDB-9646-5D10-7C39D70E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16" y="1005500"/>
            <a:ext cx="3874538" cy="448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0115" name="Picture 2">
            <a:extLst>
              <a:ext uri="{FF2B5EF4-FFF2-40B4-BE49-F238E27FC236}">
                <a16:creationId xmlns:a16="http://schemas.microsoft.com/office/drawing/2014/main" id="{85A36FD0-A52C-11EE-60D7-B1D8CC0E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5" y="980729"/>
            <a:ext cx="2083142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2">
            <a:extLst>
              <a:ext uri="{FF2B5EF4-FFF2-40B4-BE49-F238E27FC236}">
                <a16:creationId xmlns:a16="http://schemas.microsoft.com/office/drawing/2014/main" id="{126AD213-F312-7EBE-D92C-86CB3F2C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73" y="5776982"/>
            <a:ext cx="75664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hlinkClick r:id="rId5"/>
              </a:rPr>
              <a:t>http://apps.who.int/iris/bitstream/10665/130918/1/9789241548809_eng.pdf</a:t>
            </a:r>
            <a:r>
              <a:rPr lang="en-GB" altLang="en-US" sz="1600" dirty="0"/>
              <a:t> 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1600" dirty="0">
                <a:hlinkClick r:id="rId6"/>
              </a:rPr>
              <a:t>https://apps.who.int/iris/bitstream/handle/10665/365309/9789240065352-eng.pdf</a:t>
            </a:r>
            <a:r>
              <a:rPr lang="en-GB" altLang="en-US" sz="1600" dirty="0"/>
              <a:t> </a:t>
            </a:r>
          </a:p>
        </p:txBody>
      </p:sp>
      <p:sp>
        <p:nvSpPr>
          <p:cNvPr id="90118" name="Title 1">
            <a:extLst>
              <a:ext uri="{FF2B5EF4-FFF2-40B4-BE49-F238E27FC236}">
                <a16:creationId xmlns:a16="http://schemas.microsoft.com/office/drawing/2014/main" id="{DF9F5707-2984-3093-BFAA-17C8F6ABF44F}"/>
              </a:ext>
            </a:extLst>
          </p:cNvPr>
          <p:cNvSpPr txBox="1">
            <a:spLocks/>
          </p:cNvSpPr>
          <p:nvPr/>
        </p:nvSpPr>
        <p:spPr bwMode="auto">
          <a:xfrm>
            <a:off x="1981200" y="-26988"/>
            <a:ext cx="8229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4400" b="1" dirty="0"/>
              <a:t>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CFDA9-2F64-F68B-E27F-1D571E426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633" y="2213687"/>
            <a:ext cx="2836334" cy="1854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7653E0F-5ABC-4D93-8107-825FC7F7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869" y="2647175"/>
            <a:ext cx="362650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Table 11.5, page 177</a:t>
            </a:r>
          </a:p>
        </p:txBody>
      </p:sp>
      <p:sp>
        <p:nvSpPr>
          <p:cNvPr id="4" name="Right Arrow 1">
            <a:extLst>
              <a:ext uri="{FF2B5EF4-FFF2-40B4-BE49-F238E27FC236}">
                <a16:creationId xmlns:a16="http://schemas.microsoft.com/office/drawing/2014/main" id="{F056FD1C-F000-8702-8A9C-AED3ADA13BCC}"/>
              </a:ext>
            </a:extLst>
          </p:cNvPr>
          <p:cNvSpPr/>
          <p:nvPr/>
        </p:nvSpPr>
        <p:spPr>
          <a:xfrm>
            <a:off x="2168294" y="2682111"/>
            <a:ext cx="552178" cy="45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189192F-DEB2-18EF-CF18-F42F24DA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8213" y="3215663"/>
            <a:ext cx="4408488" cy="263683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3E095-7EFC-BCEA-4EAE-9A81670211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4904" y="3593138"/>
            <a:ext cx="4764067" cy="263683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1_Modèle par défaut</vt:lpstr>
      <vt:lpstr>PowerPoint Presentation</vt:lpstr>
      <vt:lpstr>PowerPoint Presentation</vt:lpstr>
      <vt:lpstr>Learning objectives  By the end of this presentation, the participant is expected to be able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Bassirou soul</cp:lastModifiedBy>
  <cp:revision>861</cp:revision>
  <cp:lastPrinted>2015-08-06T08:53:30Z</cp:lastPrinted>
  <dcterms:created xsi:type="dcterms:W3CDTF">2009-05-24T17:19:01Z</dcterms:created>
  <dcterms:modified xsi:type="dcterms:W3CDTF">2023-05-02T10:07:19Z</dcterms:modified>
</cp:coreProperties>
</file>