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562" r:id="rId2"/>
    <p:sldId id="564" r:id="rId3"/>
    <p:sldId id="266" r:id="rId4"/>
    <p:sldId id="267" r:id="rId5"/>
    <p:sldId id="290" r:id="rId6"/>
    <p:sldId id="555" r:id="rId7"/>
    <p:sldId id="275" r:id="rId8"/>
    <p:sldId id="276" r:id="rId9"/>
    <p:sldId id="277" r:id="rId10"/>
    <p:sldId id="293" r:id="rId11"/>
    <p:sldId id="280" r:id="rId12"/>
    <p:sldId id="282" r:id="rId13"/>
    <p:sldId id="552" r:id="rId14"/>
    <p:sldId id="285" r:id="rId15"/>
    <p:sldId id="288" r:id="rId16"/>
    <p:sldId id="287" r:id="rId17"/>
    <p:sldId id="289" r:id="rId18"/>
    <p:sldId id="295" r:id="rId19"/>
    <p:sldId id="296" r:id="rId20"/>
    <p:sldId id="565" r:id="rId21"/>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830" autoAdjust="0"/>
  </p:normalViewPr>
  <p:slideViewPr>
    <p:cSldViewPr>
      <p:cViewPr varScale="1">
        <p:scale>
          <a:sx n="38" d="100"/>
          <a:sy n="38" d="100"/>
        </p:scale>
        <p:origin x="40" y="2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980BAA-7175-57AD-D13A-5D5783D0D0E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en-GB"/>
          </a:p>
        </p:txBody>
      </p:sp>
      <p:sp>
        <p:nvSpPr>
          <p:cNvPr id="3" name="Date Placeholder 2">
            <a:extLst>
              <a:ext uri="{FF2B5EF4-FFF2-40B4-BE49-F238E27FC236}">
                <a16:creationId xmlns:a16="http://schemas.microsoft.com/office/drawing/2014/main" id="{AB6BEC4E-73E2-F4BF-83DE-57A4DA981A2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AD0475A5-4788-DD4E-9626-2140D0B005E2}" type="datetimeFigureOut">
              <a:rPr lang="en-GB"/>
              <a:pPr>
                <a:defRPr/>
              </a:pPr>
              <a:t>28/04/2023</a:t>
            </a:fld>
            <a:endParaRPr lang="en-GB" dirty="0"/>
          </a:p>
        </p:txBody>
      </p:sp>
      <p:sp>
        <p:nvSpPr>
          <p:cNvPr id="4" name="Slide Image Placeholder 3">
            <a:extLst>
              <a:ext uri="{FF2B5EF4-FFF2-40B4-BE49-F238E27FC236}">
                <a16:creationId xmlns:a16="http://schemas.microsoft.com/office/drawing/2014/main" id="{FB423A7C-DF77-E530-54F7-0BE5109C507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1F7BB5C8-082F-D443-8B31-8F31614F8B5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272F4D99-6F71-33CF-1E15-E2229105CC4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124EFD4A-A71B-E3C4-2D43-FA18812EB1D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DEFB773-A808-594B-93F3-F7B6CACC9875}" type="slidenum">
              <a:rPr lang="en-GB" altLang="en-CM"/>
              <a:pPr>
                <a:defRPr/>
              </a:pPr>
              <a:t>‹#›</a:t>
            </a:fld>
            <a:endParaRPr lang="en-GB" altLang="en-CM"/>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id="{2A4916CF-9316-C320-692E-528B2516E6D6}"/>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fr-FR">
                <a:latin typeface="Arial" panose="020B0604020202020204" pitchFamily="34" charset="0"/>
                <a:cs typeface="Arial" panose="020B0604020202020204" pitchFamily="34" charset="0"/>
              </a:rPr>
              <a:t>Workshop for 18 high-priority countries of the WHO European Region on recording and reporting of drug resistant tuberculosis</a:t>
            </a:r>
          </a:p>
        </p:txBody>
      </p:sp>
      <p:sp>
        <p:nvSpPr>
          <p:cNvPr id="15363" name="Rectangle 7">
            <a:extLst>
              <a:ext uri="{FF2B5EF4-FFF2-40B4-BE49-F238E27FC236}">
                <a16:creationId xmlns:a16="http://schemas.microsoft.com/office/drawing/2014/main" id="{72865F90-05C2-C1BC-9DFB-FA25874498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F4466E-E37B-3741-83F2-137A9A4ACA3B}" type="slidenum">
              <a:rPr lang="en-US" altLang="fr-FR" smtClean="0">
                <a:latin typeface="Arial" panose="020B0604020202020204" pitchFamily="34" charset="0"/>
              </a:rPr>
              <a:pPr>
                <a:spcBef>
                  <a:spcPct val="0"/>
                </a:spcBef>
              </a:pPr>
              <a:t>13</a:t>
            </a:fld>
            <a:endParaRPr lang="en-US" altLang="fr-FR">
              <a:latin typeface="Arial" panose="020B0604020202020204" pitchFamily="34" charset="0"/>
            </a:endParaRPr>
          </a:p>
        </p:txBody>
      </p:sp>
      <p:sp>
        <p:nvSpPr>
          <p:cNvPr id="15364" name="Rectangle 2">
            <a:extLst>
              <a:ext uri="{FF2B5EF4-FFF2-40B4-BE49-F238E27FC236}">
                <a16:creationId xmlns:a16="http://schemas.microsoft.com/office/drawing/2014/main" id="{83450D5D-E5F0-FF9A-227B-F4DA7F7B9399}"/>
              </a:ext>
            </a:extLst>
          </p:cNvPr>
          <p:cNvSpPr>
            <a:spLocks noGrp="1" noRot="1" noChangeAspect="1" noChangeArrowheads="1" noTextEdit="1"/>
          </p:cNvSpPr>
          <p:nvPr>
            <p:ph type="sldImg"/>
          </p:nvPr>
        </p:nvSpPr>
        <p:spPr bwMode="auto">
          <a:xfrm>
            <a:off x="2752725" y="531813"/>
            <a:ext cx="4732338" cy="26622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3">
            <a:extLst>
              <a:ext uri="{FF2B5EF4-FFF2-40B4-BE49-F238E27FC236}">
                <a16:creationId xmlns:a16="http://schemas.microsoft.com/office/drawing/2014/main" id="{B86ADF4D-AD7E-A3E3-A605-A7E115EB49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fr-FR">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81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4EED1A-1BC2-F337-0F3C-80826CD7B8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1020" y="6345894"/>
            <a:ext cx="931644" cy="337439"/>
          </a:xfrm>
          <a:prstGeom prst="rect">
            <a:avLst/>
          </a:prstGeom>
        </p:spPr>
      </p:pic>
      <p:pic>
        <p:nvPicPr>
          <p:cNvPr id="3" name="Picture 10">
            <a:extLst>
              <a:ext uri="{FF2B5EF4-FFF2-40B4-BE49-F238E27FC236}">
                <a16:creationId xmlns:a16="http://schemas.microsoft.com/office/drawing/2014/main" id="{611DB944-89ED-6050-0E29-0BD3CE6F6905}"/>
              </a:ext>
            </a:extLst>
          </p:cNvPr>
          <p:cNvPicPr>
            <a:picLocks noChangeAspect="1" noChangeArrowheads="1"/>
          </p:cNvPicPr>
          <p:nvPr userDrawn="1"/>
        </p:nvPicPr>
        <p:blipFill>
          <a:blip r:embed="rId3" r:link="rId4">
            <a:extLst>
              <a:ext uri="{28A0092B-C50C-407E-A947-70E740481C1C}">
                <a14:useLocalDpi xmlns:a14="http://schemas.microsoft.com/office/drawing/2010/main" val="0"/>
              </a:ext>
            </a:extLst>
          </a:blip>
          <a:srcRect t="14861" b="33009"/>
          <a:stretch>
            <a:fillRect/>
          </a:stretch>
        </p:blipFill>
        <p:spPr bwMode="auto">
          <a:xfrm>
            <a:off x="9699761" y="6284446"/>
            <a:ext cx="1364791" cy="44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3172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1" r:id="rId1"/>
    <p:sldLayoutId id="2147483732"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pps.who.int/iris/bitstream/handle/10665/259832/9789241513456eng.pdf?sequence=1&amp;isAllowed=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35000"/>
          </a:blip>
          <a:srcRect l="5111" r="5110" b="-1"/>
          <a:stretch/>
        </p:blipFill>
        <p:spPr>
          <a:xfrm>
            <a:off x="0" y="0"/>
            <a:ext cx="12163839" cy="7015698"/>
          </a:xfrm>
          <a:prstGeom prst="rect">
            <a:avLst/>
          </a:prstGeom>
        </p:spPr>
      </p:pic>
      <p:sp>
        <p:nvSpPr>
          <p:cNvPr id="3" name="Title 5">
            <a:extLst>
              <a:ext uri="{FF2B5EF4-FFF2-40B4-BE49-F238E27FC236}">
                <a16:creationId xmlns:a16="http://schemas.microsoft.com/office/drawing/2014/main" id="{EA696F03-D31B-44E2-BF80-E245142A3860}"/>
              </a:ext>
            </a:extLst>
          </p:cNvPr>
          <p:cNvSpPr txBox="1">
            <a:spLocks/>
          </p:cNvSpPr>
          <p:nvPr/>
        </p:nvSpPr>
        <p:spPr>
          <a:xfrm>
            <a:off x="0" y="1916832"/>
            <a:ext cx="12135678" cy="3492388"/>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4000" b="1" kern="0" dirty="0">
                <a:latin typeface="Calibri" panose="020F0502020204030204" pitchFamily="34" charset="0"/>
                <a:cs typeface="Calibri" panose="020F0502020204030204" pitchFamily="34" charset="0"/>
              </a:rPr>
              <a:t>Training package on active tuberculosis drug safety monitoring and management (</a:t>
            </a:r>
            <a:r>
              <a:rPr lang="en-US" altLang="en-US" sz="4000" b="1" kern="0" dirty="0" err="1">
                <a:latin typeface="Calibri" panose="020F0502020204030204" pitchFamily="34" charset="0"/>
                <a:cs typeface="Calibri" panose="020F0502020204030204" pitchFamily="34" charset="0"/>
              </a:rPr>
              <a:t>aDSM</a:t>
            </a:r>
            <a:r>
              <a:rPr lang="en-US" altLang="en-US" sz="4000" b="1" kern="0" dirty="0">
                <a:latin typeface="Calibri" panose="020F0502020204030204" pitchFamily="34" charset="0"/>
                <a:cs typeface="Calibri" panose="020F0502020204030204" pitchFamily="34" charset="0"/>
              </a:rPr>
              <a:t>)</a:t>
            </a:r>
            <a:endParaRPr lang="en-US" altLang="en-US" sz="2800" kern="0" dirty="0">
              <a:latin typeface="Calibri" panose="020F0502020204030204" pitchFamily="34" charset="0"/>
              <a:cs typeface="Calibri" panose="020F0502020204030204" pitchFamily="34" charset="0"/>
            </a:endParaRPr>
          </a:p>
          <a:p>
            <a:r>
              <a:rPr lang="en-US" altLang="en-US" sz="3200" kern="0" dirty="0">
                <a:latin typeface="Calibri" panose="020F0502020204030204" pitchFamily="34" charset="0"/>
                <a:cs typeface="Calibri" panose="020F0502020204030204" pitchFamily="34" charset="0"/>
              </a:rPr>
              <a:t>2023</a:t>
            </a:r>
          </a:p>
          <a:p>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p:txBody>
      </p:sp>
      <p:pic>
        <p:nvPicPr>
          <p:cNvPr id="1025" name="Picture 10">
            <a:extLst>
              <a:ext uri="{FF2B5EF4-FFF2-40B4-BE49-F238E27FC236}">
                <a16:creationId xmlns:a16="http://schemas.microsoft.com/office/drawing/2014/main" id="{B2EFA185-9146-6C55-AB09-6CD0F88AE1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79971" y="4113076"/>
            <a:ext cx="3408726" cy="1112169"/>
          </a:xfrm>
          <a:prstGeom prst="rect">
            <a:avLst/>
          </a:prstGeom>
          <a:solidFill>
            <a:schemeClr val="bg1"/>
          </a:solidFill>
          <a:ln>
            <a:noFill/>
          </a:ln>
        </p:spPr>
      </p:pic>
      <p:pic>
        <p:nvPicPr>
          <p:cNvPr id="7" name="Picture 6">
            <a:extLst>
              <a:ext uri="{FF2B5EF4-FFF2-40B4-BE49-F238E27FC236}">
                <a16:creationId xmlns:a16="http://schemas.microsoft.com/office/drawing/2014/main" id="{6DE4AB56-47E4-6686-46FD-8548FC665F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5744" y="4113076"/>
            <a:ext cx="3070616" cy="1112169"/>
          </a:xfrm>
          <a:prstGeom prst="rect">
            <a:avLst/>
          </a:prstGeom>
          <a:ln>
            <a:noFill/>
          </a:ln>
        </p:spPr>
      </p:pic>
    </p:spTree>
    <p:extLst>
      <p:ext uri="{BB962C8B-B14F-4D97-AF65-F5344CB8AC3E}">
        <p14:creationId xmlns:p14="http://schemas.microsoft.com/office/powerpoint/2010/main" val="629444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938EE844-70F6-6052-B3E3-1E8387EF1205}"/>
              </a:ext>
            </a:extLst>
          </p:cNvPr>
          <p:cNvSpPr>
            <a:spLocks noGrp="1"/>
          </p:cNvSpPr>
          <p:nvPr>
            <p:ph idx="4294967295"/>
          </p:nvPr>
        </p:nvSpPr>
        <p:spPr bwMode="auto">
          <a:xfrm>
            <a:off x="1271464" y="1340767"/>
            <a:ext cx="9313986" cy="44536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t>When records need correction…</a:t>
            </a:r>
          </a:p>
          <a:p>
            <a:pPr lvl="1"/>
            <a:r>
              <a:rPr lang="en-US" altLang="en-US" sz="2400" dirty="0"/>
              <a:t>Do not obliterate previous data</a:t>
            </a:r>
          </a:p>
          <a:p>
            <a:pPr lvl="1"/>
            <a:r>
              <a:rPr lang="en-US" altLang="en-US" sz="2400" dirty="0"/>
              <a:t>Date the change</a:t>
            </a:r>
          </a:p>
          <a:p>
            <a:pPr lvl="1"/>
            <a:r>
              <a:rPr lang="en-US" altLang="en-US" sz="2400" dirty="0"/>
              <a:t>Identify the person making the change</a:t>
            </a:r>
          </a:p>
          <a:p>
            <a:pPr lvl="1"/>
            <a:r>
              <a:rPr lang="en-US" altLang="en-US" sz="2400" dirty="0"/>
              <a:t>State reason for the change</a:t>
            </a:r>
          </a:p>
          <a:p>
            <a:pPr lvl="1"/>
            <a:r>
              <a:rPr lang="en-US" altLang="en-US" sz="2400" dirty="0"/>
              <a:t>Do not use whiteout</a:t>
            </a:r>
          </a:p>
          <a:p>
            <a:pPr lvl="1"/>
            <a:r>
              <a:rPr lang="en-US" altLang="en-US" sz="2400" dirty="0"/>
              <a:t>Do not change data without knowledge that the change is correct</a:t>
            </a:r>
          </a:p>
          <a:p>
            <a:endParaRPr lang="en-US" altLang="en-US" sz="2800" dirty="0"/>
          </a:p>
        </p:txBody>
      </p:sp>
      <p:sp>
        <p:nvSpPr>
          <p:cNvPr id="11267" name="Title 1">
            <a:extLst>
              <a:ext uri="{FF2B5EF4-FFF2-40B4-BE49-F238E27FC236}">
                <a16:creationId xmlns:a16="http://schemas.microsoft.com/office/drawing/2014/main" id="{338EF902-185A-4862-F775-E3D020553CCF}"/>
              </a:ext>
            </a:extLst>
          </p:cNvPr>
          <p:cNvSpPr txBox="1">
            <a:spLocks/>
          </p:cNvSpPr>
          <p:nvPr/>
        </p:nvSpPr>
        <p:spPr bwMode="auto">
          <a:xfrm>
            <a:off x="1981200" y="11588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4400" b="1"/>
              <a:t>Documentation Practices (7)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3">
            <a:extLst>
              <a:ext uri="{FF2B5EF4-FFF2-40B4-BE49-F238E27FC236}">
                <a16:creationId xmlns:a16="http://schemas.microsoft.com/office/drawing/2014/main" id="{597013E1-9DB4-C8E7-AAB2-50317AF1E7EA}"/>
              </a:ext>
            </a:extLst>
          </p:cNvPr>
          <p:cNvSpPr>
            <a:spLocks noGrp="1"/>
          </p:cNvSpPr>
          <p:nvPr>
            <p:ph idx="4294967295"/>
          </p:nvPr>
        </p:nvSpPr>
        <p:spPr>
          <a:xfrm>
            <a:off x="3962400" y="1196975"/>
            <a:ext cx="8229600" cy="584200"/>
          </a:xfrm>
          <a:prstGeom prst="rect">
            <a:avLst/>
          </a:prstGeom>
        </p:spPr>
        <p:txBody>
          <a:bodyPr>
            <a:spAutoFit/>
          </a:bodyPr>
          <a:lstStyle/>
          <a:p>
            <a:pPr marL="0" indent="0">
              <a:buFont typeface="Arial" panose="020B0604020202020204" pitchFamily="34" charset="0"/>
              <a:buNone/>
              <a:defRPr/>
            </a:pPr>
            <a:r>
              <a:rPr lang="en-US" altLang="en-US" dirty="0">
                <a:solidFill>
                  <a:schemeClr val="tx1">
                    <a:lumMod val="95000"/>
                    <a:lumOff val="5000"/>
                  </a:schemeClr>
                </a:solidFill>
              </a:rPr>
              <a:t>Correct Technique</a:t>
            </a:r>
          </a:p>
        </p:txBody>
      </p:sp>
      <p:pic>
        <p:nvPicPr>
          <p:cNvPr id="12291" name="Picture 19">
            <a:extLst>
              <a:ext uri="{FF2B5EF4-FFF2-40B4-BE49-F238E27FC236}">
                <a16:creationId xmlns:a16="http://schemas.microsoft.com/office/drawing/2014/main" id="{3F1B26A2-E4F7-D425-7DCD-5DEA44FDC8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1844675"/>
            <a:ext cx="612140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TextBox 5">
            <a:extLst>
              <a:ext uri="{FF2B5EF4-FFF2-40B4-BE49-F238E27FC236}">
                <a16:creationId xmlns:a16="http://schemas.microsoft.com/office/drawing/2014/main" id="{D44B9415-7E63-73A3-CB16-4354637EC9E2}"/>
              </a:ext>
            </a:extLst>
          </p:cNvPr>
          <p:cNvSpPr txBox="1">
            <a:spLocks noChangeArrowheads="1"/>
          </p:cNvSpPr>
          <p:nvPr/>
        </p:nvSpPr>
        <p:spPr bwMode="auto">
          <a:xfrm>
            <a:off x="2076450" y="3302000"/>
            <a:ext cx="6991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n-US" altLang="en-GB" sz="3200">
                <a:solidFill>
                  <a:srgbClr val="0D0D0D"/>
                </a:solidFill>
              </a:rPr>
              <a:t>Incorrect Technique</a:t>
            </a:r>
          </a:p>
        </p:txBody>
      </p:sp>
      <p:pic>
        <p:nvPicPr>
          <p:cNvPr id="12293" name="Picture 21">
            <a:extLst>
              <a:ext uri="{FF2B5EF4-FFF2-40B4-BE49-F238E27FC236}">
                <a16:creationId xmlns:a16="http://schemas.microsoft.com/office/drawing/2014/main" id="{77FDD00F-87BC-FADB-89A5-97DAC8B52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4106863"/>
            <a:ext cx="6115050" cy="105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2">
            <a:extLst>
              <a:ext uri="{FF2B5EF4-FFF2-40B4-BE49-F238E27FC236}">
                <a16:creationId xmlns:a16="http://schemas.microsoft.com/office/drawing/2014/main" id="{17A70FB6-DDCB-3FF1-8676-D1BE0F057B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350" y="5284788"/>
            <a:ext cx="61214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5" name="Title 1">
            <a:extLst>
              <a:ext uri="{FF2B5EF4-FFF2-40B4-BE49-F238E27FC236}">
                <a16:creationId xmlns:a16="http://schemas.microsoft.com/office/drawing/2014/main" id="{1EAE9923-C2E7-290B-C1F9-695F451E47ED}"/>
              </a:ext>
            </a:extLst>
          </p:cNvPr>
          <p:cNvSpPr txBox="1">
            <a:spLocks/>
          </p:cNvSpPr>
          <p:nvPr/>
        </p:nvSpPr>
        <p:spPr bwMode="auto">
          <a:xfrm>
            <a:off x="1981200" y="203200"/>
            <a:ext cx="822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4400" b="1" dirty="0"/>
              <a:t>Documentation Practices (8)</a:t>
            </a:r>
          </a:p>
          <a:p>
            <a:pPr algn="ctr"/>
            <a:r>
              <a:rPr lang="en-US" altLang="en-US" sz="2800" i="1" dirty="0">
                <a:solidFill>
                  <a:srgbClr val="FF0000"/>
                </a:solidFill>
              </a:rPr>
              <a:t>correction techniques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B03266D9-A765-F909-C98D-4C84648C727B}"/>
              </a:ext>
            </a:extLst>
          </p:cNvPr>
          <p:cNvSpPr>
            <a:spLocks noGrp="1"/>
          </p:cNvSpPr>
          <p:nvPr>
            <p:ph idx="4294967295"/>
          </p:nvPr>
        </p:nvSpPr>
        <p:spPr bwMode="auto">
          <a:xfrm>
            <a:off x="1055440" y="1412776"/>
            <a:ext cx="7874248" cy="51848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spcBef>
                <a:spcPts val="400"/>
              </a:spcBef>
            </a:pPr>
            <a:r>
              <a:rPr lang="en-US" altLang="en-US" dirty="0"/>
              <a:t>Requirements for electronic records</a:t>
            </a:r>
          </a:p>
          <a:p>
            <a:pPr lvl="1">
              <a:spcBef>
                <a:spcPts val="400"/>
              </a:spcBef>
            </a:pPr>
            <a:r>
              <a:rPr lang="en-US" altLang="en-US" dirty="0"/>
              <a:t>At least as secure as paper records</a:t>
            </a:r>
          </a:p>
          <a:p>
            <a:pPr lvl="1">
              <a:spcBef>
                <a:spcPts val="400"/>
              </a:spcBef>
            </a:pPr>
            <a:r>
              <a:rPr lang="en-US" altLang="en-US" dirty="0"/>
              <a:t>As for paper records: keep safe from fire, water/humidity, theft of hardware…</a:t>
            </a:r>
          </a:p>
          <a:p>
            <a:pPr lvl="1">
              <a:spcBef>
                <a:spcPts val="400"/>
              </a:spcBef>
            </a:pPr>
            <a:r>
              <a:rPr lang="en-US" altLang="en-US" dirty="0"/>
              <a:t>Maintain data security and integrity</a:t>
            </a:r>
          </a:p>
          <a:p>
            <a:pPr lvl="1">
              <a:spcBef>
                <a:spcPts val="400"/>
              </a:spcBef>
            </a:pPr>
            <a:r>
              <a:rPr lang="en-US" altLang="en-US" dirty="0"/>
              <a:t>Controlled access</a:t>
            </a:r>
          </a:p>
          <a:p>
            <a:pPr lvl="1">
              <a:spcBef>
                <a:spcPts val="400"/>
              </a:spcBef>
            </a:pPr>
            <a:r>
              <a:rPr lang="en-US" altLang="en-US" dirty="0"/>
              <a:t>Reliable, validated, adapted software</a:t>
            </a:r>
          </a:p>
          <a:p>
            <a:pPr lvl="1">
              <a:spcBef>
                <a:spcPts val="400"/>
              </a:spcBef>
            </a:pPr>
            <a:r>
              <a:rPr lang="en-US" altLang="en-US" dirty="0"/>
              <a:t>Ability to copy, backup and retrieve</a:t>
            </a:r>
          </a:p>
          <a:p>
            <a:pPr lvl="1">
              <a:spcBef>
                <a:spcPts val="400"/>
              </a:spcBef>
            </a:pPr>
            <a:r>
              <a:rPr lang="en-US" altLang="en-US" dirty="0"/>
              <a:t>Time stamped audit trails</a:t>
            </a:r>
          </a:p>
          <a:p>
            <a:pPr lvl="1">
              <a:spcBef>
                <a:spcPts val="400"/>
              </a:spcBef>
            </a:pPr>
            <a:r>
              <a:rPr lang="en-US" altLang="en-US" dirty="0"/>
              <a:t>Staff training</a:t>
            </a:r>
          </a:p>
          <a:p>
            <a:pPr lvl="1">
              <a:spcBef>
                <a:spcPts val="400"/>
              </a:spcBef>
            </a:pPr>
            <a:r>
              <a:rPr lang="en-US" altLang="en-US" dirty="0"/>
              <a:t>Standard Operation Procedures</a:t>
            </a:r>
          </a:p>
          <a:p>
            <a:endParaRPr lang="en-US" altLang="en-US" dirty="0"/>
          </a:p>
        </p:txBody>
      </p:sp>
      <p:sp>
        <p:nvSpPr>
          <p:cNvPr id="13315" name="Title 1">
            <a:extLst>
              <a:ext uri="{FF2B5EF4-FFF2-40B4-BE49-F238E27FC236}">
                <a16:creationId xmlns:a16="http://schemas.microsoft.com/office/drawing/2014/main" id="{7C432DFA-B614-7593-C370-30DC5C054558}"/>
              </a:ext>
            </a:extLst>
          </p:cNvPr>
          <p:cNvSpPr txBox="1">
            <a:spLocks/>
          </p:cNvSpPr>
          <p:nvPr/>
        </p:nvSpPr>
        <p:spPr bwMode="auto">
          <a:xfrm>
            <a:off x="1981200" y="203200"/>
            <a:ext cx="822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4400" b="1" dirty="0"/>
              <a:t>Documentation Practices (9)</a:t>
            </a:r>
          </a:p>
          <a:p>
            <a:pPr algn="ctr"/>
            <a:r>
              <a:rPr lang="en-US" altLang="en-US" sz="2800" i="1" dirty="0">
                <a:solidFill>
                  <a:srgbClr val="FF0000"/>
                </a:solidFill>
              </a:rPr>
              <a:t>“Not a problem – we keep everything on computers”!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5BE3906B-93BA-70D7-A0CD-77F9A56D3507}"/>
              </a:ext>
            </a:extLst>
          </p:cNvPr>
          <p:cNvSpPr>
            <a:spLocks noChangeArrowheads="1"/>
          </p:cNvSpPr>
          <p:nvPr/>
        </p:nvSpPr>
        <p:spPr bwMode="auto">
          <a:xfrm>
            <a:off x="-23813" y="885825"/>
            <a:ext cx="33591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dirty="0">
                <a:cs typeface="Calibri" panose="020F0502020204030204" pitchFamily="34" charset="0"/>
              </a:rPr>
              <a:t>WHO/HTM/TB/2011.22</a:t>
            </a:r>
          </a:p>
        </p:txBody>
      </p:sp>
      <p:sp>
        <p:nvSpPr>
          <p:cNvPr id="4" name="Rectangle 3">
            <a:extLst>
              <a:ext uri="{FF2B5EF4-FFF2-40B4-BE49-F238E27FC236}">
                <a16:creationId xmlns:a16="http://schemas.microsoft.com/office/drawing/2014/main" id="{6477301C-4045-8796-4A36-746A31EC51FD}"/>
              </a:ext>
            </a:extLst>
          </p:cNvPr>
          <p:cNvSpPr/>
          <p:nvPr/>
        </p:nvSpPr>
        <p:spPr>
          <a:xfrm>
            <a:off x="1763713" y="5903913"/>
            <a:ext cx="3097212" cy="738187"/>
          </a:xfrm>
          <a:prstGeom prst="rect">
            <a:avLst/>
          </a:prstGeom>
        </p:spPr>
        <p:txBody>
          <a:bodyPr>
            <a:spAutoFit/>
          </a:bodyPr>
          <a:lstStyle/>
          <a:p>
            <a:pPr eaLnBrk="1" hangingPunct="1">
              <a:defRPr/>
            </a:pPr>
            <a:r>
              <a:rPr lang="en-GB" sz="1400" dirty="0">
                <a:latin typeface="+mn-lt"/>
                <a:hlinkClick r:id="rId3"/>
              </a:rPr>
              <a:t>https://apps.who.int/iris/bitstream/handle/10665/259832/9789241513456eng.pdf?sequence=1&amp;isAllowed=y</a:t>
            </a:r>
            <a:r>
              <a:rPr lang="en-GB" sz="1400" dirty="0">
                <a:latin typeface="+mn-lt"/>
              </a:rPr>
              <a:t> </a:t>
            </a:r>
          </a:p>
        </p:txBody>
      </p:sp>
      <p:sp>
        <p:nvSpPr>
          <p:cNvPr id="14340" name="Rectangle 2">
            <a:extLst>
              <a:ext uri="{FF2B5EF4-FFF2-40B4-BE49-F238E27FC236}">
                <a16:creationId xmlns:a16="http://schemas.microsoft.com/office/drawing/2014/main" id="{18A312C1-92AE-8368-490F-BF190DA133D0}"/>
              </a:ext>
            </a:extLst>
          </p:cNvPr>
          <p:cNvSpPr>
            <a:spLocks noChangeArrowheads="1"/>
          </p:cNvSpPr>
          <p:nvPr/>
        </p:nvSpPr>
        <p:spPr bwMode="auto">
          <a:xfrm>
            <a:off x="4511675" y="1628775"/>
            <a:ext cx="757396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dirty="0"/>
              <a:t>Adopting electronic recording and reporting is not simply about choosing a piece of software: it is also about changing how people work. </a:t>
            </a:r>
          </a:p>
          <a:p>
            <a:pPr eaLnBrk="1" hangingPunct="1"/>
            <a:r>
              <a:rPr lang="en-US" altLang="en-US" sz="2400" dirty="0"/>
              <a:t>This is not a simple undertaking. </a:t>
            </a:r>
          </a:p>
          <a:p>
            <a:pPr eaLnBrk="1" hangingPunct="1"/>
            <a:r>
              <a:rPr lang="en-US" altLang="en-US" sz="2400" dirty="0"/>
              <a:t>This document indicates key questions to be considered and illustrates what the questions, options and recommendations mean in practice by drawing on examples of recent experience from a variety of countries. </a:t>
            </a:r>
          </a:p>
          <a:p>
            <a:pPr eaLnBrk="1" hangingPunct="1"/>
            <a:r>
              <a:rPr lang="en-US" altLang="en-US" sz="2400" dirty="0"/>
              <a:t>It is useful for those planning to introduce electronic recording and reporting systems for TB care and control, or to enhance existing systems</a:t>
            </a:r>
            <a:endParaRPr lang="en-GB" altLang="en-US" sz="2400" dirty="0"/>
          </a:p>
        </p:txBody>
      </p:sp>
      <p:pic>
        <p:nvPicPr>
          <p:cNvPr id="14341" name="Picture 2">
            <a:extLst>
              <a:ext uri="{FF2B5EF4-FFF2-40B4-BE49-F238E27FC236}">
                <a16:creationId xmlns:a16="http://schemas.microsoft.com/office/drawing/2014/main" id="{7C1A255E-4942-2B43-844F-DCE4E19509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0925" y="3049588"/>
            <a:ext cx="1982788"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
            <a:extLst>
              <a:ext uri="{FF2B5EF4-FFF2-40B4-BE49-F238E27FC236}">
                <a16:creationId xmlns:a16="http://schemas.microsoft.com/office/drawing/2014/main" id="{97D7E149-D610-A99B-DF4E-7B53598304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1347788"/>
            <a:ext cx="1978025" cy="2519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59F69D85-4EB2-66EC-43D0-B6368C698BD4}"/>
              </a:ext>
            </a:extLst>
          </p:cNvPr>
          <p:cNvSpPr/>
          <p:nvPr/>
        </p:nvSpPr>
        <p:spPr>
          <a:xfrm>
            <a:off x="238125" y="3987800"/>
            <a:ext cx="1978025" cy="739775"/>
          </a:xfrm>
          <a:prstGeom prst="rect">
            <a:avLst/>
          </a:prstGeom>
        </p:spPr>
        <p:txBody>
          <a:bodyPr>
            <a:spAutoFit/>
          </a:bodyPr>
          <a:lstStyle/>
          <a:p>
            <a:pPr algn="ctr" eaLnBrk="1" hangingPunct="1">
              <a:defRPr/>
            </a:pPr>
            <a:r>
              <a:rPr lang="en-GB" sz="1400" dirty="0">
                <a:latin typeface="+mn-lt"/>
                <a:cs typeface="Arial" charset="0"/>
              </a:rPr>
              <a:t>whqlibdoc.who.int/publications/2012/9789241564465_eng.pdf</a:t>
            </a:r>
          </a:p>
        </p:txBody>
      </p:sp>
      <p:sp>
        <p:nvSpPr>
          <p:cNvPr id="14344" name="Title 1">
            <a:extLst>
              <a:ext uri="{FF2B5EF4-FFF2-40B4-BE49-F238E27FC236}">
                <a16:creationId xmlns:a16="http://schemas.microsoft.com/office/drawing/2014/main" id="{A63B1A89-49FB-FA4F-9B2D-E9A08830536E}"/>
              </a:ext>
            </a:extLst>
          </p:cNvPr>
          <p:cNvSpPr txBox="1">
            <a:spLocks/>
          </p:cNvSpPr>
          <p:nvPr/>
        </p:nvSpPr>
        <p:spPr bwMode="auto">
          <a:xfrm>
            <a:off x="2317750" y="396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4400" b="1"/>
              <a:t>Electronic data systems</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FB88E859-DE31-AAF8-EB37-CF5A248BB4CB}"/>
              </a:ext>
            </a:extLst>
          </p:cNvPr>
          <p:cNvSpPr>
            <a:spLocks noGrp="1"/>
          </p:cNvSpPr>
          <p:nvPr>
            <p:ph idx="4294967295"/>
          </p:nvPr>
        </p:nvSpPr>
        <p:spPr bwMode="auto">
          <a:xfrm>
            <a:off x="983432" y="1412777"/>
            <a:ext cx="10033818" cy="4526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t>Medical record review should include careful training and quality assurance methods to enhance the reliability and validity of data obtained from the records</a:t>
            </a:r>
          </a:p>
          <a:p>
            <a:r>
              <a:rPr lang="en-US" altLang="en-US" sz="2800" dirty="0"/>
              <a:t>Because of time and budget constraints, comprehensive assessments of data quality and reliability are not always possible</a:t>
            </a:r>
          </a:p>
          <a:p>
            <a:r>
              <a:rPr lang="en-US" altLang="en-US" sz="2800" dirty="0"/>
              <a:t>Measures are taken when planning systems, entering data, reviewing them, handling and analyzing them to guarantee quality </a:t>
            </a:r>
          </a:p>
        </p:txBody>
      </p:sp>
      <p:sp>
        <p:nvSpPr>
          <p:cNvPr id="16387" name="Title 1">
            <a:extLst>
              <a:ext uri="{FF2B5EF4-FFF2-40B4-BE49-F238E27FC236}">
                <a16:creationId xmlns:a16="http://schemas.microsoft.com/office/drawing/2014/main" id="{DD2E6A34-868B-F854-202B-B2A6B9D25709}"/>
              </a:ext>
            </a:extLst>
          </p:cNvPr>
          <p:cNvSpPr txBox="1">
            <a:spLocks/>
          </p:cNvSpPr>
          <p:nvPr/>
        </p:nvSpPr>
        <p:spPr bwMode="auto">
          <a:xfrm>
            <a:off x="479376" y="203200"/>
            <a:ext cx="1116124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4400" b="1" dirty="0"/>
              <a:t>Continuous quality improvement (CQI) - (1)</a:t>
            </a:r>
          </a:p>
          <a:p>
            <a:pPr algn="ctr"/>
            <a:r>
              <a:rPr lang="en-US" altLang="en-US" sz="2800" i="1" dirty="0">
                <a:solidFill>
                  <a:srgbClr val="FF0000"/>
                </a:solidFill>
              </a:rPr>
              <a:t>basics of data quality assurance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726717-C2E4-2B55-5E50-6931939F8BEE}"/>
              </a:ext>
            </a:extLst>
          </p:cNvPr>
          <p:cNvSpPr>
            <a:spLocks noGrp="1"/>
          </p:cNvSpPr>
          <p:nvPr>
            <p:ph idx="4294967295"/>
          </p:nvPr>
        </p:nvSpPr>
        <p:spPr>
          <a:xfrm>
            <a:off x="839416" y="1556792"/>
            <a:ext cx="10296525" cy="4525963"/>
          </a:xfrm>
          <a:prstGeom prst="rect">
            <a:avLst/>
          </a:prstGeom>
        </p:spPr>
        <p:txBody>
          <a:bodyPr/>
          <a:lstStyle/>
          <a:p>
            <a:pPr>
              <a:buFont typeface="Arial" charset="0"/>
              <a:buChar char="•"/>
              <a:defRPr/>
            </a:pPr>
            <a:r>
              <a:rPr lang="en-US" sz="2800" dirty="0"/>
              <a:t>A quality management process that encourages all health care team members to continuously ask the questions, </a:t>
            </a:r>
          </a:p>
          <a:p>
            <a:pPr lvl="1">
              <a:buFont typeface="Arial" charset="0"/>
              <a:buChar char="–"/>
              <a:defRPr/>
            </a:pPr>
            <a:r>
              <a:rPr lang="en-US" sz="2400" dirty="0"/>
              <a:t>How are we doing? and </a:t>
            </a:r>
          </a:p>
          <a:p>
            <a:pPr lvl="1">
              <a:buFont typeface="Arial" charset="0"/>
              <a:buChar char="–"/>
              <a:defRPr/>
            </a:pPr>
            <a:r>
              <a:rPr lang="en-US" sz="2400" dirty="0"/>
              <a:t>Can we do it better?</a:t>
            </a:r>
          </a:p>
          <a:p>
            <a:pPr marL="0" indent="0">
              <a:buFont typeface="Arial" panose="020B0604020202020204" pitchFamily="34" charset="0"/>
              <a:buNone/>
              <a:defRPr/>
            </a:pPr>
            <a:r>
              <a:rPr lang="en-US" sz="2400" dirty="0"/>
              <a:t> </a:t>
            </a:r>
          </a:p>
          <a:p>
            <a:pPr marL="0" indent="0" algn="r">
              <a:buFont typeface="Arial" panose="020B0604020202020204" pitchFamily="34" charset="0"/>
              <a:buNone/>
              <a:defRPr/>
            </a:pPr>
            <a:r>
              <a:rPr lang="en-US" sz="2000" dirty="0"/>
              <a:t>(Edwards, 2008)  </a:t>
            </a:r>
          </a:p>
        </p:txBody>
      </p:sp>
      <p:sp>
        <p:nvSpPr>
          <p:cNvPr id="17411" name="Title 1">
            <a:extLst>
              <a:ext uri="{FF2B5EF4-FFF2-40B4-BE49-F238E27FC236}">
                <a16:creationId xmlns:a16="http://schemas.microsoft.com/office/drawing/2014/main" id="{95DB258E-94B7-03B5-6B02-EEF2D4BA20FD}"/>
              </a:ext>
            </a:extLst>
          </p:cNvPr>
          <p:cNvSpPr txBox="1">
            <a:spLocks/>
          </p:cNvSpPr>
          <p:nvPr/>
        </p:nvSpPr>
        <p:spPr bwMode="auto">
          <a:xfrm>
            <a:off x="947737" y="188640"/>
            <a:ext cx="102965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4400" b="1" dirty="0"/>
              <a:t>Continuous quality improvement (CQI) - (2)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A72BFE-97D9-4639-9BB7-29BF85669D2D}"/>
              </a:ext>
            </a:extLst>
          </p:cNvPr>
          <p:cNvSpPr>
            <a:spLocks noGrp="1"/>
          </p:cNvSpPr>
          <p:nvPr>
            <p:ph idx="4294967295"/>
          </p:nvPr>
        </p:nvSpPr>
        <p:spPr>
          <a:xfrm>
            <a:off x="1199456" y="1412776"/>
            <a:ext cx="9001000" cy="4525963"/>
          </a:xfrm>
          <a:prstGeom prst="rect">
            <a:avLst/>
          </a:prstGeom>
        </p:spPr>
        <p:txBody>
          <a:bodyPr/>
          <a:lstStyle/>
          <a:p>
            <a:pPr>
              <a:buFont typeface="Arial" charset="0"/>
              <a:buChar char="•"/>
              <a:defRPr/>
            </a:pPr>
            <a:r>
              <a:rPr lang="en-US" sz="2800" dirty="0"/>
              <a:t>Documentation of patient care should be one of the many functions addressed in CQI efforts  </a:t>
            </a:r>
          </a:p>
          <a:p>
            <a:pPr>
              <a:buFont typeface="Arial" charset="0"/>
              <a:buChar char="•"/>
              <a:defRPr/>
            </a:pPr>
            <a:r>
              <a:rPr lang="en-US" sz="2800" dirty="0"/>
              <a:t>CQI efforts in the programmatic management of drug-resistant TB should include the development of quality indicators that can be used to evaluate health care provider documentation practices</a:t>
            </a:r>
          </a:p>
          <a:p>
            <a:pPr marL="0" indent="0">
              <a:buFont typeface="Arial" panose="020B0604020202020204" pitchFamily="34" charset="0"/>
              <a:buNone/>
              <a:defRPr/>
            </a:pPr>
            <a:r>
              <a:rPr lang="en-US" sz="2800" dirty="0"/>
              <a:t>  </a:t>
            </a:r>
          </a:p>
        </p:txBody>
      </p:sp>
      <p:sp>
        <p:nvSpPr>
          <p:cNvPr id="18435" name="Title 1">
            <a:extLst>
              <a:ext uri="{FF2B5EF4-FFF2-40B4-BE49-F238E27FC236}">
                <a16:creationId xmlns:a16="http://schemas.microsoft.com/office/drawing/2014/main" id="{9C34DD7D-6433-2A52-806F-CB52A18EC2F7}"/>
              </a:ext>
            </a:extLst>
          </p:cNvPr>
          <p:cNvSpPr txBox="1">
            <a:spLocks/>
          </p:cNvSpPr>
          <p:nvPr/>
        </p:nvSpPr>
        <p:spPr bwMode="auto">
          <a:xfrm>
            <a:off x="551384" y="116632"/>
            <a:ext cx="11089232"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4400" b="1" dirty="0"/>
              <a:t>Continuous quality improvement (CQI) - (3)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F07294C1-02AC-6876-6671-88EF97540FCC}"/>
              </a:ext>
            </a:extLst>
          </p:cNvPr>
          <p:cNvSpPr>
            <a:spLocks noGrp="1"/>
          </p:cNvSpPr>
          <p:nvPr>
            <p:ph idx="4294967295"/>
          </p:nvPr>
        </p:nvSpPr>
        <p:spPr bwMode="auto">
          <a:xfrm>
            <a:off x="1127448" y="1412775"/>
            <a:ext cx="9673902" cy="43815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t>Other CQI efforts might analyze and improve system-wide policies and procedures for documenting medication use, adverse events and their management</a:t>
            </a:r>
          </a:p>
          <a:p>
            <a:r>
              <a:rPr lang="en-US" altLang="en-US" sz="2800" dirty="0"/>
              <a:t>Periodic review of organizational policies and procedures will allow for their revision in response to changes in health care and advances in technology, including the availability of an electronic medical records  </a:t>
            </a:r>
          </a:p>
          <a:p>
            <a:endParaRPr lang="en-US" altLang="en-US" sz="2800" dirty="0"/>
          </a:p>
        </p:txBody>
      </p:sp>
      <p:sp>
        <p:nvSpPr>
          <p:cNvPr id="19459" name="Title 1">
            <a:extLst>
              <a:ext uri="{FF2B5EF4-FFF2-40B4-BE49-F238E27FC236}">
                <a16:creationId xmlns:a16="http://schemas.microsoft.com/office/drawing/2014/main" id="{C7340415-A13C-77B3-4C67-992FB0CCBC5C}"/>
              </a:ext>
            </a:extLst>
          </p:cNvPr>
          <p:cNvSpPr txBox="1">
            <a:spLocks/>
          </p:cNvSpPr>
          <p:nvPr/>
        </p:nvSpPr>
        <p:spPr bwMode="auto">
          <a:xfrm>
            <a:off x="821668" y="196123"/>
            <a:ext cx="10548664"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4400" b="1" dirty="0"/>
              <a:t>Continuous quality improvement (CQI) - (4)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582E397-D8C0-E9CC-CBDE-92445E947753}"/>
              </a:ext>
            </a:extLst>
          </p:cNvPr>
          <p:cNvSpPr>
            <a:spLocks noGrp="1"/>
          </p:cNvSpPr>
          <p:nvPr>
            <p:ph type="title" idx="4294967295"/>
          </p:nvPr>
        </p:nvSpPr>
        <p:spPr bwMode="auto">
          <a:xfrm>
            <a:off x="1524000" y="0"/>
            <a:ext cx="9144000" cy="849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Conclusion (1)</a:t>
            </a:r>
          </a:p>
        </p:txBody>
      </p:sp>
      <p:sp>
        <p:nvSpPr>
          <p:cNvPr id="20483" name="Content Placeholder 2">
            <a:extLst>
              <a:ext uri="{FF2B5EF4-FFF2-40B4-BE49-F238E27FC236}">
                <a16:creationId xmlns:a16="http://schemas.microsoft.com/office/drawing/2014/main" id="{07F40A4D-4A21-AF5D-9A66-C5B75A776A02}"/>
              </a:ext>
            </a:extLst>
          </p:cNvPr>
          <p:cNvSpPr>
            <a:spLocks noGrp="1"/>
          </p:cNvSpPr>
          <p:nvPr>
            <p:ph idx="4294967295"/>
          </p:nvPr>
        </p:nvSpPr>
        <p:spPr bwMode="auto">
          <a:xfrm>
            <a:off x="1030288" y="981075"/>
            <a:ext cx="11161712" cy="5543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600"/>
              </a:spcAft>
            </a:pPr>
            <a:r>
              <a:rPr lang="en-US" altLang="en-US" sz="2800" dirty="0"/>
              <a:t>All TB drug safety related documentation - paper and electronic - should be organized, identified and retained so that it can be accurately interpreted without benefit of an interpreter </a:t>
            </a:r>
          </a:p>
          <a:p>
            <a:pPr>
              <a:spcBef>
                <a:spcPts val="0"/>
              </a:spcBef>
              <a:spcAft>
                <a:spcPts val="600"/>
              </a:spcAft>
            </a:pPr>
            <a:r>
              <a:rPr lang="en-US" altLang="en-US" sz="2800" dirty="0"/>
              <a:t>Can I reconstruct what happened?</a:t>
            </a:r>
          </a:p>
          <a:p>
            <a:pPr>
              <a:spcBef>
                <a:spcPts val="0"/>
              </a:spcBef>
              <a:spcAft>
                <a:spcPts val="600"/>
              </a:spcAft>
            </a:pPr>
            <a:r>
              <a:rPr lang="en-US" altLang="en-US" sz="2800" dirty="0"/>
              <a:t>Can I identify who did what and when?</a:t>
            </a:r>
          </a:p>
          <a:p>
            <a:pPr>
              <a:spcBef>
                <a:spcPts val="0"/>
              </a:spcBef>
              <a:spcAft>
                <a:spcPts val="600"/>
              </a:spcAft>
            </a:pPr>
            <a:r>
              <a:rPr lang="en-US" altLang="en-US" sz="2800" dirty="0"/>
              <a:t>Am I confident in the accuracy and authenticity of the data?</a:t>
            </a:r>
          </a:p>
          <a:p>
            <a:pPr>
              <a:spcBef>
                <a:spcPts val="0"/>
              </a:spcBef>
              <a:spcAft>
                <a:spcPts val="600"/>
              </a:spcAft>
            </a:pPr>
            <a:r>
              <a:rPr lang="en-US" altLang="en-US" sz="2800" dirty="0"/>
              <a:t>Without the documentation, there is no evidence for decision making</a:t>
            </a:r>
          </a:p>
          <a:p>
            <a:pPr>
              <a:spcBef>
                <a:spcPts val="0"/>
              </a:spcBef>
              <a:spcAft>
                <a:spcPts val="600"/>
              </a:spcAft>
              <a:buClr>
                <a:srgbClr val="5161AB"/>
              </a:buClr>
            </a:pPr>
            <a:endParaRPr lang="en-US" alt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624567BF-C6FD-688E-1791-8C15CFE207CE}"/>
              </a:ext>
            </a:extLst>
          </p:cNvPr>
          <p:cNvSpPr>
            <a:spLocks noGrp="1"/>
          </p:cNvSpPr>
          <p:nvPr>
            <p:ph idx="4294967295"/>
          </p:nvPr>
        </p:nvSpPr>
        <p:spPr bwMode="auto">
          <a:xfrm>
            <a:off x="911425" y="1412776"/>
            <a:ext cx="9756576" cy="452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t>The documentation should narrate the medical journey of the patient as it happened to an independent observer and thus form a strong foundation for good drug safety monitoring and management practices</a:t>
            </a:r>
          </a:p>
          <a:p>
            <a:r>
              <a:rPr lang="en-US" altLang="en-US" sz="2800" dirty="0"/>
              <a:t>Data quality assurance should be a continuous, inbuilt process at different stages to allow users to understand how their performance is doing and how it can be improved</a:t>
            </a:r>
          </a:p>
        </p:txBody>
      </p:sp>
      <p:sp>
        <p:nvSpPr>
          <p:cNvPr id="21507" name="Title 1">
            <a:extLst>
              <a:ext uri="{FF2B5EF4-FFF2-40B4-BE49-F238E27FC236}">
                <a16:creationId xmlns:a16="http://schemas.microsoft.com/office/drawing/2014/main" id="{5B2EE0C5-BD8B-6D6C-70F6-8B93FBA9ED9C}"/>
              </a:ext>
            </a:extLst>
          </p:cNvPr>
          <p:cNvSpPr>
            <a:spLocks noGrp="1"/>
          </p:cNvSpPr>
          <p:nvPr>
            <p:ph type="title" idx="4294967295"/>
          </p:nvPr>
        </p:nvSpPr>
        <p:spPr bwMode="auto">
          <a:xfrm>
            <a:off x="1524000" y="0"/>
            <a:ext cx="9144000" cy="706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Conclusion (2)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839416" y="2132856"/>
            <a:ext cx="10009112" cy="2304256"/>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altLang="en-US" sz="4000" b="1" kern="0" dirty="0">
              <a:latin typeface="Calibri" panose="020F0502020204030204" pitchFamily="34" charset="0"/>
              <a:cs typeface="Calibri" panose="020F0502020204030204" pitchFamily="34" charset="0"/>
            </a:endParaRPr>
          </a:p>
          <a:p>
            <a:r>
              <a:rPr lang="en-US" altLang="en-US" sz="4000" b="1" kern="0" dirty="0">
                <a:latin typeface="Calibri" panose="020F0502020204030204" pitchFamily="34" charset="0"/>
                <a:cs typeface="Calibri" panose="020F0502020204030204" pitchFamily="34" charset="0"/>
              </a:rPr>
              <a:t>2.4. Records Management &amp; </a:t>
            </a:r>
            <a:br>
              <a:rPr lang="en-US" altLang="en-US" sz="4000" b="1" kern="0" dirty="0">
                <a:latin typeface="Calibri" panose="020F0502020204030204" pitchFamily="34" charset="0"/>
                <a:cs typeface="Calibri" panose="020F0502020204030204" pitchFamily="34" charset="0"/>
              </a:rPr>
            </a:br>
            <a:r>
              <a:rPr lang="en-US" altLang="en-US" sz="4000" b="1" kern="0" dirty="0">
                <a:latin typeface="Calibri" panose="020F0502020204030204" pitchFamily="34" charset="0"/>
                <a:cs typeface="Calibri" panose="020F0502020204030204" pitchFamily="34" charset="0"/>
              </a:rPr>
              <a:t>Quality Assurance of Data</a:t>
            </a:r>
          </a:p>
        </p:txBody>
      </p:sp>
    </p:spTree>
    <p:extLst>
      <p:ext uri="{BB962C8B-B14F-4D97-AF65-F5344CB8AC3E}">
        <p14:creationId xmlns:p14="http://schemas.microsoft.com/office/powerpoint/2010/main" val="769734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551384" y="908720"/>
            <a:ext cx="10896872" cy="4673679"/>
          </a:xfrm>
          <a:prstGeom prst="rect">
            <a:avLst/>
          </a:prstGeom>
          <a:solidFill>
            <a:schemeClr val="bg1"/>
          </a:solidFill>
        </p:spPr>
        <p:txBody>
          <a:bodyPr>
            <a:normAutofit fontScale="925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altLang="en-US" sz="4000" b="1" kern="0" dirty="0">
                <a:solidFill>
                  <a:schemeClr val="tx1"/>
                </a:solidFill>
                <a:latin typeface="Calibri" panose="020F0502020204030204" pitchFamily="34" charset="0"/>
                <a:cs typeface="Calibri" panose="020F0502020204030204" pitchFamily="34" charset="0"/>
              </a:rPr>
              <a:t>Acknowledgements</a:t>
            </a:r>
          </a:p>
          <a:p>
            <a:pPr algn="l">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development of the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training material was funded by TDR as part of the Access and Delivery Partnership (ADP) with funding from the Government of Japan.</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l">
              <a:spcAft>
                <a:spcPts val="600"/>
              </a:spcAft>
            </a:pPr>
            <a:r>
              <a:rPr lang="en-GB" sz="1800" dirty="0">
                <a:solidFill>
                  <a:schemeClr val="tx1"/>
                </a:solidFill>
                <a:effectLst/>
                <a:latin typeface="Calibri" panose="020F0502020204030204" pitchFamily="34" charset="0"/>
                <a:ea typeface="Calibri" panose="020F0502020204030204" pitchFamily="34" charset="0"/>
              </a:rPr>
              <a:t>These training materials were put together in 2016 the WHO Task Force on </a:t>
            </a:r>
            <a:r>
              <a:rPr lang="en-GB" sz="1800" dirty="0" err="1">
                <a:solidFill>
                  <a:schemeClr val="tx1"/>
                </a:solidFill>
                <a:effectLst/>
                <a:latin typeface="Calibri" panose="020F0502020204030204" pitchFamily="34" charset="0"/>
                <a:ea typeface="Calibri" panose="020F0502020204030204" pitchFamily="34" charset="0"/>
              </a:rPr>
              <a:t>aDSM</a:t>
            </a:r>
            <a:r>
              <a:rPr lang="en-GB" sz="1800" dirty="0">
                <a:solidFill>
                  <a:schemeClr val="tx1"/>
                </a:solidFill>
                <a:latin typeface="Calibri" panose="020F0502020204030204" pitchFamily="34" charset="0"/>
                <a:ea typeface="Calibri" panose="020F0502020204030204" pitchFamily="34" charset="0"/>
              </a:rPr>
              <a:t> with technical </a:t>
            </a:r>
            <a:r>
              <a:rPr lang="en-GB" sz="1800" dirty="0">
                <a:solidFill>
                  <a:schemeClr val="tx1"/>
                </a:solidFill>
                <a:effectLst/>
                <a:latin typeface="Calibri" panose="020F0502020204030204" pitchFamily="34" charset="0"/>
                <a:ea typeface="Calibri" panose="020F0502020204030204" pitchFamily="34" charset="0"/>
              </a:rPr>
              <a:t>partners KNCV Tuberculosis Foundation, Management Sciences for Health (SIAPS)</a:t>
            </a:r>
            <a:r>
              <a:rPr lang="en-GB" sz="1800" dirty="0">
                <a:solidFill>
                  <a:schemeClr val="tx1"/>
                </a:solidFill>
                <a:latin typeface="Calibri" panose="020F0502020204030204" pitchFamily="34" charset="0"/>
                <a:ea typeface="Calibri" panose="020F0502020204030204" pitchFamily="34" charset="0"/>
              </a:rPr>
              <a:t>, MSF, WHO GTB, and TDR. </a:t>
            </a:r>
            <a:endParaRPr lang="en-GB" sz="1800" dirty="0">
              <a:solidFill>
                <a:schemeClr val="tx1"/>
              </a:solidFill>
              <a:effectLst/>
              <a:latin typeface="Calibri" panose="020F0502020204030204" pitchFamily="34" charset="0"/>
              <a:ea typeface="Calibri" panose="020F0502020204030204" pitchFamily="34" charset="0"/>
            </a:endParaRPr>
          </a:p>
          <a:p>
            <a:pPr algn="l">
              <a:spcAft>
                <a:spcPts val="600"/>
              </a:spcAft>
            </a:pPr>
            <a:r>
              <a:rPr lang="en-GB" sz="1800" dirty="0">
                <a:solidFill>
                  <a:schemeClr val="tx1"/>
                </a:solidFill>
                <a:effectLst/>
                <a:latin typeface="Calibri" panose="020F0502020204030204" pitchFamily="34" charset="0"/>
                <a:ea typeface="Calibri" panose="020F0502020204030204" pitchFamily="34" charset="0"/>
              </a:rPr>
              <a:t>The materials were updated in 2022-23 by </a:t>
            </a:r>
            <a:r>
              <a:rPr lang="en-GB" sz="1800" dirty="0" err="1">
                <a:solidFill>
                  <a:schemeClr val="tx1"/>
                </a:solidFill>
                <a:effectLst/>
                <a:latin typeface="Calibri" panose="020F0502020204030204" pitchFamily="34" charset="0"/>
                <a:ea typeface="Calibri" panose="020F0502020204030204" pitchFamily="34" charset="0"/>
              </a:rPr>
              <a:t>Mahamadou</a:t>
            </a:r>
            <a:r>
              <a:rPr lang="en-GB" sz="1800" dirty="0">
                <a:solidFill>
                  <a:schemeClr val="tx1"/>
                </a:solidFill>
                <a:effectLst/>
                <a:latin typeface="Calibri" panose="020F0502020204030204" pitchFamily="34" charset="0"/>
                <a:ea typeface="Calibri" panose="020F0502020204030204" pitchFamily="34" charset="0"/>
              </a:rPr>
              <a:t> </a:t>
            </a:r>
            <a:r>
              <a:rPr lang="en-GB" sz="1800" dirty="0" err="1">
                <a:solidFill>
                  <a:schemeClr val="tx1"/>
                </a:solidFill>
                <a:effectLst/>
                <a:latin typeface="Calibri" panose="020F0502020204030204" pitchFamily="34" charset="0"/>
                <a:ea typeface="Calibri" panose="020F0502020204030204" pitchFamily="34" charset="0"/>
              </a:rPr>
              <a:t>Bassirou</a:t>
            </a:r>
            <a:r>
              <a:rPr lang="en-GB" sz="1800" dirty="0">
                <a:solidFill>
                  <a:schemeClr val="tx1"/>
                </a:solidFill>
                <a:effectLst/>
                <a:latin typeface="Calibri" panose="020F0502020204030204" pitchFamily="34" charset="0"/>
                <a:ea typeface="Calibri" panose="020F0502020204030204" pitchFamily="34" charset="0"/>
              </a:rPr>
              <a:t> Souleymane (TDR consultant) with Marie-Eve </a:t>
            </a:r>
            <a:r>
              <a:rPr lang="en-GB" sz="1800" dirty="0" err="1">
                <a:solidFill>
                  <a:schemeClr val="tx1"/>
                </a:solidFill>
                <a:effectLst/>
                <a:latin typeface="Calibri" panose="020F0502020204030204" pitchFamily="34" charset="0"/>
                <a:ea typeface="Calibri" panose="020F0502020204030204" pitchFamily="34" charset="0"/>
              </a:rPr>
              <a:t>Raguenaud</a:t>
            </a:r>
            <a:r>
              <a:rPr lang="en-GB" sz="1800" dirty="0">
                <a:solidFill>
                  <a:schemeClr val="tx1"/>
                </a:solidFill>
                <a:effectLst/>
                <a:latin typeface="Calibri" panose="020F0502020204030204" pitchFamily="34" charset="0"/>
                <a:ea typeface="Calibri" panose="020F0502020204030204" pitchFamily="34" charset="0"/>
              </a:rPr>
              <a:t> (TDR), Branwen J Hennig (TDR), and Corinne Merle (TDR), and reviewed by Linh </a:t>
            </a:r>
            <a:r>
              <a:rPr lang="en-GB" sz="1800" dirty="0" err="1">
                <a:solidFill>
                  <a:schemeClr val="tx1"/>
                </a:solidFill>
                <a:effectLst/>
                <a:latin typeface="Calibri" panose="020F0502020204030204" pitchFamily="34" charset="0"/>
                <a:ea typeface="Calibri" panose="020F0502020204030204" pitchFamily="34" charset="0"/>
              </a:rPr>
              <a:t>Nhat</a:t>
            </a:r>
            <a:r>
              <a:rPr lang="en-GB" sz="1800" dirty="0">
                <a:solidFill>
                  <a:schemeClr val="tx1"/>
                </a:solidFill>
                <a:effectLst/>
                <a:latin typeface="Calibri" panose="020F0502020204030204" pitchFamily="34" charset="0"/>
                <a:ea typeface="Calibri" panose="020F0502020204030204" pitchFamily="34" charset="0"/>
              </a:rPr>
              <a:t> Nguyen (WHO/GTB), Medea </a:t>
            </a:r>
            <a:r>
              <a:rPr lang="en-GB" sz="1800" dirty="0" err="1">
                <a:solidFill>
                  <a:schemeClr val="tx1"/>
                </a:solidFill>
                <a:effectLst/>
                <a:latin typeface="Calibri" panose="020F0502020204030204" pitchFamily="34" charset="0"/>
                <a:ea typeface="Calibri" panose="020F0502020204030204" pitchFamily="34" charset="0"/>
              </a:rPr>
              <a:t>Gegia</a:t>
            </a:r>
            <a:r>
              <a:rPr lang="en-GB" sz="1800" dirty="0">
                <a:solidFill>
                  <a:schemeClr val="tx1"/>
                </a:solidFill>
                <a:effectLst/>
                <a:latin typeface="Calibri" panose="020F0502020204030204" pitchFamily="34" charset="0"/>
                <a:ea typeface="Calibri" panose="020F0502020204030204" pitchFamily="34" charset="0"/>
              </a:rPr>
              <a:t> (WHO/GTB), and Fuad </a:t>
            </a:r>
            <a:r>
              <a:rPr lang="en-GB" sz="1800" dirty="0" err="1">
                <a:solidFill>
                  <a:schemeClr val="tx1"/>
                </a:solidFill>
                <a:effectLst/>
                <a:latin typeface="Calibri" panose="020F0502020204030204" pitchFamily="34" charset="0"/>
                <a:ea typeface="Calibri" panose="020F0502020204030204" pitchFamily="34" charset="0"/>
              </a:rPr>
              <a:t>Mirzayev</a:t>
            </a:r>
            <a:r>
              <a:rPr lang="en-GB" sz="1800" dirty="0">
                <a:solidFill>
                  <a:schemeClr val="tx1"/>
                </a:solidFill>
                <a:effectLst/>
                <a:latin typeface="Calibri" panose="020F0502020204030204" pitchFamily="34" charset="0"/>
                <a:ea typeface="Calibri" panose="020F0502020204030204" pitchFamily="34" charset="0"/>
              </a:rPr>
              <a:t> (WHO/GTB).</a:t>
            </a:r>
            <a:endParaRPr lang="en-GB" sz="900" dirty="0">
              <a:solidFill>
                <a:schemeClr val="tx1"/>
              </a:solidFill>
              <a:effectLst/>
            </a:endParaRPr>
          </a:p>
          <a:p>
            <a:pPr algn="l">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thank all members of the WARN/CARN-TB working group on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who contributed to the development of the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generic guidelines as well as the secretariat, particularly Dr Christ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Houessinon</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Disadidi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Ambrioso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Esse</a:t>
            </a:r>
            <a:r>
              <a:rPr lang="en-US" altLang="en-US" sz="1800" kern="0" dirty="0">
                <a:solidFill>
                  <a:schemeClr val="tx1"/>
                </a:solidFill>
                <a:latin typeface="Calibri" panose="020F0502020204030204" pitchFamily="34" charset="0"/>
                <a:cs typeface="Calibri" panose="020F0502020204030204" pitchFamily="34" charset="0"/>
              </a:rPr>
              <a:t> Marius, </a:t>
            </a:r>
            <a:r>
              <a:rPr lang="en-US" altLang="en-US" sz="1800" kern="0" dirty="0" err="1">
                <a:solidFill>
                  <a:schemeClr val="tx1"/>
                </a:solidFill>
                <a:latin typeface="Calibri" panose="020F0502020204030204" pitchFamily="34" charset="0"/>
                <a:cs typeface="Calibri" panose="020F0502020204030204" pitchFamily="34" charset="0"/>
              </a:rPr>
              <a:t>Adomou</a:t>
            </a:r>
            <a:r>
              <a:rPr lang="en-US" altLang="en-US" sz="1800" kern="0" dirty="0">
                <a:solidFill>
                  <a:schemeClr val="tx1"/>
                </a:solidFill>
                <a:latin typeface="Calibri" panose="020F0502020204030204" pitchFamily="34" charset="0"/>
                <a:cs typeface="Calibri" panose="020F0502020204030204" pitchFamily="34" charset="0"/>
              </a:rPr>
              <a:t> Jamal </a:t>
            </a:r>
            <a:r>
              <a:rPr lang="en-US" altLang="en-US" sz="1800" kern="0" dirty="0" err="1">
                <a:solidFill>
                  <a:schemeClr val="tx1"/>
                </a:solidFill>
                <a:latin typeface="Calibri" panose="020F0502020204030204" pitchFamily="34" charset="0"/>
                <a:cs typeface="Calibri" panose="020F0502020204030204" pitchFamily="34" charset="0"/>
              </a:rPr>
              <a:t>Rouamba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Ruffine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Haro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Sougrimani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Koumbem</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Boureima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Nsanzerugeze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Josélyne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Daniel Alphonse </a:t>
            </a:r>
            <a:r>
              <a:rPr lang="en-US" altLang="en-US" sz="1800" kern="0" dirty="0" err="1">
                <a:solidFill>
                  <a:schemeClr val="tx1"/>
                </a:solidFill>
                <a:latin typeface="Calibri" panose="020F0502020204030204" pitchFamily="34" charset="0"/>
                <a:cs typeface="Calibri" panose="020F0502020204030204" pitchFamily="34" charset="0"/>
              </a:rPr>
              <a:t>Désiré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Mpaba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Minkat</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Théophile</a:t>
            </a:r>
            <a:r>
              <a:rPr lang="en-US" altLang="en-US" sz="1800" kern="0" dirty="0">
                <a:solidFill>
                  <a:schemeClr val="tx1"/>
                </a:solidFill>
                <a:latin typeface="Calibri" panose="020F0502020204030204" pitchFamily="34" charset="0"/>
                <a:cs typeface="Calibri" panose="020F0502020204030204" pitchFamily="34" charset="0"/>
              </a:rPr>
              <a:t> Mistral, Julie </a:t>
            </a:r>
            <a:r>
              <a:rPr lang="en-US" altLang="en-US" sz="1800" kern="0" dirty="0" err="1">
                <a:solidFill>
                  <a:schemeClr val="tx1"/>
                </a:solidFill>
                <a:latin typeface="Calibri" panose="020F0502020204030204" pitchFamily="34" charset="0"/>
                <a:cs typeface="Calibri" panose="020F0502020204030204" pitchFamily="34" charset="0"/>
              </a:rPr>
              <a:t>Abessolo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Ursule</a:t>
            </a:r>
            <a:r>
              <a:rPr lang="en-US" altLang="en-US" sz="1800" kern="0" dirty="0">
                <a:solidFill>
                  <a:schemeClr val="tx1"/>
                </a:solidFill>
                <a:latin typeface="Calibri" panose="020F0502020204030204" pitchFamily="34" charset="0"/>
                <a:cs typeface="Calibri" panose="020F0502020204030204" pitchFamily="34" charset="0"/>
              </a:rPr>
              <a:t> IDOKO, </a:t>
            </a:r>
            <a:r>
              <a:rPr lang="en-US" altLang="en-US" sz="1800" kern="0" dirty="0" err="1">
                <a:solidFill>
                  <a:schemeClr val="tx1"/>
                </a:solidFill>
                <a:latin typeface="Calibri" panose="020F0502020204030204" pitchFamily="34" charset="0"/>
                <a:cs typeface="Calibri" panose="020F0502020204030204" pitchFamily="34" charset="0"/>
              </a:rPr>
              <a:t>Tijan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Baldeh</a:t>
            </a:r>
            <a:r>
              <a:rPr lang="en-US" altLang="en-US" sz="1800" kern="0" dirty="0">
                <a:solidFill>
                  <a:schemeClr val="tx1"/>
                </a:solidFill>
                <a:latin typeface="Calibri" panose="020F0502020204030204" pitchFamily="34" charset="0"/>
                <a:cs typeface="Calibri" panose="020F0502020204030204" pitchFamily="34" charset="0"/>
              </a:rPr>
              <a:t> , </a:t>
            </a:r>
            <a:r>
              <a:rPr lang="en-US" altLang="en-US" sz="1800" kern="0" dirty="0" err="1">
                <a:solidFill>
                  <a:schemeClr val="tx1"/>
                </a:solidFill>
                <a:latin typeface="Calibri" panose="020F0502020204030204" pitchFamily="34" charset="0"/>
                <a:cs typeface="Calibri" panose="020F0502020204030204" pitchFamily="34" charset="0"/>
              </a:rPr>
              <a:t>Wandifa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Samateh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Tida</a:t>
            </a:r>
            <a:r>
              <a:rPr lang="en-US" altLang="en-US" sz="1800" kern="0" dirty="0">
                <a:solidFill>
                  <a:schemeClr val="tx1"/>
                </a:solidFill>
                <a:latin typeface="Calibri" panose="020F0502020204030204" pitchFamily="34" charset="0"/>
                <a:cs typeface="Calibri" panose="020F0502020204030204" pitchFamily="34" charset="0"/>
              </a:rPr>
              <a:t> S </a:t>
            </a:r>
            <a:r>
              <a:rPr lang="en-US" altLang="en-US" sz="1800" kern="0" dirty="0" err="1">
                <a:solidFill>
                  <a:schemeClr val="tx1"/>
                </a:solidFill>
                <a:latin typeface="Calibri" panose="020F0502020204030204" pitchFamily="34" charset="0"/>
                <a:cs typeface="Calibri" panose="020F0502020204030204" pitchFamily="34" charset="0"/>
              </a:rPr>
              <a:t>Kinteh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Alieu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Wurie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Mardemn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Yeasuen</a:t>
            </a:r>
            <a:r>
              <a:rPr lang="en-US" altLang="en-US" sz="1800" kern="0" dirty="0">
                <a:solidFill>
                  <a:schemeClr val="tx1"/>
                </a:solidFill>
                <a:latin typeface="Calibri" panose="020F0502020204030204" pitchFamily="34" charset="0"/>
                <a:cs typeface="Calibri" panose="020F0502020204030204" pitchFamily="34" charset="0"/>
              </a:rPr>
              <a:t>, Benjamin K. </a:t>
            </a:r>
            <a:r>
              <a:rPr lang="en-US" altLang="en-US" sz="1800" kern="0" dirty="0" err="1">
                <a:solidFill>
                  <a:schemeClr val="tx1"/>
                </a:solidFill>
                <a:latin typeface="Calibri" panose="020F0502020204030204" pitchFamily="34" charset="0"/>
                <a:cs typeface="Calibri" panose="020F0502020204030204" pitchFamily="34" charset="0"/>
              </a:rPr>
              <a:t>Quenneh</a:t>
            </a:r>
            <a:r>
              <a:rPr lang="en-US" altLang="en-US" sz="1800" kern="0" dirty="0">
                <a:solidFill>
                  <a:schemeClr val="tx1"/>
                </a:solidFill>
                <a:latin typeface="Calibri" panose="020F0502020204030204" pitchFamily="34" charset="0"/>
                <a:cs typeface="Calibri" panose="020F0502020204030204" pitchFamily="34" charset="0"/>
              </a:rPr>
              <a:t>, Cheick </a:t>
            </a:r>
            <a:r>
              <a:rPr lang="en-US" altLang="en-US" sz="1800" kern="0" dirty="0" err="1">
                <a:solidFill>
                  <a:schemeClr val="tx1"/>
                </a:solidFill>
                <a:latin typeface="Calibri" panose="020F0502020204030204" pitchFamily="34" charset="0"/>
                <a:cs typeface="Calibri" panose="020F0502020204030204" pitchFamily="34" charset="0"/>
              </a:rPr>
              <a:t>Oumar</a:t>
            </a:r>
            <a:r>
              <a:rPr lang="en-US" altLang="en-US" sz="1800" kern="0" dirty="0">
                <a:solidFill>
                  <a:schemeClr val="tx1"/>
                </a:solidFill>
                <a:latin typeface="Calibri" panose="020F0502020204030204" pitchFamily="34" charset="0"/>
                <a:cs typeface="Calibri" panose="020F0502020204030204" pitchFamily="34" charset="0"/>
              </a:rPr>
              <a:t> Bah, Kane El Hadj </a:t>
            </a:r>
            <a:r>
              <a:rPr lang="en-US" altLang="en-US" sz="1800" kern="0" dirty="0" err="1">
                <a:solidFill>
                  <a:schemeClr val="tx1"/>
                </a:solidFill>
                <a:latin typeface="Calibri" panose="020F0502020204030204" pitchFamily="34" charset="0"/>
                <a:cs typeface="Calibri" panose="020F0502020204030204" pitchFamily="34" charset="0"/>
              </a:rPr>
              <a:t>Malick</a:t>
            </a:r>
            <a:r>
              <a:rPr lang="en-US" altLang="en-US" sz="1800" kern="0" dirty="0">
                <a:solidFill>
                  <a:schemeClr val="tx1"/>
                </a:solidFill>
                <a:latin typeface="Calibri" panose="020F0502020204030204" pitchFamily="34" charset="0"/>
                <a:cs typeface="Calibri" panose="020F0502020204030204" pitchFamily="34" charset="0"/>
              </a:rPr>
              <a:t>, Aw </a:t>
            </a:r>
            <a:r>
              <a:rPr lang="en-US" altLang="en-US" sz="1800" kern="0" dirty="0" err="1">
                <a:solidFill>
                  <a:schemeClr val="tx1"/>
                </a:solidFill>
                <a:latin typeface="Calibri" panose="020F0502020204030204" pitchFamily="34" charset="0"/>
                <a:cs typeface="Calibri" panose="020F0502020204030204" pitchFamily="34" charset="0"/>
              </a:rPr>
              <a:t>Idriss</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Mamoudou</a:t>
            </a:r>
            <a:r>
              <a:rPr lang="en-US" altLang="en-US" sz="1800" kern="0" dirty="0">
                <a:solidFill>
                  <a:schemeClr val="tx1"/>
                </a:solidFill>
                <a:latin typeface="Calibri" panose="020F0502020204030204" pitchFamily="34" charset="0"/>
                <a:cs typeface="Calibri" panose="020F0502020204030204" pitchFamily="34" charset="0"/>
              </a:rPr>
              <a:t> Hama </a:t>
            </a:r>
            <a:r>
              <a:rPr lang="en-US" altLang="en-US" sz="1800" kern="0" dirty="0" err="1">
                <a:solidFill>
                  <a:schemeClr val="tx1"/>
                </a:solidFill>
                <a:latin typeface="Calibri" panose="020F0502020204030204" pitchFamily="34" charset="0"/>
                <a:cs typeface="Calibri" panose="020F0502020204030204" pitchFamily="34" charset="0"/>
              </a:rPr>
              <a:t>Rachida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Gagara</a:t>
            </a:r>
            <a:r>
              <a:rPr lang="en-US" altLang="en-US" sz="1800" kern="0" dirty="0">
                <a:solidFill>
                  <a:schemeClr val="tx1"/>
                </a:solidFill>
                <a:latin typeface="Calibri" panose="020F0502020204030204" pitchFamily="34" charset="0"/>
                <a:cs typeface="Calibri" panose="020F0502020204030204" pitchFamily="34" charset="0"/>
              </a:rPr>
              <a:t> I. M. </a:t>
            </a:r>
            <a:r>
              <a:rPr lang="en-US" altLang="en-US" sz="1800" kern="0" dirty="0" err="1">
                <a:solidFill>
                  <a:schemeClr val="tx1"/>
                </a:solidFill>
                <a:latin typeface="Calibri" panose="020F0502020204030204" pitchFamily="34" charset="0"/>
                <a:cs typeface="Calibri" panose="020F0502020204030204" pitchFamily="34" charset="0"/>
              </a:rPr>
              <a:t>Assiatou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Katambé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Balkissa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Seiyabatou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Elh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Saidou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Liombo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Anastasie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Lunganyu</a:t>
            </a:r>
            <a:r>
              <a:rPr lang="en-US" altLang="en-US" sz="1800" kern="0" dirty="0">
                <a:solidFill>
                  <a:schemeClr val="tx1"/>
                </a:solidFill>
                <a:latin typeface="Calibri" panose="020F0502020204030204" pitchFamily="34" charset="0"/>
                <a:cs typeface="Calibri" panose="020F0502020204030204" pitchFamily="34" charset="0"/>
              </a:rPr>
              <a:t> Junior, </a:t>
            </a:r>
            <a:r>
              <a:rPr lang="en-US" altLang="en-US" sz="1800" kern="0" dirty="0" err="1">
                <a:solidFill>
                  <a:schemeClr val="tx1"/>
                </a:solidFill>
                <a:latin typeface="Calibri" panose="020F0502020204030204" pitchFamily="34" charset="0"/>
                <a:cs typeface="Calibri" panose="020F0502020204030204" pitchFamily="34" charset="0"/>
              </a:rPr>
              <a:t>Kitambala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Sentime</a:t>
            </a:r>
            <a:r>
              <a:rPr lang="en-US" altLang="en-US" sz="1800" kern="0" dirty="0">
                <a:solidFill>
                  <a:schemeClr val="tx1"/>
                </a:solidFill>
                <a:latin typeface="Calibri" panose="020F0502020204030204" pitchFamily="34" charset="0"/>
                <a:cs typeface="Calibri" panose="020F0502020204030204" pitchFamily="34" charset="0"/>
              </a:rPr>
              <a:t>, Lula Yves , </a:t>
            </a:r>
            <a:r>
              <a:rPr lang="en-US" altLang="en-US" sz="1800" kern="0" dirty="0" err="1">
                <a:solidFill>
                  <a:schemeClr val="tx1"/>
                </a:solidFill>
                <a:latin typeface="Calibri" panose="020F0502020204030204" pitchFamily="34" charset="0"/>
                <a:cs typeface="Calibri" panose="020F0502020204030204" pitchFamily="34" charset="0"/>
              </a:rPr>
              <a:t>Habimana-Mucyo</a:t>
            </a:r>
            <a:r>
              <a:rPr lang="en-US" altLang="en-US" sz="1800" kern="0" dirty="0">
                <a:solidFill>
                  <a:schemeClr val="tx1"/>
                </a:solidFill>
                <a:latin typeface="Calibri" panose="020F0502020204030204" pitchFamily="34" charset="0"/>
                <a:cs typeface="Calibri" panose="020F0502020204030204" pitchFamily="34" charset="0"/>
              </a:rPr>
              <a:t> Yves, </a:t>
            </a:r>
            <a:r>
              <a:rPr lang="en-US" altLang="en-US" sz="1800" kern="0" dirty="0" err="1">
                <a:solidFill>
                  <a:schemeClr val="tx1"/>
                </a:solidFill>
                <a:latin typeface="Calibri" panose="020F0502020204030204" pitchFamily="34" charset="0"/>
                <a:cs typeface="Calibri" panose="020F0502020204030204" pitchFamily="34" charset="0"/>
              </a:rPr>
              <a:t>Migambi</a:t>
            </a:r>
            <a:r>
              <a:rPr lang="en-US" altLang="en-US" sz="1800" kern="0" dirty="0">
                <a:solidFill>
                  <a:schemeClr val="tx1"/>
                </a:solidFill>
                <a:latin typeface="Calibri" panose="020F0502020204030204" pitchFamily="34" charset="0"/>
                <a:cs typeface="Calibri" panose="020F0502020204030204" pitchFamily="34" charset="0"/>
              </a:rPr>
              <a:t> Patrick, dos Santos </a:t>
            </a:r>
            <a:r>
              <a:rPr lang="en-US" altLang="en-US" sz="1800" kern="0" dirty="0" err="1">
                <a:solidFill>
                  <a:schemeClr val="tx1"/>
                </a:solidFill>
                <a:latin typeface="Calibri" panose="020F0502020204030204" pitchFamily="34" charset="0"/>
                <a:cs typeface="Calibri" panose="020F0502020204030204" pitchFamily="34" charset="0"/>
              </a:rPr>
              <a:t>Brigite</a:t>
            </a:r>
            <a:r>
              <a:rPr lang="en-US" altLang="en-US" sz="1800" kern="0" dirty="0">
                <a:solidFill>
                  <a:schemeClr val="tx1"/>
                </a:solidFill>
                <a:latin typeface="Calibri" panose="020F0502020204030204" pitchFamily="34" charset="0"/>
                <a:cs typeface="Calibri" panose="020F0502020204030204" pitchFamily="34" charset="0"/>
              </a:rPr>
              <a:t>, Castro </a:t>
            </a:r>
            <a:r>
              <a:rPr lang="en-US" altLang="en-US" sz="1800" kern="0" dirty="0" err="1">
                <a:solidFill>
                  <a:schemeClr val="tx1"/>
                </a:solidFill>
                <a:latin typeface="Calibri" panose="020F0502020204030204" pitchFamily="34" charset="0"/>
                <a:cs typeface="Calibri" panose="020F0502020204030204" pitchFamily="34" charset="0"/>
              </a:rPr>
              <a:t>Vânia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Wadson</a:t>
            </a:r>
            <a:r>
              <a:rPr lang="en-US" altLang="en-US" sz="1800" kern="0" dirty="0">
                <a:solidFill>
                  <a:schemeClr val="tx1"/>
                </a:solidFill>
                <a:latin typeface="Calibri" panose="020F0502020204030204" pitchFamily="34" charset="0"/>
                <a:cs typeface="Calibri" panose="020F0502020204030204" pitchFamily="34" charset="0"/>
              </a:rPr>
              <a:t> Cruz, </a:t>
            </a:r>
            <a:r>
              <a:rPr lang="en-US" altLang="en-US" sz="1800" kern="0" dirty="0" err="1">
                <a:solidFill>
                  <a:schemeClr val="tx1"/>
                </a:solidFill>
                <a:latin typeface="Calibri" panose="020F0502020204030204" pitchFamily="34" charset="0"/>
                <a:cs typeface="Calibri" panose="020F0502020204030204" pitchFamily="34" charset="0"/>
              </a:rPr>
              <a:t>Gueye</a:t>
            </a:r>
            <a:r>
              <a:rPr lang="en-US" altLang="en-US" sz="1800" kern="0" dirty="0">
                <a:solidFill>
                  <a:schemeClr val="tx1"/>
                </a:solidFill>
                <a:latin typeface="Calibri" panose="020F0502020204030204" pitchFamily="34" charset="0"/>
                <a:cs typeface="Calibri" panose="020F0502020204030204" pitchFamily="34" charset="0"/>
              </a:rPr>
              <a:t> Aminata, </a:t>
            </a:r>
            <a:r>
              <a:rPr lang="en-US" altLang="en-US" sz="1800" kern="0" dirty="0" err="1">
                <a:solidFill>
                  <a:schemeClr val="tx1"/>
                </a:solidFill>
                <a:latin typeface="Calibri" panose="020F0502020204030204" pitchFamily="34" charset="0"/>
                <a:cs typeface="Calibri" panose="020F0502020204030204" pitchFamily="34" charset="0"/>
              </a:rPr>
              <a:t>Mukeh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Fahnbulleh</a:t>
            </a:r>
            <a:r>
              <a:rPr lang="en-US" altLang="en-US" sz="1800" kern="0" dirty="0">
                <a:solidFill>
                  <a:schemeClr val="tx1"/>
                </a:solidFill>
                <a:latin typeface="Calibri" panose="020F0502020204030204" pitchFamily="34" charset="0"/>
                <a:cs typeface="Calibri" panose="020F0502020204030204" pitchFamily="34" charset="0"/>
              </a:rPr>
              <a:t>, Bailor Samuel, </a:t>
            </a:r>
            <a:r>
              <a:rPr lang="en-US" altLang="en-US" sz="1800" kern="0" dirty="0" err="1">
                <a:solidFill>
                  <a:schemeClr val="tx1"/>
                </a:solidFill>
                <a:latin typeface="Calibri" panose="020F0502020204030204" pitchFamily="34" charset="0"/>
                <a:cs typeface="Calibri" panose="020F0502020204030204" pitchFamily="34" charset="0"/>
              </a:rPr>
              <a:t>Manjo</a:t>
            </a:r>
            <a:r>
              <a:rPr lang="en-US" altLang="en-US" sz="1800" kern="0" dirty="0">
                <a:solidFill>
                  <a:schemeClr val="tx1"/>
                </a:solidFill>
                <a:latin typeface="Calibri" panose="020F0502020204030204" pitchFamily="34" charset="0"/>
                <a:cs typeface="Calibri" panose="020F0502020204030204" pitchFamily="34" charset="0"/>
              </a:rPr>
              <a:t> Lamin, Saleh </a:t>
            </a:r>
            <a:r>
              <a:rPr lang="en-US" altLang="en-US" sz="1800" kern="0" dirty="0" err="1">
                <a:solidFill>
                  <a:schemeClr val="tx1"/>
                </a:solidFill>
                <a:latin typeface="Calibri" panose="020F0502020204030204" pitchFamily="34" charset="0"/>
                <a:cs typeface="Calibri" panose="020F0502020204030204" pitchFamily="34" charset="0"/>
              </a:rPr>
              <a:t>Mahareb</a:t>
            </a:r>
            <a:r>
              <a:rPr lang="en-US" altLang="en-US" sz="1800" kern="0" dirty="0">
                <a:solidFill>
                  <a:schemeClr val="tx1"/>
                </a:solidFill>
                <a:latin typeface="Calibri" panose="020F0502020204030204" pitchFamily="34" charset="0"/>
                <a:cs typeface="Calibri" panose="020F0502020204030204" pitchFamily="34" charset="0"/>
              </a:rPr>
              <a:t> Abdoulaye, Haroun Saleh Naima, </a:t>
            </a:r>
            <a:r>
              <a:rPr lang="en-US" altLang="en-US" sz="1800" kern="0" dirty="0" err="1">
                <a:solidFill>
                  <a:schemeClr val="tx1"/>
                </a:solidFill>
                <a:latin typeface="Calibri" panose="020F0502020204030204" pitchFamily="34" charset="0"/>
                <a:cs typeface="Calibri" panose="020F0502020204030204" pitchFamily="34" charset="0"/>
              </a:rPr>
              <a:t>Mouhoudine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Yerima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Kpelafia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Silifa</a:t>
            </a:r>
            <a:endParaRPr lang="en-US" altLang="en-US" sz="1800" kern="0" dirty="0">
              <a:solidFill>
                <a:schemeClr val="tx1"/>
              </a:solidFill>
              <a:latin typeface="Calibri" panose="020F0502020204030204" pitchFamily="34" charset="0"/>
              <a:cs typeface="Calibri" panose="020F0502020204030204" pitchFamily="34" charset="0"/>
            </a:endParaRPr>
          </a:p>
          <a:p>
            <a:pPr algn="l"/>
            <a:endParaRPr lang="en-US" altLang="en-US" sz="1800" b="1" kern="0" dirty="0">
              <a:solidFill>
                <a:schemeClr val="tx1"/>
              </a:solidFill>
              <a:latin typeface="Calibri" panose="020F0502020204030204" pitchFamily="34" charset="0"/>
              <a:cs typeface="Calibri" panose="020F0502020204030204" pitchFamily="34" charset="0"/>
            </a:endParaRPr>
          </a:p>
        </p:txBody>
      </p:sp>
      <p:pic>
        <p:nvPicPr>
          <p:cNvPr id="3" name="Picture 10">
            <a:extLst>
              <a:ext uri="{FF2B5EF4-FFF2-40B4-BE49-F238E27FC236}">
                <a16:creationId xmlns:a16="http://schemas.microsoft.com/office/drawing/2014/main" id="{F91E6EA7-C713-B313-684D-A502CB9EB5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95600" y="5517232"/>
            <a:ext cx="3408726" cy="1112169"/>
          </a:xfrm>
          <a:prstGeom prst="rect">
            <a:avLst/>
          </a:prstGeom>
          <a:solidFill>
            <a:schemeClr val="bg1"/>
          </a:solidFill>
          <a:ln>
            <a:noFill/>
          </a:ln>
        </p:spPr>
      </p:pic>
      <p:pic>
        <p:nvPicPr>
          <p:cNvPr id="5" name="Picture 4">
            <a:extLst>
              <a:ext uri="{FF2B5EF4-FFF2-40B4-BE49-F238E27FC236}">
                <a16:creationId xmlns:a16="http://schemas.microsoft.com/office/drawing/2014/main" id="{9460DFB3-E82B-D312-3214-02702FC0CF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4326" y="5499665"/>
            <a:ext cx="3070616" cy="1112169"/>
          </a:xfrm>
          <a:prstGeom prst="rect">
            <a:avLst/>
          </a:prstGeom>
          <a:ln>
            <a:noFill/>
          </a:ln>
        </p:spPr>
      </p:pic>
    </p:spTree>
    <p:extLst>
      <p:ext uri="{BB962C8B-B14F-4D97-AF65-F5344CB8AC3E}">
        <p14:creationId xmlns:p14="http://schemas.microsoft.com/office/powerpoint/2010/main" val="4276092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7632E26-4FA6-C47F-5588-092FADCB602E}"/>
              </a:ext>
            </a:extLst>
          </p:cNvPr>
          <p:cNvSpPr>
            <a:spLocks noGrp="1"/>
          </p:cNvSpPr>
          <p:nvPr>
            <p:ph type="title" idx="4294967295"/>
          </p:nvPr>
        </p:nvSpPr>
        <p:spPr bwMode="auto">
          <a:xfrm>
            <a:off x="1524000" y="160337"/>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fr-FR" b="1" dirty="0">
                <a:solidFill>
                  <a:srgbClr val="000000"/>
                </a:solidFill>
              </a:rPr>
              <a:t>Learning objectives</a:t>
            </a:r>
            <a:br>
              <a:rPr lang="en-GB" altLang="fr-FR" sz="4000" b="1" dirty="0">
                <a:solidFill>
                  <a:srgbClr val="000000"/>
                </a:solidFill>
              </a:rPr>
            </a:br>
            <a:r>
              <a:rPr lang="en-GB" altLang="fr-FR" sz="2000" i="1" dirty="0">
                <a:solidFill>
                  <a:srgbClr val="FF0000"/>
                </a:solidFill>
              </a:rPr>
              <a:t>By the end of this presentation, the participant is expected to be able to:</a:t>
            </a:r>
            <a:endParaRPr lang="en-US" altLang="en-US" dirty="0"/>
          </a:p>
        </p:txBody>
      </p:sp>
      <p:sp>
        <p:nvSpPr>
          <p:cNvPr id="3" name="Content Placeholder 2">
            <a:extLst>
              <a:ext uri="{FF2B5EF4-FFF2-40B4-BE49-F238E27FC236}">
                <a16:creationId xmlns:a16="http://schemas.microsoft.com/office/drawing/2014/main" id="{B893F4AB-6E8D-6421-F47D-5AF06337D4A1}"/>
              </a:ext>
            </a:extLst>
          </p:cNvPr>
          <p:cNvSpPr>
            <a:spLocks noGrp="1"/>
          </p:cNvSpPr>
          <p:nvPr>
            <p:ph idx="4294967295"/>
          </p:nvPr>
        </p:nvSpPr>
        <p:spPr>
          <a:xfrm>
            <a:off x="1055441" y="1628801"/>
            <a:ext cx="9144000" cy="3528392"/>
          </a:xfrm>
          <a:prstGeom prst="rect">
            <a:avLst/>
          </a:prstGeom>
        </p:spPr>
        <p:txBody>
          <a:bodyPr/>
          <a:lstStyle/>
          <a:p>
            <a:pPr marL="514350" indent="-514350">
              <a:buFont typeface="+mj-lt"/>
              <a:buAutoNum type="arabicPeriod"/>
              <a:defRPr/>
            </a:pPr>
            <a:r>
              <a:rPr lang="en-US" sz="2800" dirty="0"/>
              <a:t>Recognize the importance of methodical and organized documentation</a:t>
            </a:r>
          </a:p>
          <a:p>
            <a:pPr marL="514350" indent="-514350">
              <a:buFont typeface="+mj-lt"/>
              <a:buAutoNum type="arabicPeriod"/>
              <a:defRPr/>
            </a:pPr>
            <a:r>
              <a:rPr lang="en-US" sz="2800" dirty="0"/>
              <a:t>Describe fundamental elements of data quality </a:t>
            </a:r>
          </a:p>
          <a:p>
            <a:pPr marL="514350" indent="-514350">
              <a:buFont typeface="+mj-lt"/>
              <a:buAutoNum type="arabicPeriod"/>
              <a:defRPr/>
            </a:pPr>
            <a:r>
              <a:rPr lang="en-US" sz="2800" dirty="0"/>
              <a:t>Define continuous quality improvement and how it applies to medical records</a:t>
            </a:r>
          </a:p>
          <a:p>
            <a:pPr marL="514350" indent="-514350" eaLnBrk="1" hangingPunct="1">
              <a:lnSpc>
                <a:spcPct val="90000"/>
              </a:lnSpc>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2800" dirty="0"/>
          </a:p>
          <a:p>
            <a:pPr marL="514350" indent="-514350" eaLnBrk="1" hangingPunct="1">
              <a:lnSpc>
                <a:spcPct val="90000"/>
              </a:lnSpc>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altLang="en-US" sz="2800" dirty="0"/>
          </a:p>
          <a:p>
            <a:pPr>
              <a:buFont typeface="Arial" charset="0"/>
              <a:buChar char="•"/>
              <a:defRPr/>
            </a:pP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E6486659-17A2-BA2E-51D7-1F62C5751BBA}"/>
              </a:ext>
            </a:extLst>
          </p:cNvPr>
          <p:cNvSpPr>
            <a:spLocks noGrp="1"/>
          </p:cNvSpPr>
          <p:nvPr>
            <p:ph type="title" idx="4294967295"/>
          </p:nvPr>
        </p:nvSpPr>
        <p:spPr bwMode="auto">
          <a:xfrm>
            <a:off x="1524000" y="116632"/>
            <a:ext cx="9144000" cy="849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Documentation Practices (1)</a:t>
            </a:r>
          </a:p>
        </p:txBody>
      </p:sp>
      <p:sp>
        <p:nvSpPr>
          <p:cNvPr id="5123" name="Content Placeholder 2">
            <a:extLst>
              <a:ext uri="{FF2B5EF4-FFF2-40B4-BE49-F238E27FC236}">
                <a16:creationId xmlns:a16="http://schemas.microsoft.com/office/drawing/2014/main" id="{9F789A62-8038-F3EC-815C-04F608D7F2E4}"/>
              </a:ext>
            </a:extLst>
          </p:cNvPr>
          <p:cNvSpPr>
            <a:spLocks noGrp="1"/>
          </p:cNvSpPr>
          <p:nvPr>
            <p:ph idx="4294967295"/>
          </p:nvPr>
        </p:nvSpPr>
        <p:spPr bwMode="auto">
          <a:xfrm>
            <a:off x="983432" y="1268759"/>
            <a:ext cx="9890943" cy="49082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t>In drug safety monitoring and management, the accurate recording of the details of an event and the action taken is crucial</a:t>
            </a:r>
            <a:endParaRPr lang="en-US" altLang="en-US" sz="2400" dirty="0"/>
          </a:p>
          <a:p>
            <a:r>
              <a:rPr lang="en-US" altLang="en-US" sz="2800" dirty="0"/>
              <a:t>If these details are not documented, then the episode is as good as if it did not happen! The knowledge and lessons learnt will be lost</a:t>
            </a:r>
            <a:endParaRPr lang="en-US" altLang="en-US" sz="2400" dirty="0"/>
          </a:p>
          <a:p>
            <a:r>
              <a:rPr lang="en-US" altLang="en-US" sz="2800" dirty="0"/>
              <a:t>The details need to be recorded in a standardized manner</a:t>
            </a:r>
          </a:p>
          <a:p>
            <a:pPr lvl="1"/>
            <a:r>
              <a:rPr lang="en-US" altLang="en-US" sz="2400" dirty="0"/>
              <a:t>Remember they need to be used by someone else</a:t>
            </a:r>
          </a:p>
          <a:p>
            <a:pPr lvl="1"/>
            <a:r>
              <a:rPr lang="en-US" altLang="en-US" sz="2400" dirty="0"/>
              <a:t>They should be recorded in a way to minimize misunderstandings, allow duplicate reports to be identified, allow pooling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8FAF8EB-45D5-8A52-5753-CFE619BAB1F1}"/>
              </a:ext>
            </a:extLst>
          </p:cNvPr>
          <p:cNvSpPr>
            <a:spLocks noGrp="1"/>
          </p:cNvSpPr>
          <p:nvPr>
            <p:ph type="title" idx="4294967295"/>
          </p:nvPr>
        </p:nvSpPr>
        <p:spPr bwMode="auto">
          <a:xfrm>
            <a:off x="1524000" y="170995"/>
            <a:ext cx="9144000" cy="849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Documentation Practices (2)</a:t>
            </a:r>
          </a:p>
        </p:txBody>
      </p:sp>
      <p:sp>
        <p:nvSpPr>
          <p:cNvPr id="6147" name="Content Placeholder 2">
            <a:extLst>
              <a:ext uri="{FF2B5EF4-FFF2-40B4-BE49-F238E27FC236}">
                <a16:creationId xmlns:a16="http://schemas.microsoft.com/office/drawing/2014/main" id="{B9F0482F-C416-A8EF-443D-64A2D85B242A}"/>
              </a:ext>
            </a:extLst>
          </p:cNvPr>
          <p:cNvSpPr>
            <a:spLocks noGrp="1"/>
          </p:cNvSpPr>
          <p:nvPr>
            <p:ph idx="4294967295"/>
          </p:nvPr>
        </p:nvSpPr>
        <p:spPr bwMode="auto">
          <a:xfrm>
            <a:off x="839416" y="1268760"/>
            <a:ext cx="10033123" cy="5112221"/>
          </a:xfrm>
          <a:prstGeom prst="rect">
            <a:avLst/>
          </a:prstGeom>
        </p:spPr>
        <p:txBody>
          <a:bodyPr/>
          <a:lstStyle/>
          <a:p>
            <a:pPr marL="0" indent="0">
              <a:buFont typeface="Arial" panose="020B0604020202020204" pitchFamily="34" charset="0"/>
              <a:buNone/>
              <a:defRPr/>
            </a:pPr>
            <a:r>
              <a:rPr lang="en-US" altLang="en-US" sz="2800" dirty="0"/>
              <a:t>Source documentation should be “ALCOA”:</a:t>
            </a:r>
          </a:p>
          <a:p>
            <a:pPr marL="514350" indent="-457200">
              <a:defRPr/>
            </a:pPr>
            <a:r>
              <a:rPr lang="en-US" altLang="en-US" sz="2800" dirty="0">
                <a:solidFill>
                  <a:srgbClr val="FF0000"/>
                </a:solidFill>
              </a:rPr>
              <a:t>A</a:t>
            </a:r>
            <a:r>
              <a:rPr lang="en-US" altLang="en-US" sz="2800" dirty="0"/>
              <a:t>ttributable</a:t>
            </a:r>
          </a:p>
          <a:p>
            <a:pPr marL="914400" lvl="1" indent="-457200">
              <a:defRPr/>
            </a:pPr>
            <a:r>
              <a:rPr lang="en-US" altLang="en-US" sz="2400" dirty="0"/>
              <a:t>It should be clear who has documented the data</a:t>
            </a:r>
          </a:p>
          <a:p>
            <a:pPr marL="514350" indent="-457200">
              <a:defRPr/>
            </a:pPr>
            <a:r>
              <a:rPr lang="en-US" altLang="en-US" sz="2800" dirty="0">
                <a:solidFill>
                  <a:srgbClr val="FF0000"/>
                </a:solidFill>
              </a:rPr>
              <a:t>L</a:t>
            </a:r>
            <a:r>
              <a:rPr lang="en-US" altLang="en-US" sz="2800" dirty="0"/>
              <a:t>egible</a:t>
            </a:r>
          </a:p>
          <a:p>
            <a:pPr marL="914400" lvl="1" indent="-457200">
              <a:defRPr/>
            </a:pPr>
            <a:r>
              <a:rPr lang="en-US" altLang="en-US" sz="2400" dirty="0"/>
              <a:t>Readable and signatures identifiable</a:t>
            </a:r>
          </a:p>
          <a:p>
            <a:pPr marL="514350" indent="-457200">
              <a:defRPr/>
            </a:pPr>
            <a:r>
              <a:rPr lang="en-US" altLang="en-US" sz="2800" dirty="0">
                <a:solidFill>
                  <a:srgbClr val="FF0000"/>
                </a:solidFill>
              </a:rPr>
              <a:t>C</a:t>
            </a:r>
            <a:r>
              <a:rPr lang="en-US" altLang="en-US" sz="2800" dirty="0"/>
              <a:t>ontemporaneous</a:t>
            </a:r>
          </a:p>
          <a:p>
            <a:pPr lvl="1">
              <a:defRPr/>
            </a:pPr>
            <a:r>
              <a:rPr lang="en-US" altLang="en-US" sz="2400" dirty="0"/>
              <a:t>The information should be documented in the correct time frame along with the flow of events  </a:t>
            </a:r>
          </a:p>
          <a:p>
            <a:pPr lvl="1">
              <a:defRPr/>
            </a:pPr>
            <a:r>
              <a:rPr lang="en-US" altLang="en-US" sz="2400" dirty="0"/>
              <a:t>If a clinical observation cannot be entered when made, chronology should be recorded</a:t>
            </a:r>
          </a:p>
          <a:p>
            <a:pPr lvl="1">
              <a:defRPr/>
            </a:pPr>
            <a:r>
              <a:rPr lang="en-US" altLang="en-US" sz="2400" dirty="0"/>
              <a:t>Acceptable amount of delay should be defined and justified</a:t>
            </a:r>
          </a:p>
          <a:p>
            <a:pPr marL="444500" lvl="1" indent="-282575">
              <a:buFont typeface="Arial" panose="020B0604020202020204" pitchFamily="34" charset="0"/>
              <a:buChar char="•"/>
              <a:defRPr/>
            </a:pPr>
            <a:r>
              <a:rPr lang="en-US" altLang="en-US" dirty="0"/>
              <a:t>…</a:t>
            </a:r>
          </a:p>
          <a:p>
            <a:pPr lvl="1">
              <a:defRPr/>
            </a:pP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AE30A37-1B09-92C4-64CD-03E241B5856F}"/>
              </a:ext>
            </a:extLst>
          </p:cNvPr>
          <p:cNvSpPr>
            <a:spLocks noGrp="1"/>
          </p:cNvSpPr>
          <p:nvPr>
            <p:ph type="title" idx="4294967295"/>
          </p:nvPr>
        </p:nvSpPr>
        <p:spPr bwMode="auto">
          <a:xfrm>
            <a:off x="1524000" y="116632"/>
            <a:ext cx="9144000" cy="849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Documentation Practices (3)</a:t>
            </a:r>
          </a:p>
        </p:txBody>
      </p:sp>
      <p:sp>
        <p:nvSpPr>
          <p:cNvPr id="6147" name="Content Placeholder 2">
            <a:extLst>
              <a:ext uri="{FF2B5EF4-FFF2-40B4-BE49-F238E27FC236}">
                <a16:creationId xmlns:a16="http://schemas.microsoft.com/office/drawing/2014/main" id="{B64C163B-E343-828E-65A8-552134700010}"/>
              </a:ext>
            </a:extLst>
          </p:cNvPr>
          <p:cNvSpPr>
            <a:spLocks noGrp="1"/>
          </p:cNvSpPr>
          <p:nvPr>
            <p:ph idx="4294967295"/>
          </p:nvPr>
        </p:nvSpPr>
        <p:spPr bwMode="auto">
          <a:xfrm>
            <a:off x="1055440" y="1340768"/>
            <a:ext cx="9241085" cy="5112420"/>
          </a:xfrm>
          <a:prstGeom prst="rect">
            <a:avLst/>
          </a:prstGeom>
        </p:spPr>
        <p:txBody>
          <a:bodyPr/>
          <a:lstStyle/>
          <a:p>
            <a:pPr marL="0" indent="0">
              <a:buFont typeface="Arial" panose="020B0604020202020204" pitchFamily="34" charset="0"/>
              <a:buNone/>
              <a:defRPr/>
            </a:pPr>
            <a:r>
              <a:rPr lang="en-US" altLang="en-US" sz="2800" dirty="0"/>
              <a:t>Source documentation should be “ALCOA”:</a:t>
            </a:r>
          </a:p>
          <a:p>
            <a:pPr marL="514350" indent="-457200">
              <a:defRPr/>
            </a:pPr>
            <a:r>
              <a:rPr lang="en-US" altLang="en-US" sz="2800" dirty="0">
                <a:solidFill>
                  <a:srgbClr val="FF0000"/>
                </a:solidFill>
              </a:rPr>
              <a:t>A</a:t>
            </a:r>
            <a:r>
              <a:rPr lang="en-US" altLang="en-US" sz="2800" dirty="0"/>
              <a:t>ttributable</a:t>
            </a:r>
          </a:p>
          <a:p>
            <a:pPr marL="514350" indent="-457200">
              <a:defRPr/>
            </a:pPr>
            <a:r>
              <a:rPr lang="en-US" altLang="en-US" sz="2800" dirty="0">
                <a:solidFill>
                  <a:srgbClr val="FF0000"/>
                </a:solidFill>
              </a:rPr>
              <a:t>L</a:t>
            </a:r>
            <a:r>
              <a:rPr lang="en-US" altLang="en-US" sz="2800" dirty="0"/>
              <a:t>egible</a:t>
            </a:r>
          </a:p>
          <a:p>
            <a:pPr marL="514350" indent="-457200">
              <a:defRPr/>
            </a:pPr>
            <a:r>
              <a:rPr lang="en-US" altLang="en-US" sz="2800" dirty="0">
                <a:solidFill>
                  <a:srgbClr val="FF0000"/>
                </a:solidFill>
              </a:rPr>
              <a:t>C</a:t>
            </a:r>
            <a:r>
              <a:rPr lang="en-US" altLang="en-US" sz="2800" dirty="0"/>
              <a:t>ontemporaneous</a:t>
            </a:r>
          </a:p>
          <a:p>
            <a:pPr marL="514350" indent="-457200">
              <a:defRPr/>
            </a:pPr>
            <a:r>
              <a:rPr lang="en-US" altLang="en-US" sz="2800" dirty="0">
                <a:solidFill>
                  <a:srgbClr val="FF0000"/>
                </a:solidFill>
              </a:rPr>
              <a:t>O</a:t>
            </a:r>
            <a:r>
              <a:rPr lang="en-US" altLang="en-US" sz="2800" dirty="0"/>
              <a:t>riginal</a:t>
            </a:r>
          </a:p>
          <a:p>
            <a:pPr marL="914400" lvl="1" indent="-457200">
              <a:defRPr/>
            </a:pPr>
            <a:r>
              <a:rPr lang="en-US" altLang="en-US" sz="2400" dirty="0"/>
              <a:t>Original, if not original should be exact copy; the first record made by the appropriate person</a:t>
            </a:r>
          </a:p>
          <a:p>
            <a:pPr marL="514350" indent="-457200">
              <a:defRPr/>
            </a:pPr>
            <a:r>
              <a:rPr lang="en-US" altLang="en-US" sz="2800" dirty="0">
                <a:solidFill>
                  <a:srgbClr val="FF0000"/>
                </a:solidFill>
              </a:rPr>
              <a:t>A</a:t>
            </a:r>
            <a:r>
              <a:rPr lang="en-US" altLang="en-US" sz="2800" dirty="0"/>
              <a:t>ccurate</a:t>
            </a:r>
          </a:p>
          <a:p>
            <a:pPr marL="914400" lvl="1" indent="-457200">
              <a:defRPr/>
            </a:pPr>
            <a:r>
              <a:rPr lang="en-US" altLang="en-US" sz="2400" dirty="0"/>
              <a:t>Accurate, consistent and real representation of facts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a:extLst>
              <a:ext uri="{FF2B5EF4-FFF2-40B4-BE49-F238E27FC236}">
                <a16:creationId xmlns:a16="http://schemas.microsoft.com/office/drawing/2014/main" id="{03E00AD4-F5DF-6CD7-F89E-89839439924D}"/>
              </a:ext>
            </a:extLst>
          </p:cNvPr>
          <p:cNvSpPr>
            <a:spLocks noGrp="1"/>
          </p:cNvSpPr>
          <p:nvPr>
            <p:ph idx="4294967295"/>
          </p:nvPr>
        </p:nvSpPr>
        <p:spPr bwMode="auto">
          <a:xfrm>
            <a:off x="1343472" y="1556792"/>
            <a:ext cx="9315003" cy="45360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t>Adverse Event Form</a:t>
            </a:r>
          </a:p>
          <a:p>
            <a:r>
              <a:rPr lang="en-US" altLang="en-US" sz="2800" dirty="0"/>
              <a:t>TB treatment card, registers, medical records created during treatment</a:t>
            </a:r>
          </a:p>
          <a:p>
            <a:r>
              <a:rPr lang="en-US" altLang="en-US" sz="2800" dirty="0"/>
              <a:t>Laboratory results, ECG, audiogram, X-ray, etc.</a:t>
            </a:r>
          </a:p>
          <a:p>
            <a:r>
              <a:rPr lang="en-US" altLang="en-US" sz="2800" dirty="0"/>
              <a:t>Medical records supplied by the patient</a:t>
            </a:r>
          </a:p>
          <a:p>
            <a:r>
              <a:rPr lang="en-US" altLang="en-US" sz="2800" dirty="0"/>
              <a:t>Informed Consent Forms</a:t>
            </a:r>
          </a:p>
          <a:p>
            <a:r>
              <a:rPr lang="en-US" altLang="en-US" sz="2800" dirty="0"/>
              <a:t>Correspondence (email…)</a:t>
            </a:r>
          </a:p>
        </p:txBody>
      </p:sp>
      <p:sp>
        <p:nvSpPr>
          <p:cNvPr id="8195" name="Title 1">
            <a:extLst>
              <a:ext uri="{FF2B5EF4-FFF2-40B4-BE49-F238E27FC236}">
                <a16:creationId xmlns:a16="http://schemas.microsoft.com/office/drawing/2014/main" id="{17E37988-D463-FFF9-CFAF-99F0CE0ECDDD}"/>
              </a:ext>
            </a:extLst>
          </p:cNvPr>
          <p:cNvSpPr txBox="1">
            <a:spLocks/>
          </p:cNvSpPr>
          <p:nvPr/>
        </p:nvSpPr>
        <p:spPr bwMode="auto">
          <a:xfrm>
            <a:off x="1981200" y="27463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4400" b="1" dirty="0"/>
              <a:t>Documentation Practices (4)</a:t>
            </a:r>
          </a:p>
          <a:p>
            <a:pPr algn="ctr"/>
            <a:r>
              <a:rPr lang="en-US" altLang="en-US" sz="2800" i="1" dirty="0">
                <a:solidFill>
                  <a:srgbClr val="FF0000"/>
                </a:solidFill>
              </a:rPr>
              <a:t>examples of source documents</a:t>
            </a:r>
            <a:endParaRPr lang="en-US" altLang="en-US" sz="2800" b="1" i="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F49F2EE7-5C39-D83F-39A6-5A79AB9749D0}"/>
              </a:ext>
            </a:extLst>
          </p:cNvPr>
          <p:cNvSpPr>
            <a:spLocks noGrp="1"/>
          </p:cNvSpPr>
          <p:nvPr>
            <p:ph idx="4294967295"/>
          </p:nvPr>
        </p:nvSpPr>
        <p:spPr bwMode="auto">
          <a:xfrm>
            <a:off x="1271464" y="1484784"/>
            <a:ext cx="8662988"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t>Missing data/documentation</a:t>
            </a:r>
          </a:p>
          <a:p>
            <a:r>
              <a:rPr lang="en-US" altLang="en-US" sz="2800" dirty="0"/>
              <a:t>Missing dates</a:t>
            </a:r>
          </a:p>
          <a:p>
            <a:r>
              <a:rPr lang="en-US" altLang="en-US" sz="2800" dirty="0"/>
              <a:t>No attribution</a:t>
            </a:r>
          </a:p>
          <a:p>
            <a:r>
              <a:rPr lang="en-US" altLang="en-US" sz="2800" dirty="0"/>
              <a:t>Missing subject identifiers</a:t>
            </a:r>
          </a:p>
          <a:p>
            <a:r>
              <a:rPr lang="en-US" altLang="en-US" sz="2800" dirty="0"/>
              <a:t>Non standard recording of variables</a:t>
            </a:r>
          </a:p>
          <a:p>
            <a:r>
              <a:rPr lang="en-US" altLang="en-US" sz="2800" dirty="0"/>
              <a:t>Inaccurate/erroneous transcription of values</a:t>
            </a:r>
          </a:p>
          <a:p>
            <a:r>
              <a:rPr lang="en-US" altLang="en-US" sz="2800" dirty="0"/>
              <a:t>Corrections (white out, scribbling)</a:t>
            </a:r>
          </a:p>
          <a:p>
            <a:r>
              <a:rPr lang="en-US" altLang="en-US" sz="2800" dirty="0"/>
              <a:t>Illegible</a:t>
            </a:r>
          </a:p>
          <a:p>
            <a:r>
              <a:rPr lang="en-US" altLang="en-US" sz="2800" dirty="0"/>
              <a:t>Use of checklists (in place of notes)</a:t>
            </a:r>
          </a:p>
          <a:p>
            <a:endParaRPr lang="en-US" altLang="en-US" sz="2800" dirty="0"/>
          </a:p>
        </p:txBody>
      </p:sp>
      <p:sp>
        <p:nvSpPr>
          <p:cNvPr id="9219" name="Title 1">
            <a:extLst>
              <a:ext uri="{FF2B5EF4-FFF2-40B4-BE49-F238E27FC236}">
                <a16:creationId xmlns:a16="http://schemas.microsoft.com/office/drawing/2014/main" id="{36ED8AAD-3E19-498D-E4BB-AEE067B320C4}"/>
              </a:ext>
            </a:extLst>
          </p:cNvPr>
          <p:cNvSpPr txBox="1">
            <a:spLocks/>
          </p:cNvSpPr>
          <p:nvPr/>
        </p:nvSpPr>
        <p:spPr bwMode="auto">
          <a:xfrm>
            <a:off x="1981200" y="27463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4400" b="1"/>
              <a:t>Documentation Practices (5)</a:t>
            </a:r>
          </a:p>
          <a:p>
            <a:pPr algn="ctr"/>
            <a:r>
              <a:rPr lang="en-US" altLang="en-US" sz="2800" i="1">
                <a:solidFill>
                  <a:srgbClr val="FF0000"/>
                </a:solidFill>
              </a:rPr>
              <a:t>common problems</a:t>
            </a:r>
            <a:endParaRPr lang="en-US" altLang="en-US" sz="2800" b="1" i="1">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F0B23D45-A257-3EFB-BA90-36891CF0314C}"/>
              </a:ext>
            </a:extLst>
          </p:cNvPr>
          <p:cNvSpPr>
            <a:spLocks noGrp="1"/>
          </p:cNvSpPr>
          <p:nvPr>
            <p:ph idx="4294967295"/>
          </p:nvPr>
        </p:nvSpPr>
        <p:spPr bwMode="auto">
          <a:xfrm>
            <a:off x="983432" y="1124744"/>
            <a:ext cx="9243243" cy="43918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t>ALL records should be:</a:t>
            </a:r>
          </a:p>
          <a:p>
            <a:pPr lvl="1"/>
            <a:r>
              <a:rPr lang="en-US" altLang="en-US" sz="2400" dirty="0"/>
              <a:t>Dated</a:t>
            </a:r>
          </a:p>
          <a:p>
            <a:pPr lvl="1"/>
            <a:r>
              <a:rPr lang="en-US" altLang="en-US" sz="2400" dirty="0"/>
              <a:t>Signed/Attributed</a:t>
            </a:r>
          </a:p>
          <a:p>
            <a:pPr lvl="1"/>
            <a:r>
              <a:rPr lang="en-US" altLang="en-US" sz="2400" dirty="0"/>
              <a:t>Secured</a:t>
            </a:r>
          </a:p>
          <a:p>
            <a:r>
              <a:rPr lang="en-US" altLang="en-US" sz="2800" dirty="0"/>
              <a:t>Sign/initial and date entries at the time they are made </a:t>
            </a:r>
          </a:p>
          <a:p>
            <a:r>
              <a:rPr lang="en-US" altLang="en-US" sz="2800" dirty="0"/>
              <a:t>Data entries must be dated on the date of entry – contemporaneous</a:t>
            </a:r>
          </a:p>
          <a:p>
            <a:r>
              <a:rPr lang="en-US" altLang="en-US" sz="2800" dirty="0"/>
              <a:t>Data entries must be signed or initialed by the person entering the data – attribution </a:t>
            </a:r>
          </a:p>
          <a:p>
            <a:r>
              <a:rPr lang="en-US" altLang="en-US" sz="2800" dirty="0"/>
              <a:t>Never sign anybody else’s name – falsification </a:t>
            </a:r>
          </a:p>
          <a:p>
            <a:r>
              <a:rPr lang="en-US" altLang="en-US" sz="2800" dirty="0"/>
              <a:t>Do not post- or pre-date </a:t>
            </a:r>
          </a:p>
          <a:p>
            <a:endParaRPr lang="en-US" altLang="en-US" sz="2800" dirty="0"/>
          </a:p>
        </p:txBody>
      </p:sp>
      <p:sp>
        <p:nvSpPr>
          <p:cNvPr id="10243" name="Title 1">
            <a:extLst>
              <a:ext uri="{FF2B5EF4-FFF2-40B4-BE49-F238E27FC236}">
                <a16:creationId xmlns:a16="http://schemas.microsoft.com/office/drawing/2014/main" id="{0F3826CF-61AA-7326-4702-55CDEB40D830}"/>
              </a:ext>
            </a:extLst>
          </p:cNvPr>
          <p:cNvSpPr txBox="1">
            <a:spLocks/>
          </p:cNvSpPr>
          <p:nvPr/>
        </p:nvSpPr>
        <p:spPr bwMode="auto">
          <a:xfrm>
            <a:off x="1981200" y="11588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4400" b="1"/>
              <a:t>Documentation Practices (6)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1390</Words>
  <Application>Microsoft Office PowerPoint</Application>
  <PresentationFormat>Widescreen</PresentationFormat>
  <Paragraphs>131</Paragraphs>
  <Slides>20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Learning objectives By the end of this presentation, the participant is expected to be able to:</vt:lpstr>
      <vt:lpstr>Documentation Practices (1)</vt:lpstr>
      <vt:lpstr>Documentation Practices (2)</vt:lpstr>
      <vt:lpstr>Documentation Practices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(1)</vt:lpstr>
      <vt:lpstr>Conclusion (2)</vt:lpstr>
      <vt:lpstr>PowerPoint Presentation</vt:lpstr>
    </vt:vector>
  </TitlesOfParts>
  <Company>Médecins Sans Frontières Suisse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Nathalie LACHENAL</dc:creator>
  <cp:lastModifiedBy>Bassirou soul</cp:lastModifiedBy>
  <cp:revision>71</cp:revision>
  <dcterms:created xsi:type="dcterms:W3CDTF">2016-06-29T12:53:41Z</dcterms:created>
  <dcterms:modified xsi:type="dcterms:W3CDTF">2023-04-28T20:35:47Z</dcterms:modified>
</cp:coreProperties>
</file>