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562" r:id="rId2"/>
    <p:sldId id="564" r:id="rId3"/>
    <p:sldId id="536" r:id="rId4"/>
    <p:sldId id="532" r:id="rId5"/>
    <p:sldId id="538" r:id="rId6"/>
    <p:sldId id="518" r:id="rId7"/>
    <p:sldId id="436" r:id="rId8"/>
    <p:sldId id="519" r:id="rId9"/>
    <p:sldId id="524" r:id="rId10"/>
    <p:sldId id="535" r:id="rId11"/>
    <p:sldId id="520" r:id="rId12"/>
    <p:sldId id="521" r:id="rId13"/>
    <p:sldId id="545" r:id="rId14"/>
    <p:sldId id="540" r:id="rId15"/>
    <p:sldId id="541" r:id="rId16"/>
    <p:sldId id="537" r:id="rId17"/>
    <p:sldId id="954" r:id="rId18"/>
    <p:sldId id="539" r:id="rId19"/>
    <p:sldId id="554" r:id="rId20"/>
    <p:sldId id="534" r:id="rId21"/>
    <p:sldId id="565" r:id="rId22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8000"/>
    <a:srgbClr val="FFFF66"/>
    <a:srgbClr val="000066"/>
    <a:srgbClr val="6633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976C2-89B2-4920-BB33-722C3BCD7437}" v="153" dt="2022-11-29T15:38:11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86395" autoAdjust="0"/>
  </p:normalViewPr>
  <p:slideViewPr>
    <p:cSldViewPr>
      <p:cViewPr varScale="1">
        <p:scale>
          <a:sx n="35" d="100"/>
          <a:sy n="35" d="100"/>
        </p:scale>
        <p:origin x="6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 Hennig" userId="0P/lI8Pd1lnrXpeeXzaP05sS1mWNKWWGy+t/XOmAbdM=" providerId="None" clId="Web-{5CB976C2-89B2-4920-BB33-722C3BCD7437}"/>
    <pc:docChg chg="modSld">
      <pc:chgData name="BJ Hennig" userId="0P/lI8Pd1lnrXpeeXzaP05sS1mWNKWWGy+t/XOmAbdM=" providerId="None" clId="Web-{5CB976C2-89B2-4920-BB33-722C3BCD7437}" dt="2022-11-29T15:38:11.459" v="99" actId="20577"/>
      <pc:docMkLst>
        <pc:docMk/>
      </pc:docMkLst>
      <pc:sldChg chg="modSp">
        <pc:chgData name="BJ Hennig" userId="0P/lI8Pd1lnrXpeeXzaP05sS1mWNKWWGy+t/XOmAbdM=" providerId="None" clId="Web-{5CB976C2-89B2-4920-BB33-722C3BCD7437}" dt="2022-11-29T15:29:04.926" v="9" actId="20577"/>
        <pc:sldMkLst>
          <pc:docMk/>
          <pc:sldMk cId="0" sldId="436"/>
        </pc:sldMkLst>
        <pc:spChg chg="mod">
          <ac:chgData name="BJ Hennig" userId="0P/lI8Pd1lnrXpeeXzaP05sS1mWNKWWGy+t/XOmAbdM=" providerId="None" clId="Web-{5CB976C2-89B2-4920-BB33-722C3BCD7437}" dt="2022-11-29T15:29:04.926" v="9" actId="20577"/>
          <ac:spMkLst>
            <pc:docMk/>
            <pc:sldMk cId="0" sldId="436"/>
            <ac:spMk id="24578" creationId="{228567AE-D906-3907-0C50-CF5C666B9EA4}"/>
          </ac:spMkLst>
        </pc:spChg>
      </pc:sldChg>
      <pc:sldChg chg="modSp">
        <pc:chgData name="BJ Hennig" userId="0P/lI8Pd1lnrXpeeXzaP05sS1mWNKWWGy+t/XOmAbdM=" providerId="None" clId="Web-{5CB976C2-89B2-4920-BB33-722C3BCD7437}" dt="2022-11-29T15:38:11.459" v="99" actId="20577"/>
        <pc:sldMkLst>
          <pc:docMk/>
          <pc:sldMk cId="0" sldId="534"/>
        </pc:sldMkLst>
        <pc:spChg chg="mod">
          <ac:chgData name="BJ Hennig" userId="0P/lI8Pd1lnrXpeeXzaP05sS1mWNKWWGy+t/XOmAbdM=" providerId="None" clId="Web-{5CB976C2-89B2-4920-BB33-722C3BCD7437}" dt="2022-11-29T15:38:11.459" v="99" actId="20577"/>
          <ac:spMkLst>
            <pc:docMk/>
            <pc:sldMk cId="0" sldId="534"/>
            <ac:spMk id="2" creationId="{9E13D323-4E90-9549-7EF5-77005B1D91BE}"/>
          </ac:spMkLst>
        </pc:spChg>
      </pc:sldChg>
      <pc:sldChg chg="modSp">
        <pc:chgData name="BJ Hennig" userId="0P/lI8Pd1lnrXpeeXzaP05sS1mWNKWWGy+t/XOmAbdM=" providerId="None" clId="Web-{5CB976C2-89B2-4920-BB33-722C3BCD7437}" dt="2022-11-29T15:27:57.439" v="1" actId="20577"/>
        <pc:sldMkLst>
          <pc:docMk/>
          <pc:sldMk cId="0" sldId="538"/>
        </pc:sldMkLst>
        <pc:spChg chg="mod">
          <ac:chgData name="BJ Hennig" userId="0P/lI8Pd1lnrXpeeXzaP05sS1mWNKWWGy+t/XOmAbdM=" providerId="None" clId="Web-{5CB976C2-89B2-4920-BB33-722C3BCD7437}" dt="2022-11-29T15:27:57.439" v="1" actId="20577"/>
          <ac:spMkLst>
            <pc:docMk/>
            <pc:sldMk cId="0" sldId="538"/>
            <ac:spMk id="8" creationId="{01751DE7-CCEE-E926-7EC2-FD70FD657E07}"/>
          </ac:spMkLst>
        </pc:spChg>
      </pc:sldChg>
      <pc:sldChg chg="modSp">
        <pc:chgData name="BJ Hennig" userId="0P/lI8Pd1lnrXpeeXzaP05sS1mWNKWWGy+t/XOmAbdM=" providerId="None" clId="Web-{5CB976C2-89B2-4920-BB33-722C3BCD7437}" dt="2022-11-29T15:35:39.532" v="70" actId="20577"/>
        <pc:sldMkLst>
          <pc:docMk/>
          <pc:sldMk cId="0" sldId="539"/>
        </pc:sldMkLst>
        <pc:spChg chg="mod">
          <ac:chgData name="BJ Hennig" userId="0P/lI8Pd1lnrXpeeXzaP05sS1mWNKWWGy+t/XOmAbdM=" providerId="None" clId="Web-{5CB976C2-89B2-4920-BB33-722C3BCD7437}" dt="2022-11-29T15:35:39.532" v="70" actId="20577"/>
          <ac:spMkLst>
            <pc:docMk/>
            <pc:sldMk cId="0" sldId="539"/>
            <ac:spMk id="2" creationId="{F6738F2B-18D5-ED0A-8AA7-4AD762841F4C}"/>
          </ac:spMkLst>
        </pc:spChg>
      </pc:sldChg>
      <pc:sldChg chg="modSp">
        <pc:chgData name="BJ Hennig" userId="0P/lI8Pd1lnrXpeeXzaP05sS1mWNKWWGy+t/XOmAbdM=" providerId="None" clId="Web-{5CB976C2-89B2-4920-BB33-722C3BCD7437}" dt="2022-11-29T15:32:43.511" v="44" actId="20577"/>
        <pc:sldMkLst>
          <pc:docMk/>
          <pc:sldMk cId="0" sldId="540"/>
        </pc:sldMkLst>
        <pc:spChg chg="mod">
          <ac:chgData name="BJ Hennig" userId="0P/lI8Pd1lnrXpeeXzaP05sS1mWNKWWGy+t/XOmAbdM=" providerId="None" clId="Web-{5CB976C2-89B2-4920-BB33-722C3BCD7437}" dt="2022-11-29T15:32:43.511" v="44" actId="20577"/>
          <ac:spMkLst>
            <pc:docMk/>
            <pc:sldMk cId="0" sldId="540"/>
            <ac:spMk id="27650" creationId="{1739EDDB-F5D7-9981-F64D-74B2F91FAC24}"/>
          </ac:spMkLst>
        </pc:spChg>
      </pc:sldChg>
      <pc:sldChg chg="modSp">
        <pc:chgData name="BJ Hennig" userId="0P/lI8Pd1lnrXpeeXzaP05sS1mWNKWWGy+t/XOmAbdM=" providerId="None" clId="Web-{5CB976C2-89B2-4920-BB33-722C3BCD7437}" dt="2022-11-29T15:31:38.274" v="37" actId="20577"/>
        <pc:sldMkLst>
          <pc:docMk/>
          <pc:sldMk cId="0" sldId="545"/>
        </pc:sldMkLst>
        <pc:spChg chg="mod">
          <ac:chgData name="BJ Hennig" userId="0P/lI8Pd1lnrXpeeXzaP05sS1mWNKWWGy+t/XOmAbdM=" providerId="None" clId="Web-{5CB976C2-89B2-4920-BB33-722C3BCD7437}" dt="2022-11-29T15:31:38.274" v="37" actId="20577"/>
          <ac:spMkLst>
            <pc:docMk/>
            <pc:sldMk cId="0" sldId="545"/>
            <ac:spMk id="6147" creationId="{72F30419-5017-E68E-D4E8-9508C15EEB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39A6A2-0305-E01A-BCF3-71799BCDBF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78C09-1A19-5901-7DAB-6D45C5506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5778B5-7270-48EE-9EAD-52A9AF5156B1}" type="datetimeFigureOut">
              <a:rPr lang="en-GB"/>
              <a:pPr>
                <a:defRPr/>
              </a:pPr>
              <a:t>13/12/2023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270E2-CAB3-4902-9755-5B6A1ABE0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7FCC-7892-E9D1-C29C-B72EC73C80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39186C-7B13-4EE6-A00B-8A8EBD6B1107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0B55547-1F18-1063-290A-B092677C9C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61CCC67-4842-35A4-5A05-086FDA3151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64949FF-47DB-C448-DB9B-BB10284510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795C655B-CDF8-2F16-6D1A-594625302E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47F09E80-C495-9597-94DF-1C2FAA5F95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8EFB7CBF-EAB4-922D-F224-280724EED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168BCD-AEB0-485F-9CFC-7065A02C4BDC}" type="slidenum">
              <a:rPr lang="fr-CH" altLang="fr-FR"/>
              <a:pPr>
                <a:defRPr/>
              </a:pPr>
              <a:t>‹#›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09D3106-33BC-102F-86D6-C2CCA8FD7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88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0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32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04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76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28B7DB-30BF-4E26-BFDC-68DA61AA57BC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35810DE-0C55-0562-7C57-FD90C92AB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E80C94D-93A5-96B2-FEBE-6A25BDBA4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6188205-4BA5-706F-11B2-EAA892183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7AE6A-E580-4FA3-A71A-70C45AF7657F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0CAB372-F0E0-FF4B-5908-B5644DF90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A780EC1-29F0-EE33-BB82-21907E8B5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D75275D-1D40-603E-E8F1-A0FAE3D96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5567BC5-32EE-D7A3-6A67-F36E2D4BB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1B044E1-8187-41DF-7C6A-8FAEF2252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ACE58-C233-4AB6-BBC3-BC043CC4F579}" type="slidenum">
              <a:rPr lang="fr-CH" altLang="fr-FR" smtClean="0"/>
              <a:pPr/>
              <a:t>17</a:t>
            </a:fld>
            <a:endParaRPr lang="fr-CH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A4BFAFB4-0F9F-E4C3-9B08-EA02017F9C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Workshop for 18 high-priority countries of the WHO European Region on recording and reporting of drug resistant tuberculosis</a:t>
            </a: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362277BA-D949-B768-E94E-FE418C234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ED02B-04A6-4BA8-9B48-DE76D6490F3C}" type="slidenum">
              <a:rPr lang="en-US" altLang="fr-FR" smtClean="0"/>
              <a:pPr>
                <a:spcBef>
                  <a:spcPct val="0"/>
                </a:spcBef>
              </a:pPr>
              <a:t>19</a:t>
            </a:fld>
            <a:endParaRPr lang="en-US" altLang="fr-FR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7B11897C-B8E1-CB23-5578-42080C885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2725" y="531813"/>
            <a:ext cx="4732338" cy="2662237"/>
          </a:xfrm>
          <a:ln/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D159BBB-86B2-92E6-453C-046050D6C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1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18140-B2BB-4910-805B-CCB6D28C5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4682DD8E-7766-37E9-08F4-6D0C887EF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3B54B-8AB5-0055-1E2B-095860E9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3BB4C1-09B5-4B09-BC12-5F101F6D3110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8025F-2F2C-73A6-D23E-725B361B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120A-779E-902E-1DC1-445FBD89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C6D807-2A2F-4162-8B9C-B8215F322B3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4334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37" r:id="rId2"/>
    <p:sldLayoutId id="214748423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20.wmf"/><Relationship Id="rId10" Type="http://schemas.openxmlformats.org/officeDocument/2006/relationships/image" Target="../media/image6.wmf"/><Relationship Id="rId4" Type="http://schemas.openxmlformats.org/officeDocument/2006/relationships/image" Target="../media/image19.wmf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259832/9789241513456eng.pdf?sequence=1&amp;isAllowed=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>
            <a:extLst>
              <a:ext uri="{FF2B5EF4-FFF2-40B4-BE49-F238E27FC236}">
                <a16:creationId xmlns:a16="http://schemas.microsoft.com/office/drawing/2014/main" id="{A5B16479-4158-B8F6-D96E-DA1A03D3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44450"/>
            <a:ext cx="85074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en-US" sz="4400" b="1" dirty="0" err="1">
                <a:cs typeface="Calibri" panose="020F0502020204030204" pitchFamily="34" charset="0"/>
              </a:rPr>
              <a:t>Alert</a:t>
            </a:r>
            <a:r>
              <a:rPr lang="fr-CH" altLang="en-US" sz="4400" b="1" dirty="0">
                <a:cs typeface="Calibri" panose="020F0502020204030204" pitchFamily="34" charset="0"/>
              </a:rPr>
              <a:t> </a:t>
            </a:r>
            <a:r>
              <a:rPr lang="fr-CH" altLang="en-US" sz="4400" b="1" dirty="0" err="1">
                <a:cs typeface="Calibri" panose="020F0502020204030204" pitchFamily="34" charset="0"/>
              </a:rPr>
              <a:t>form</a:t>
            </a:r>
            <a:r>
              <a:rPr lang="fr-CH" altLang="en-US" sz="4400" b="1" dirty="0">
                <a:cs typeface="Calibri" panose="020F0502020204030204" pitchFamily="34" charset="0"/>
              </a:rPr>
              <a:t> for SAE</a:t>
            </a:r>
            <a:endParaRPr lang="en-GB" altLang="en-US" sz="4400" b="1" dirty="0">
              <a:cs typeface="Calibri" panose="020F0502020204030204" pitchFamily="34" charset="0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59336071-B2F8-A1A4-E39A-6F13AF6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01" y="863935"/>
            <a:ext cx="3339920" cy="5130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1E0F404E-7632-03ED-933A-36E1543F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44" y="863935"/>
            <a:ext cx="3182094" cy="5130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7" name="Rectangle 1">
            <a:extLst>
              <a:ext uri="{FF2B5EF4-FFF2-40B4-BE49-F238E27FC236}">
                <a16:creationId xmlns:a16="http://schemas.microsoft.com/office/drawing/2014/main" id="{99C4D2AA-88EE-2465-20BD-31FCD605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6309320"/>
            <a:ext cx="7680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cs typeface="Calibri" panose="020F0502020204030204" pitchFamily="34" charset="0"/>
              </a:rPr>
              <a:t>http://</a:t>
            </a:r>
            <a:r>
              <a:rPr lang="en-GB" altLang="en-US" sz="1600" dirty="0" err="1">
                <a:cs typeface="Calibri" panose="020F0502020204030204" pitchFamily="34" charset="0"/>
              </a:rPr>
              <a:t>apps.who.int</a:t>
            </a:r>
            <a:r>
              <a:rPr lang="en-GB" altLang="en-US" sz="1600" dirty="0">
                <a:cs typeface="Calibri" panose="020F0502020204030204" pitchFamily="34" charset="0"/>
              </a:rPr>
              <a:t>/iris/bitstream/10665/204465/1/WHO_HTM_TB_2015.28_eng.pdf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08CA960-726D-83E2-BCB8-64406459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 form - 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BE303B19-8C24-F6C3-9BA3-8152F03D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49325"/>
            <a:ext cx="77041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C38F5-6F54-A607-EC18-18C3864393B4}"/>
              </a:ext>
            </a:extLst>
          </p:cNvPr>
          <p:cNvSpPr txBox="1"/>
          <p:nvPr/>
        </p:nvSpPr>
        <p:spPr>
          <a:xfrm rot="19129257">
            <a:off x="2622550" y="2405063"/>
            <a:ext cx="66167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3800" b="1" dirty="0" err="1">
                <a:solidFill>
                  <a:schemeClr val="bg1">
                    <a:lumMod val="85000"/>
                  </a:schemeClr>
                </a:solidFill>
              </a:rPr>
              <a:t>Sample</a:t>
            </a:r>
            <a:endParaRPr lang="en-GB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 descr="MCj02390130000[1]">
            <a:extLst>
              <a:ext uri="{FF2B5EF4-FFF2-40B4-BE49-F238E27FC236}">
                <a16:creationId xmlns:a16="http://schemas.microsoft.com/office/drawing/2014/main" id="{6B51B064-8739-A5D0-8C48-A1D2C22F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8550" y="3354388"/>
            <a:ext cx="657225" cy="8016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7B6D1-9039-1FEC-9D51-9F367BD75524}"/>
              </a:ext>
            </a:extLst>
          </p:cNvPr>
          <p:cNvSpPr txBox="1"/>
          <p:nvPr/>
        </p:nvSpPr>
        <p:spPr>
          <a:xfrm>
            <a:off x="4295775" y="3656013"/>
            <a:ext cx="5862638" cy="70802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lIns="91321" tIns="45661" rIns="91321" bIns="45661">
            <a:spAutoFit/>
          </a:bodyPr>
          <a:lstStyle>
            <a:defPPr rtl="0"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520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041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5626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835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604440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3125328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646216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4167104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defRPr/>
            </a:pPr>
            <a:r>
              <a:rPr lang="en-GB" sz="2000" i="1" dirty="0"/>
              <a:t>To be adapted with the TB-MR treatment file used by the TNP</a:t>
            </a:r>
            <a:endParaRPr lang="fr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EAFEB1-EBB7-16EE-83B0-8E36C44DF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 form - 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58A52542-F719-0EB6-A443-6B4F041D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54088"/>
            <a:ext cx="8056563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A90BCD-104B-CB55-4323-B5D738C28770}"/>
              </a:ext>
            </a:extLst>
          </p:cNvPr>
          <p:cNvSpPr txBox="1"/>
          <p:nvPr/>
        </p:nvSpPr>
        <p:spPr>
          <a:xfrm rot="19129257">
            <a:off x="2622550" y="2405063"/>
            <a:ext cx="66167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3800" b="1" dirty="0" err="1">
                <a:solidFill>
                  <a:schemeClr val="bg1">
                    <a:lumMod val="85000"/>
                  </a:schemeClr>
                </a:solidFill>
              </a:rPr>
              <a:t>Sample</a:t>
            </a:r>
            <a:endParaRPr lang="en-GB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 descr="MCj02390130000[1]">
            <a:extLst>
              <a:ext uri="{FF2B5EF4-FFF2-40B4-BE49-F238E27FC236}">
                <a16:creationId xmlns:a16="http://schemas.microsoft.com/office/drawing/2014/main" id="{5B86758A-6B1E-E0D9-1251-FF8B3073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8550" y="3354388"/>
            <a:ext cx="657225" cy="8016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28E8D-048A-6353-1F93-CF44B8485290}"/>
              </a:ext>
            </a:extLst>
          </p:cNvPr>
          <p:cNvSpPr txBox="1"/>
          <p:nvPr/>
        </p:nvSpPr>
        <p:spPr>
          <a:xfrm>
            <a:off x="4295775" y="3656013"/>
            <a:ext cx="5862638" cy="70802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lIns="91321" tIns="45661" rIns="91321" bIns="45661">
            <a:spAutoFit/>
          </a:bodyPr>
          <a:lstStyle>
            <a:defPPr rtl="0"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520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041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5626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835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604440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3125328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646216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4167104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defRPr/>
            </a:pPr>
            <a:r>
              <a:rPr lang="en-GB" sz="2000" i="1" dirty="0"/>
              <a:t>To be adapted with the TB-MR treatment file used by the TNP</a:t>
            </a:r>
            <a:endParaRPr lang="fr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2F30419-5017-E68E-D4E8-9508C15EEB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1166019"/>
            <a:ext cx="10465618" cy="4525962"/>
          </a:xfrm>
        </p:spPr>
        <p:txBody>
          <a:bodyPr/>
          <a:lstStyle/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Instances where data are expected to be collected and reported: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Alert of a suspected/confirmed SAE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Initial detailed report following the alert SAE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detailed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following initial report</a:t>
            </a:r>
          </a:p>
          <a:p>
            <a:pPr lvl="1">
              <a:defRPr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4820" lvl="1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TB programmes may develop separate forms (paper or electronic) for the reporting at the above listed stages. Adaptation may be possible,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; initial detailed report doubles as an alert form, with full details on this form completed later, after the alert  </a:t>
            </a: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E5F0A8F5-229F-C491-B17E-A56E03521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99390"/>
            <a:ext cx="8229600" cy="792163"/>
          </a:xfrm>
        </p:spPr>
        <p:txBody>
          <a:bodyPr/>
          <a:lstStyle/>
          <a:p>
            <a:r>
              <a:rPr lang="en-GB" alt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Report Forms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>
            <a:extLst>
              <a:ext uri="{FF2B5EF4-FFF2-40B4-BE49-F238E27FC236}">
                <a16:creationId xmlns:a16="http://schemas.microsoft.com/office/drawing/2014/main" id="{F490351A-7CDF-D964-21AE-53A3EEB4C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59544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Assigning severity (1)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1739EDDB-F5D7-9981-F64D-74B2F91FAC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1585466"/>
            <a:ext cx="10225136" cy="450783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Simplest is a scale from mild (grade 1) -&gt; moderate (grade 2) -&gt;severe (grade ≥ 3) as determined by the clinician and/or patient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Severity scales are available (e.g. DAIDS, CTCAE, ANRS…)</a:t>
            </a:r>
          </a:p>
          <a:p>
            <a:pPr marL="742950" lvl="2" indent="-342900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They are useful to classify results of laboratory and other special tests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scales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have been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for conditions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TB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(AIDS, cancer…)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CH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seriousness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severity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93B8212-854F-A25C-B2C3-95555BCB46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65100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Assigning severity (2)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2B4A9-B462-F2F7-45FF-04BB703380BE}"/>
              </a:ext>
            </a:extLst>
          </p:cNvPr>
          <p:cNvSpPr/>
          <p:nvPr/>
        </p:nvSpPr>
        <p:spPr>
          <a:xfrm>
            <a:off x="263525" y="6389688"/>
            <a:ext cx="11017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Source: CTCAE v4.0 (evs.nci.nih.gov/ftp1/CTCAE/CTCAE_4.03_2010-06-14_QuickReference_5x7.pdf)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831471FF-39E5-D203-0626-046739C5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1016000"/>
            <a:ext cx="5760591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4A9483B3-A1CF-1B8C-9F46-023DA83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3174129"/>
            <a:ext cx="5340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* Activities of Daily Living (ADL); instrumental ADL refer to preparing meals, shopping for groceries or clothes, using the telephone, managing money,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**Self care ADL refer to bathing, dressing and undressing, feeding self, using the toilet, taking medications, and not bedridden.</a:t>
            </a:r>
            <a:endParaRPr lang="en-GB" altLang="en-US" sz="18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>
            <a:extLst>
              <a:ext uri="{FF2B5EF4-FFF2-40B4-BE49-F238E27FC236}">
                <a16:creationId xmlns:a16="http://schemas.microsoft.com/office/drawing/2014/main" id="{0FB8D143-5C73-9C87-E480-7085B0ACB0CD}"/>
              </a:ext>
            </a:extLst>
          </p:cNvPr>
          <p:cNvGrpSpPr>
            <a:grpSpLocks/>
          </p:cNvGrpSpPr>
          <p:nvPr/>
        </p:nvGrpSpPr>
        <p:grpSpPr bwMode="auto">
          <a:xfrm>
            <a:off x="1916113" y="1220788"/>
            <a:ext cx="8367712" cy="5292725"/>
            <a:chOff x="467544" y="1124744"/>
            <a:chExt cx="8367712" cy="5292725"/>
          </a:xfrm>
        </p:grpSpPr>
        <p:sp>
          <p:nvSpPr>
            <p:cNvPr id="29700" name="Oval 3">
              <a:extLst>
                <a:ext uri="{FF2B5EF4-FFF2-40B4-BE49-F238E27FC236}">
                  <a16:creationId xmlns:a16="http://schemas.microsoft.com/office/drawing/2014/main" id="{B2445C42-7D70-C5A9-8D1D-BB836EC2D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144" y="1848644"/>
              <a:ext cx="6983412" cy="403225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29701" name="Picture 4" descr="j0233018">
              <a:extLst>
                <a:ext uri="{FF2B5EF4-FFF2-40B4-BE49-F238E27FC236}">
                  <a16:creationId xmlns:a16="http://schemas.microsoft.com/office/drawing/2014/main" id="{CCFF9C59-73D6-D93D-C56D-345F085E7C6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20169"/>
              <a:ext cx="132080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5" descr="j0299125">
              <a:extLst>
                <a:ext uri="{FF2B5EF4-FFF2-40B4-BE49-F238E27FC236}">
                  <a16:creationId xmlns:a16="http://schemas.microsoft.com/office/drawing/2014/main" id="{E3F55501-71F3-3668-7823-2340A0263F4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494" y="1273969"/>
              <a:ext cx="7905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6" descr="j0332268">
              <a:extLst>
                <a:ext uri="{FF2B5EF4-FFF2-40B4-BE49-F238E27FC236}">
                  <a16:creationId xmlns:a16="http://schemas.microsoft.com/office/drawing/2014/main" id="{9F14ED59-9175-A0A5-53D3-44DB90CBEDE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031" y="5553869"/>
              <a:ext cx="76358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7" descr="j0195384">
              <a:extLst>
                <a:ext uri="{FF2B5EF4-FFF2-40B4-BE49-F238E27FC236}">
                  <a16:creationId xmlns:a16="http://schemas.microsoft.com/office/drawing/2014/main" id="{E3CA883F-BFFE-699A-8ADD-3AA5E92523F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106" y="3737769"/>
              <a:ext cx="98742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8" descr="j0183328">
              <a:extLst>
                <a:ext uri="{FF2B5EF4-FFF2-40B4-BE49-F238E27FC236}">
                  <a16:creationId xmlns:a16="http://schemas.microsoft.com/office/drawing/2014/main" id="{0BD5B0CE-7861-512B-3FF2-C95B6BC3135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594" y="4039394"/>
              <a:ext cx="1001712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9" descr="j0234687">
              <a:extLst>
                <a:ext uri="{FF2B5EF4-FFF2-40B4-BE49-F238E27FC236}">
                  <a16:creationId xmlns:a16="http://schemas.microsoft.com/office/drawing/2014/main" id="{573902AC-811D-3D7A-01F1-6FC9757371BF}"/>
                </a:ext>
              </a:extLst>
            </p:cNvPr>
            <p:cNvPicPr preferRelativeResize="0"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406" y="4868069"/>
              <a:ext cx="12287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Rectangle 10">
              <a:extLst>
                <a:ext uri="{FF2B5EF4-FFF2-40B4-BE49-F238E27FC236}">
                  <a16:creationId xmlns:a16="http://schemas.microsoft.com/office/drawing/2014/main" id="{35B2AAD7-E6E0-D549-8129-44863367A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594" y="2616994"/>
              <a:ext cx="1079142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1. TRAIN</a:t>
              </a:r>
            </a:p>
          </p:txBody>
        </p:sp>
        <p:sp>
          <p:nvSpPr>
            <p:cNvPr id="29708" name="Rectangle 11">
              <a:extLst>
                <a:ext uri="{FF2B5EF4-FFF2-40B4-BE49-F238E27FC236}">
                  <a16:creationId xmlns:a16="http://schemas.microsoft.com/office/drawing/2014/main" id="{91771E76-3F95-F8E6-7DE1-7486E6931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306" y="4756944"/>
              <a:ext cx="1885950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3. ENTER DATA</a:t>
              </a:r>
            </a:p>
          </p:txBody>
        </p:sp>
        <p:sp>
          <p:nvSpPr>
            <p:cNvPr id="29709" name="Rectangle 12">
              <a:extLst>
                <a:ext uri="{FF2B5EF4-FFF2-40B4-BE49-F238E27FC236}">
                  <a16:creationId xmlns:a16="http://schemas.microsoft.com/office/drawing/2014/main" id="{228D7CD8-DA3D-E22B-DF6B-24720307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694" y="5099844"/>
              <a:ext cx="1567737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4. SUPERVISE</a:t>
              </a:r>
            </a:p>
          </p:txBody>
        </p:sp>
        <p:sp>
          <p:nvSpPr>
            <p:cNvPr id="29710" name="Rectangle 13">
              <a:extLst>
                <a:ext uri="{FF2B5EF4-FFF2-40B4-BE49-F238E27FC236}">
                  <a16:creationId xmlns:a16="http://schemas.microsoft.com/office/drawing/2014/main" id="{6EF337A4-2B4E-0E0E-D5EB-B736F9460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406" y="5709444"/>
              <a:ext cx="1352678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5. ANALYSE</a:t>
              </a:r>
            </a:p>
          </p:txBody>
        </p:sp>
        <p:sp>
          <p:nvSpPr>
            <p:cNvPr id="29711" name="Rectangle 14">
              <a:extLst>
                <a:ext uri="{FF2B5EF4-FFF2-40B4-BE49-F238E27FC236}">
                  <a16:creationId xmlns:a16="http://schemas.microsoft.com/office/drawing/2014/main" id="{D722F8D6-DA71-CCDD-F4EC-056719611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19" y="4039394"/>
              <a:ext cx="2070247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6. GIVE FEEDBACK</a:t>
              </a:r>
            </a:p>
          </p:txBody>
        </p:sp>
        <p:sp>
          <p:nvSpPr>
            <p:cNvPr id="29712" name="Rectangle 1">
              <a:extLst>
                <a:ext uri="{FF2B5EF4-FFF2-40B4-BE49-F238E27FC236}">
                  <a16:creationId xmlns:a16="http://schemas.microsoft.com/office/drawing/2014/main" id="{2DAE69EA-0762-8537-1BE8-4202AC59F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606" y="2155031"/>
              <a:ext cx="1651000" cy="923330"/>
            </a:xfrm>
            <a:prstGeom prst="rect">
              <a:avLst/>
            </a:prstGeom>
            <a:solidFill>
              <a:schemeClr val="bg1">
                <a:alpha val="8313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solidFill>
                    <a:srgbClr val="000000"/>
                  </a:solidFill>
                  <a:cs typeface="Calibri" panose="020F0502020204030204" pitchFamily="34" charset="0"/>
                </a:rPr>
                <a:t>2. IDENTIFY COHORT &amp; BUILD SYSTEM</a:t>
              </a:r>
            </a:p>
          </p:txBody>
        </p:sp>
        <p:pic>
          <p:nvPicPr>
            <p:cNvPr id="29713" name="Picture 2" descr="C:\Program Files (x86)\Microsoft Office\MEDIA\CAGCAT10\j0205462.wmf">
              <a:extLst>
                <a:ext uri="{FF2B5EF4-FFF2-40B4-BE49-F238E27FC236}">
                  <a16:creationId xmlns:a16="http://schemas.microsoft.com/office/drawing/2014/main" id="{F8E4ADEE-87E7-412D-B644-433964F47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856" y="1231106"/>
              <a:ext cx="1119188" cy="111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3" descr="C:\Program Files (x86)\Microsoft Office\MEDIA\CAGCAT10\j0240719.wmf">
              <a:extLst>
                <a:ext uri="{FF2B5EF4-FFF2-40B4-BE49-F238E27FC236}">
                  <a16:creationId xmlns:a16="http://schemas.microsoft.com/office/drawing/2014/main" id="{89E3B250-B2FF-1166-FAF8-110A2CD7D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06" y="1124744"/>
              <a:ext cx="714375" cy="112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C6BF6A52-C303-1CF0-37F9-1C1B9351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450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production cycle</a:t>
            </a:r>
            <a:endParaRPr lang="en-US" altLang="en-US" sz="3600" i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4FB419-C565-DAD0-7624-5AD1A439EE84}"/>
              </a:ext>
            </a:extLst>
          </p:cNvPr>
          <p:cNvSpPr/>
          <p:nvPr/>
        </p:nvSpPr>
        <p:spPr>
          <a:xfrm>
            <a:off x="2290763" y="1408113"/>
            <a:ext cx="5143500" cy="3778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35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D0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TB programme</a:t>
            </a:r>
            <a:r>
              <a:rPr lang="fr-FR" sz="13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BE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BE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B225ED-7DF1-C914-D0FF-0D0BE4747750}"/>
              </a:ext>
            </a:extLst>
          </p:cNvPr>
          <p:cNvCxnSpPr>
            <a:cxnSpLocks/>
          </p:cNvCxnSpPr>
          <p:nvPr/>
        </p:nvCxnSpPr>
        <p:spPr>
          <a:xfrm>
            <a:off x="7685088" y="2155825"/>
            <a:ext cx="0" cy="32178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TextBox 6">
            <a:extLst>
              <a:ext uri="{FF2B5EF4-FFF2-40B4-BE49-F238E27FC236}">
                <a16:creationId xmlns:a16="http://schemas.microsoft.com/office/drawing/2014/main" id="{708B67E8-ADD3-92FA-5989-1E1C68862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820988"/>
            <a:ext cx="2046287" cy="2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en-US" sz="1200">
                <a:cs typeface="Calibri" panose="020F0502020204030204" pitchFamily="34" charset="0"/>
              </a:rPr>
              <a:t>TB-MR treatment facility</a:t>
            </a:r>
            <a:endParaRPr lang="fr-FR" altLang="en-US" sz="1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28276E0A-B598-7E9E-0115-A4759C84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025650"/>
            <a:ext cx="8588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9E1912-9BF4-1AC2-A177-02FC8CA3D5A2}"/>
              </a:ext>
            </a:extLst>
          </p:cNvPr>
          <p:cNvSpPr txBox="1"/>
          <p:nvPr/>
        </p:nvSpPr>
        <p:spPr>
          <a:xfrm>
            <a:off x="1598613" y="3462338"/>
            <a:ext cx="1851025" cy="6032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14313" indent="-214313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Delivery of treatment</a:t>
            </a:r>
          </a:p>
          <a:p>
            <a:pPr marL="214313" indent="-214313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Management of adverse reactions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5D7B18-198F-DA8D-FF1A-E7C9F2CB7AF5}"/>
              </a:ext>
            </a:extLst>
          </p:cNvPr>
          <p:cNvCxnSpPr>
            <a:cxnSpLocks/>
          </p:cNvCxnSpPr>
          <p:nvPr/>
        </p:nvCxnSpPr>
        <p:spPr>
          <a:xfrm flipH="1">
            <a:off x="2333625" y="3119438"/>
            <a:ext cx="3175" cy="31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F2922D-F932-1984-4967-BCEBC0C24177}"/>
              </a:ext>
            </a:extLst>
          </p:cNvPr>
          <p:cNvSpPr txBox="1"/>
          <p:nvPr/>
        </p:nvSpPr>
        <p:spPr>
          <a:xfrm>
            <a:off x="1592263" y="4881563"/>
            <a:ext cx="1890712" cy="17541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 update of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policy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patient care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 per PMDT guidance)</a:t>
            </a:r>
            <a:endParaRPr lang="fr-F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223545-2A98-2CDC-2406-E39CC8925994}"/>
              </a:ext>
            </a:extLst>
          </p:cNvPr>
          <p:cNvCxnSpPr>
            <a:cxnSpLocks/>
          </p:cNvCxnSpPr>
          <p:nvPr/>
        </p:nvCxnSpPr>
        <p:spPr>
          <a:xfrm>
            <a:off x="2333625" y="4059238"/>
            <a:ext cx="0" cy="822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1">
            <a:extLst>
              <a:ext uri="{FF2B5EF4-FFF2-40B4-BE49-F238E27FC236}">
                <a16:creationId xmlns:a16="http://schemas.microsoft.com/office/drawing/2014/main" id="{5B2F256E-7455-36C7-6356-3B938EC7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2568575"/>
            <a:ext cx="29781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cs typeface="Calibri" panose="020F0502020204030204" pitchFamily="34" charset="0"/>
              </a:rPr>
              <a:t>Drug safety monitoring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cs typeface="Calibri" panose="020F0502020204030204" pitchFamily="34" charset="0"/>
              </a:rPr>
              <a:t>(aDSM Component)</a:t>
            </a:r>
            <a:endParaRPr lang="fr-FR" altLang="en-US" sz="1200">
              <a:cs typeface="Calibri" panose="020F0502020204030204" pitchFamily="34" charset="0"/>
            </a:endParaRPr>
          </a:p>
        </p:txBody>
      </p:sp>
      <p:pic>
        <p:nvPicPr>
          <p:cNvPr id="31755" name="Picture 22">
            <a:extLst>
              <a:ext uri="{FF2B5EF4-FFF2-40B4-BE49-F238E27FC236}">
                <a16:creationId xmlns:a16="http://schemas.microsoft.com/office/drawing/2014/main" id="{A5DAC92D-1E50-5408-91B2-D7689BDC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916113"/>
            <a:ext cx="6191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EBA6F7-F0D0-BF77-75D6-02685C648D34}"/>
              </a:ext>
            </a:extLst>
          </p:cNvPr>
          <p:cNvSpPr txBox="1"/>
          <p:nvPr/>
        </p:nvSpPr>
        <p:spPr>
          <a:xfrm>
            <a:off x="4037013" y="3038475"/>
            <a:ext cx="2690812" cy="19861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Cohort-based follow-up of patients with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questionnaires to elicit symptoms; and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routine tests for TB drug safety monitoring</a:t>
            </a:r>
            <a:endParaRPr lang="fr-F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Recording of all SAEs in a national </a:t>
            </a:r>
            <a:r>
              <a:rPr lang="en-GB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 database (regularly transferred into the global database)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Signal detection/causality assessment by the NTP (if capacity is limited by national pharmacovigilance system (NPV))</a:t>
            </a:r>
            <a:endParaRPr lang="fr-FR" sz="105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36FEC3-94D8-2096-17B3-39A08C0EF8C6}"/>
              </a:ext>
            </a:extLst>
          </p:cNvPr>
          <p:cNvSpPr/>
          <p:nvPr/>
        </p:nvSpPr>
        <p:spPr>
          <a:xfrm>
            <a:off x="8343900" y="1452563"/>
            <a:ext cx="2144713" cy="61753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Pharmaconvigilance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BE" sz="13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58" name="Picture 35">
            <a:extLst>
              <a:ext uri="{FF2B5EF4-FFF2-40B4-BE49-F238E27FC236}">
                <a16:creationId xmlns:a16="http://schemas.microsoft.com/office/drawing/2014/main" id="{68BCA3D1-FDC3-20A5-5DF3-35941C52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441450"/>
            <a:ext cx="6143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7427C4D-6D66-96FB-E0D9-91716AD59BD1}"/>
              </a:ext>
            </a:extLst>
          </p:cNvPr>
          <p:cNvSpPr txBox="1"/>
          <p:nvPr/>
        </p:nvSpPr>
        <p:spPr>
          <a:xfrm>
            <a:off x="8159750" y="2613025"/>
            <a:ext cx="2351088" cy="598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Further analysis for signal detection/causality assessment and communication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D3E779-3EA6-2C10-21F5-079ED7B73590}"/>
              </a:ext>
            </a:extLst>
          </p:cNvPr>
          <p:cNvCxnSpPr>
            <a:cxnSpLocks/>
          </p:cNvCxnSpPr>
          <p:nvPr/>
        </p:nvCxnSpPr>
        <p:spPr>
          <a:xfrm flipH="1">
            <a:off x="5149850" y="3573016"/>
            <a:ext cx="4763" cy="317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12C2659-7C88-4AA8-C067-104425498AA7}"/>
              </a:ext>
            </a:extLst>
          </p:cNvPr>
          <p:cNvCxnSpPr>
            <a:cxnSpLocks/>
          </p:cNvCxnSpPr>
          <p:nvPr/>
        </p:nvCxnSpPr>
        <p:spPr>
          <a:xfrm>
            <a:off x="3521075" y="3700463"/>
            <a:ext cx="40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E8C3839-6DB9-44A9-16B4-8FB28F04A86E}"/>
              </a:ext>
            </a:extLst>
          </p:cNvPr>
          <p:cNvSpPr/>
          <p:nvPr/>
        </p:nvSpPr>
        <p:spPr>
          <a:xfrm>
            <a:off x="6383338" y="5322888"/>
            <a:ext cx="2081212" cy="91598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F3612D4-5E70-FD99-175B-6A438A7B9812}"/>
              </a:ext>
            </a:extLst>
          </p:cNvPr>
          <p:cNvCxnSpPr>
            <a:cxnSpLocks/>
          </p:cNvCxnSpPr>
          <p:nvPr/>
        </p:nvCxnSpPr>
        <p:spPr>
          <a:xfrm>
            <a:off x="8016875" y="2025650"/>
            <a:ext cx="3254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8A3C0E7-0E7F-D34E-549F-B1071287EE3C}"/>
              </a:ext>
            </a:extLst>
          </p:cNvPr>
          <p:cNvCxnSpPr>
            <a:cxnSpLocks/>
          </p:cNvCxnSpPr>
          <p:nvPr/>
        </p:nvCxnSpPr>
        <p:spPr>
          <a:xfrm flipH="1">
            <a:off x="7478713" y="1501775"/>
            <a:ext cx="3429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7CEC041-8E90-F2D7-5B19-AEC492F5A01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382419" y="5024660"/>
            <a:ext cx="1043781" cy="544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3E82D52-8394-A649-93BE-F62AE2ACDAB9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3581400" y="5781675"/>
            <a:ext cx="2801938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B96DD16-42AA-70BF-ACA1-E37E053A375D}"/>
              </a:ext>
            </a:extLst>
          </p:cNvPr>
          <p:cNvCxnSpPr>
            <a:cxnSpLocks/>
            <a:stCxn id="50" idx="6"/>
          </p:cNvCxnSpPr>
          <p:nvPr/>
        </p:nvCxnSpPr>
        <p:spPr>
          <a:xfrm flipV="1">
            <a:off x="8464550" y="5257800"/>
            <a:ext cx="1235075" cy="523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8" name="Picture 3">
            <a:extLst>
              <a:ext uri="{FF2B5EF4-FFF2-40B4-BE49-F238E27FC236}">
                <a16:creationId xmlns:a16="http://schemas.microsoft.com/office/drawing/2014/main" id="{49EE439F-5181-8CB2-B91C-68E41BDF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57550"/>
            <a:ext cx="6746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45">
            <a:extLst>
              <a:ext uri="{FF2B5EF4-FFF2-40B4-BE49-F238E27FC236}">
                <a16:creationId xmlns:a16="http://schemas.microsoft.com/office/drawing/2014/main" id="{DD6B7E2E-6C5B-C231-0884-DDFC5DE0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437">
            <a:off x="7169150" y="3821113"/>
            <a:ext cx="6937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34">
            <a:extLst>
              <a:ext uri="{FF2B5EF4-FFF2-40B4-BE49-F238E27FC236}">
                <a16:creationId xmlns:a16="http://schemas.microsoft.com/office/drawing/2014/main" id="{E426D44A-B933-9426-9700-72891632C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049713"/>
            <a:ext cx="3254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60">
            <a:extLst>
              <a:ext uri="{FF2B5EF4-FFF2-40B4-BE49-F238E27FC236}">
                <a16:creationId xmlns:a16="http://schemas.microsoft.com/office/drawing/2014/main" id="{A336B653-4E1B-696A-9981-5882BB9F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437">
            <a:off x="7345362" y="3038476"/>
            <a:ext cx="6080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56">
            <a:extLst>
              <a:ext uri="{FF2B5EF4-FFF2-40B4-BE49-F238E27FC236}">
                <a16:creationId xmlns:a16="http://schemas.microsoft.com/office/drawing/2014/main" id="{C78524CD-3E64-0DE3-B9E5-BD3AE1F2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178175"/>
            <a:ext cx="7159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1DE7462-350E-F755-51DF-A82C95616FF2}"/>
              </a:ext>
            </a:extLst>
          </p:cNvPr>
          <p:cNvSpPr txBox="1"/>
          <p:nvPr/>
        </p:nvSpPr>
        <p:spPr>
          <a:xfrm>
            <a:off x="6773863" y="3503613"/>
            <a:ext cx="1862137" cy="43037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Reporting as required by local regulations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25B9BA-613D-9486-BC69-117EA3C59376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7691438" y="3211513"/>
            <a:ext cx="1644650" cy="2111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06AFB62-3721-B84C-A166-CFC0E71AE50C}"/>
              </a:ext>
            </a:extLst>
          </p:cNvPr>
          <p:cNvSpPr txBox="1"/>
          <p:nvPr/>
        </p:nvSpPr>
        <p:spPr>
          <a:xfrm>
            <a:off x="8250238" y="4832350"/>
            <a:ext cx="2295525" cy="430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Inform updates of country and global drug safety profile</a:t>
            </a:r>
            <a:endParaRPr lang="fr-FR" sz="10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F358CB-3AC2-B0F3-D8E6-D5A725F81880}"/>
              </a:ext>
            </a:extLst>
          </p:cNvPr>
          <p:cNvSpPr txBox="1"/>
          <p:nvPr/>
        </p:nvSpPr>
        <p:spPr>
          <a:xfrm>
            <a:off x="6770688" y="4375150"/>
            <a:ext cx="1479550" cy="5984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Support for signal detection and causality assessment</a:t>
            </a: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C5A2194B-936E-E581-EE5D-F5A9624D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50813"/>
            <a:ext cx="11809312" cy="1081087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between NTP and </a:t>
            </a:r>
          </a:p>
          <a:p>
            <a:pPr eaLnBrk="1" hangingPunct="1">
              <a:defRPr/>
            </a:pPr>
            <a:r>
              <a:rPr lang="en-GB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pharmacovigilance system (NPV)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C6E56D-4919-86CF-2D91-AD99F17D1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for reporting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38F2B-18D5-ED0A-8AA7-4AD762841F4C}"/>
              </a:ext>
            </a:extLst>
          </p:cNvPr>
          <p:cNvSpPr/>
          <p:nvPr/>
        </p:nvSpPr>
        <p:spPr>
          <a:xfrm>
            <a:off x="550862" y="1582340"/>
            <a:ext cx="11090275" cy="369331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Reporting functioning will depend on the mobilization of resources (funding, equipment, consumables, human resource capacity)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Technical (KNCV, MSF, MSH, WHO, TDR…) and funding agencies (GF, USAID…) may support activities to put in place elements for training, development of normative tools, information systems etc.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 the long run,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aDSM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needs to become part of routine monitoring and patient care structure of a TB treatment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programme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and necessary resources made available through domestic and external funds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0E24BB4-5E50-75F7-C799-E9292BCE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5081588"/>
            <a:ext cx="3487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Calibri" panose="020F0502020204030204" pitchFamily="34" charset="0"/>
              </a:rPr>
              <a:t>WHO/HTM/TB/2011.22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8AA49-65F0-D372-0551-AF6D6D2797FB}"/>
              </a:ext>
            </a:extLst>
          </p:cNvPr>
          <p:cNvSpPr/>
          <p:nvPr/>
        </p:nvSpPr>
        <p:spPr>
          <a:xfrm>
            <a:off x="5880100" y="5026025"/>
            <a:ext cx="43561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https://apps.who.int/iris/bitstream/handle/10665/259832/9789241513456eng.pdf?sequence=1&amp;isAllowed=y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FE31FD33-6E87-4BD1-9753-7264F959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143000"/>
            <a:ext cx="27019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>
            <a:extLst>
              <a:ext uri="{FF2B5EF4-FFF2-40B4-BE49-F238E27FC236}">
                <a16:creationId xmlns:a16="http://schemas.microsoft.com/office/drawing/2014/main" id="{69900792-08F5-1566-DB48-A1339337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14450"/>
            <a:ext cx="2914650" cy="371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A374FD-7FE7-C44A-6A2C-4E176430BCBA}"/>
              </a:ext>
            </a:extLst>
          </p:cNvPr>
          <p:cNvSpPr/>
          <p:nvPr/>
        </p:nvSpPr>
        <p:spPr>
          <a:xfrm>
            <a:off x="2063750" y="5599113"/>
            <a:ext cx="291465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whqlibdoc.who.int/publications/2012/9789241564465_eng.pdf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769EA3-D54C-FE63-14AA-DF5AE0539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2132856"/>
            <a:ext cx="11161240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2.3. National and international reporting of adverse events: mechanisms, routes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3D323-4E90-9549-7EF5-77005B1D91BE}"/>
              </a:ext>
            </a:extLst>
          </p:cNvPr>
          <p:cNvSpPr/>
          <p:nvPr/>
        </p:nvSpPr>
        <p:spPr>
          <a:xfrm>
            <a:off x="623393" y="1382286"/>
            <a:ext cx="10585176" cy="47243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432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AE monitoring and management relies heavily on a well-functioning and adequately-resourced system to collect and manage relevant data</a:t>
            </a:r>
            <a:endParaRPr lang="en-GB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638" indent="-27463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Upstream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data collection process are a series of enabling activities, including the establishment of a regulatory framework, the human resource element (roles, responsibilities, training), and the case definitions for reporting</a:t>
            </a:r>
          </a:p>
          <a:p>
            <a:pPr marL="27432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Data flow needs to proceed uninterruptedly from the site where the event happens, to the national dataset, up to the international level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638" indent="-27463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is also subject to quality checks at national and international level.  Causality assessment and process indicators need to be done within the country; signal detection is a process best done at international level.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6C7A8F-D697-0F05-0BE4-31AC19F79AC7}"/>
              </a:ext>
            </a:extLst>
          </p:cNvPr>
          <p:cNvSpPr txBox="1">
            <a:spLocks/>
          </p:cNvSpPr>
          <p:nvPr/>
        </p:nvSpPr>
        <p:spPr>
          <a:xfrm>
            <a:off x="2490788" y="115888"/>
            <a:ext cx="7235825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CH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GB" sz="4000" i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F395206-DB32-1322-B991-89E2BE0A86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3387" y="260648"/>
            <a:ext cx="9217149" cy="10668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4900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  <a:b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7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be able to:</a:t>
            </a:r>
            <a:endParaRPr lang="en-GB" altLang="fr-FR" sz="2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A62FA67-348F-C6D0-2668-146CA06005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1424" y="1916832"/>
            <a:ext cx="10117708" cy="4032250"/>
          </a:xfrm>
          <a:prstGeom prst="rect">
            <a:avLst/>
          </a:prstGeo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Describe the mechanisms for adverse event reporting within the country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Describe the mechanism for adverse event reporting to global  pharmacovigilance database (</a:t>
            </a:r>
            <a:r>
              <a:rPr lang="en-GB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Vigiflow</a:t>
            </a:r>
            <a:r>
              <a:rPr lang="en-GB" altLang="fr-F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fr-CH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CH" alt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CH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fr-CH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fr-CH" altLang="fr-FR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CH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fr-CH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CH" alt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CH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fr-CH" altLang="fr-FR" dirty="0">
                <a:latin typeface="Calibri" panose="020F0502020204030204" pitchFamily="34" charset="0"/>
                <a:cs typeface="Calibri" panose="020F0502020204030204" pitchFamily="34" charset="0"/>
              </a:rPr>
              <a:t> system </a:t>
            </a:r>
            <a:r>
              <a:rPr lang="fr-CH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endParaRPr lang="en-GB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56B9C7-C80D-E747-D4A3-71DF9A65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package of </a:t>
            </a:r>
            <a:r>
              <a:rPr lang="en-US" altLang="en-US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principles</a:t>
            </a:r>
            <a:endParaRPr lang="en-US" altLang="en-US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90EB1-184A-805F-ABC6-60991A65E1FB}"/>
              </a:ext>
            </a:extLst>
          </p:cNvPr>
          <p:cNvSpPr/>
          <p:nvPr/>
        </p:nvSpPr>
        <p:spPr>
          <a:xfrm>
            <a:off x="1199455" y="1556793"/>
            <a:ext cx="10684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serious adverse events (SAEs) detected need to be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all adverse events (AEs) detected need to be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clinically managed,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regardless of seriousness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sites with additional resources may also monitor other AEs that are of clinical significance or of special interest to the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Users\falzond\Dropbox\2015_7_Partners meeting on GTB position on anti-TB drug safety measures\FLOWCHART.png">
            <a:extLst>
              <a:ext uri="{FF2B5EF4-FFF2-40B4-BE49-F238E27FC236}">
                <a16:creationId xmlns:a16="http://schemas.microsoft.com/office/drawing/2014/main" id="{B74A776C-7C64-CE0F-B411-7032321D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0"/>
            <a:ext cx="4999038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45794D95-D8B9-917A-6565-877C45F2C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6627813"/>
            <a:ext cx="46939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900">
                <a:cs typeface="Calibri" panose="020F0502020204030204" pitchFamily="34" charset="0"/>
              </a:rPr>
              <a:t>Adapted from WHO 2012 (www.who.int/entity/medicines/publications/pharmacovigilance_tb/)</a:t>
            </a:r>
            <a:endParaRPr lang="en-GB" altLang="en-US" sz="900"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751DE7-CCEE-E926-7EC2-FD70FD65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80975"/>
            <a:ext cx="3675062" cy="6524625"/>
          </a:xfrm>
          <a:prstGeom prst="rect">
            <a:avLst/>
          </a:prstGeom>
          <a:noFill/>
        </p:spPr>
        <p:txBody>
          <a:bodyPr lIns="92075" tIns="46038" rIns="92075" bIns="46038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flow for </a:t>
            </a:r>
            <a:r>
              <a:rPr lang="en-US" alt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collection,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recording, assessment,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storage, transmission, communication, knowledge</a:t>
            </a:r>
            <a:endParaRPr lang="en-US" altLang="en-US" sz="2800" i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j0195384">
            <a:extLst>
              <a:ext uri="{FF2B5EF4-FFF2-40B4-BE49-F238E27FC236}">
                <a16:creationId xmlns:a16="http://schemas.microsoft.com/office/drawing/2014/main" id="{4F4D3A9A-2FBE-02BD-7762-2471BCC1E7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3" y="2792413"/>
            <a:ext cx="987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1">
            <a:extLst>
              <a:ext uri="{FF2B5EF4-FFF2-40B4-BE49-F238E27FC236}">
                <a16:creationId xmlns:a16="http://schemas.microsoft.com/office/drawing/2014/main" id="{B9E083D5-BDEC-DB21-EF89-3370523DB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2216150"/>
            <a:ext cx="1597025" cy="400050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2000"/>
              <a:t>DATA ENTRY</a:t>
            </a:r>
          </a:p>
        </p:txBody>
      </p:sp>
      <p:grpSp>
        <p:nvGrpSpPr>
          <p:cNvPr id="20484" name="Group 3">
            <a:extLst>
              <a:ext uri="{FF2B5EF4-FFF2-40B4-BE49-F238E27FC236}">
                <a16:creationId xmlns:a16="http://schemas.microsoft.com/office/drawing/2014/main" id="{459A1CEE-0AAC-A228-EE44-CE5DC18FE5E8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428625"/>
            <a:ext cx="2317750" cy="5945188"/>
            <a:chOff x="107950" y="188913"/>
            <a:chExt cx="2317750" cy="5945187"/>
          </a:xfrm>
        </p:grpSpPr>
        <p:pic>
          <p:nvPicPr>
            <p:cNvPr id="18443" name="Picture 3" descr="C:\Program Files (x86)\Microsoft Office\MEDIA\CAGCAT10\j0240719.wmf">
              <a:extLst>
                <a:ext uri="{FF2B5EF4-FFF2-40B4-BE49-F238E27FC236}">
                  <a16:creationId xmlns:a16="http://schemas.microsoft.com/office/drawing/2014/main" id="{21A31D74-7CFA-EC73-D5C3-96609FFCE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5" y="525463"/>
              <a:ext cx="12192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4" descr="C:\Program Files (x86)\Microsoft Office\MEDIA\CAGCAT10\j0305257.wmf">
              <a:extLst>
                <a:ext uri="{FF2B5EF4-FFF2-40B4-BE49-F238E27FC236}">
                  <a16:creationId xmlns:a16="http://schemas.microsoft.com/office/drawing/2014/main" id="{0DC22FBE-CB23-5533-2082-68567A1E6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3" y="4089400"/>
              <a:ext cx="113823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Rectangle 13">
              <a:extLst>
                <a:ext uri="{FF2B5EF4-FFF2-40B4-BE49-F238E27FC236}">
                  <a16:creationId xmlns:a16="http://schemas.microsoft.com/office/drawing/2014/main" id="{FCBA4C5F-B813-A7A3-449E-D48638A5D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2566988"/>
              <a:ext cx="2317750" cy="40005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2000"/>
                <a:t>PATIENT HISTORY</a:t>
              </a:r>
            </a:p>
          </p:txBody>
        </p:sp>
        <p:sp>
          <p:nvSpPr>
            <p:cNvPr id="18446" name="Rectangle 13">
              <a:extLst>
                <a:ext uri="{FF2B5EF4-FFF2-40B4-BE49-F238E27FC236}">
                  <a16:creationId xmlns:a16="http://schemas.microsoft.com/office/drawing/2014/main" id="{888A3373-765C-FA28-90EF-83103C619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3492500"/>
              <a:ext cx="2317750" cy="40005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2000"/>
                <a:t>CLINICAL TESTS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DA4BD3F-FF33-1DFC-6357-1C651353C0BF}"/>
                </a:ext>
              </a:extLst>
            </p:cNvPr>
            <p:cNvSpPr/>
            <p:nvPr/>
          </p:nvSpPr>
          <p:spPr>
            <a:xfrm>
              <a:off x="107950" y="188913"/>
              <a:ext cx="2317750" cy="2952750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0B179F-7BE4-49AE-07E3-3D752617069C}"/>
                </a:ext>
              </a:extLst>
            </p:cNvPr>
            <p:cNvSpPr/>
            <p:nvPr/>
          </p:nvSpPr>
          <p:spPr>
            <a:xfrm>
              <a:off x="107950" y="3182937"/>
              <a:ext cx="2317750" cy="2951163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3" name="Right Arrow 2">
            <a:extLst>
              <a:ext uri="{FF2B5EF4-FFF2-40B4-BE49-F238E27FC236}">
                <a16:creationId xmlns:a16="http://schemas.microsoft.com/office/drawing/2014/main" id="{9FE284E1-43D6-0894-8BF5-5C63598731AF}"/>
              </a:ext>
            </a:extLst>
          </p:cNvPr>
          <p:cNvSpPr/>
          <p:nvPr/>
        </p:nvSpPr>
        <p:spPr>
          <a:xfrm rot="2705739">
            <a:off x="3975100" y="1909763"/>
            <a:ext cx="2303463" cy="1271587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222E0C39-E645-BD81-F1E2-18C6EF9E3EE7}"/>
              </a:ext>
            </a:extLst>
          </p:cNvPr>
          <p:cNvSpPr/>
          <p:nvPr/>
        </p:nvSpPr>
        <p:spPr>
          <a:xfrm rot="18966568">
            <a:off x="3967163" y="3673475"/>
            <a:ext cx="2305050" cy="1271588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F2DCFC1B-FD36-5544-25F3-1033CCD95AB6}"/>
              </a:ext>
            </a:extLst>
          </p:cNvPr>
          <p:cNvSpPr/>
          <p:nvPr/>
        </p:nvSpPr>
        <p:spPr>
          <a:xfrm>
            <a:off x="7880350" y="2792413"/>
            <a:ext cx="779463" cy="1271587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74C5CF-5044-DD36-FF21-16EB671C0EB4}"/>
              </a:ext>
            </a:extLst>
          </p:cNvPr>
          <p:cNvGrpSpPr>
            <a:grpSpLocks/>
          </p:cNvGrpSpPr>
          <p:nvPr/>
        </p:nvGrpSpPr>
        <p:grpSpPr bwMode="auto">
          <a:xfrm>
            <a:off x="6008686" y="2693988"/>
            <a:ext cx="3295454" cy="3759348"/>
            <a:chOff x="4356100" y="2393950"/>
            <a:chExt cx="2479481" cy="2883835"/>
          </a:xfrm>
        </p:grpSpPr>
        <p:sp>
          <p:nvSpPr>
            <p:cNvPr id="18441" name="TextBox 3">
              <a:extLst>
                <a:ext uri="{FF2B5EF4-FFF2-40B4-BE49-F238E27FC236}">
                  <a16:creationId xmlns:a16="http://schemas.microsoft.com/office/drawing/2014/main" id="{B14F1338-ACE7-909A-05D4-1D1ADC08D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100" y="2393950"/>
              <a:ext cx="189865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H" altLang="en-US" sz="8800">
                  <a:cs typeface="Calibri" panose="020F0502020204030204" pitchFamily="34" charset="0"/>
                </a:rPr>
                <a:t>SAE</a:t>
              </a:r>
              <a:endParaRPr lang="en-GB" altLang="en-US" sz="8800">
                <a:cs typeface="Calibri" panose="020F0502020204030204" pitchFamily="34" charset="0"/>
              </a:endParaRPr>
            </a:p>
          </p:txBody>
        </p:sp>
        <p:pic>
          <p:nvPicPr>
            <p:cNvPr id="18442" name="Picture 2">
              <a:extLst>
                <a:ext uri="{FF2B5EF4-FFF2-40B4-BE49-F238E27FC236}">
                  <a16:creationId xmlns:a16="http://schemas.microsoft.com/office/drawing/2014/main" id="{D949BA56-690C-90FC-FC7A-2A766E96D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524830"/>
              <a:ext cx="2479481" cy="175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28567AE-D906-3907-0C50-CF5C666B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1772816"/>
            <a:ext cx="10297865" cy="4462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Forms shown in subsequent slides are examples: national </a:t>
            </a:r>
            <a:r>
              <a:rPr lang="en-US" altLang="en-US" sz="2800" dirty="0" err="1">
                <a:cs typeface="Calibri" panose="020F0502020204030204" pitchFamily="34" charset="0"/>
              </a:rPr>
              <a:t>programmes</a:t>
            </a:r>
            <a:r>
              <a:rPr lang="en-US" altLang="en-US" sz="2800" dirty="0">
                <a:cs typeface="Calibri" pitchFamily="34" charset="0"/>
              </a:rPr>
              <a:t> can develop and adapt their own forms (electronic or paper)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800" dirty="0">
                <a:cs typeface="Calibri" pitchFamily="34" charset="0"/>
              </a:rPr>
              <a:t>When revising data collection tools and systems, programmes need to: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Ensure where possible that new data elements needed for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are built into existing system rather than creating new databases afresh, </a:t>
            </a:r>
            <a:r>
              <a:rPr lang="en-US" alt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avoiding parallel systems, 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simplifying as much as possible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Strive for interoperability with other registries (e.g. TB patients’ database, laboratory information system) for any new system created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Apply usual 'healthy practices' in data entry &amp; transfer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CBEB68-E1AD-B144-3AC0-46D36DEC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449"/>
            <a:ext cx="8067675" cy="1350963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</a:t>
            </a:r>
            <a:endParaRPr lang="en-US" altLang="en-US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28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data collection tools and database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C17119DD-43BA-70AC-12D8-7F0DEC160021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350838"/>
            <a:ext cx="11522075" cy="6102350"/>
            <a:chOff x="500063" y="223838"/>
            <a:chExt cx="8137525" cy="5854312"/>
          </a:xfrm>
        </p:grpSpPr>
        <p:pic>
          <p:nvPicPr>
            <p:cNvPr id="21508" name="Picture 3">
              <a:extLst>
                <a:ext uri="{FF2B5EF4-FFF2-40B4-BE49-F238E27FC236}">
                  <a16:creationId xmlns:a16="http://schemas.microsoft.com/office/drawing/2014/main" id="{E1D70828-5C01-67EA-19AA-BE80BC5DC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" b="1476"/>
            <a:stretch>
              <a:fillRect/>
            </a:stretch>
          </p:blipFill>
          <p:spPr bwMode="auto">
            <a:xfrm>
              <a:off x="500063" y="326399"/>
              <a:ext cx="8137525" cy="57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CAE847-65DA-7AEA-6095-8CCA452241BD}"/>
                </a:ext>
              </a:extLst>
            </p:cNvPr>
            <p:cNvSpPr/>
            <p:nvPr/>
          </p:nvSpPr>
          <p:spPr>
            <a:xfrm>
              <a:off x="611059" y="223838"/>
              <a:ext cx="1296084" cy="397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753500-DF7B-7580-BD65-09617BDA130C}"/>
              </a:ext>
            </a:extLst>
          </p:cNvPr>
          <p:cNvGrpSpPr/>
          <p:nvPr/>
        </p:nvGrpSpPr>
        <p:grpSpPr>
          <a:xfrm>
            <a:off x="4295800" y="3063993"/>
            <a:ext cx="5242764" cy="782946"/>
            <a:chOff x="4762500" y="-33971"/>
            <a:chExt cx="5245100" cy="51339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38FCE9-DC0C-353F-E443-A2DA0273AF58}"/>
                </a:ext>
              </a:extLst>
            </p:cNvPr>
            <p:cNvSpPr/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 rtl="0"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5208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04177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56266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8355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604440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3125328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646216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4167104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defTabSz="1041524">
                <a:defRPr/>
              </a:pPr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5" name="Picture 4" descr="MCj02390130000[1]">
              <a:extLst>
                <a:ext uri="{FF2B5EF4-FFF2-40B4-BE49-F238E27FC236}">
                  <a16:creationId xmlns:a16="http://schemas.microsoft.com/office/drawing/2014/main" id="{5FD48FB4-C058-EBD8-8FEC-BB00D5FB2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70833" y="-13927"/>
              <a:ext cx="711408" cy="49335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8C9734-4F02-8CCD-3B49-59B836656D24}"/>
                </a:ext>
              </a:extLst>
            </p:cNvPr>
            <p:cNvSpPr txBox="1"/>
            <p:nvPr/>
          </p:nvSpPr>
          <p:spPr>
            <a:xfrm>
              <a:off x="5631466" y="50824"/>
              <a:ext cx="4326909" cy="32290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 rtl="0"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5208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04177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56266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8355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604440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3125328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646216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4167104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>
                <a:defRPr/>
              </a:pPr>
              <a:r>
                <a:rPr lang="en-GB" sz="1300" dirty="0"/>
                <a:t>Update this slide using the national or NTP notification form</a:t>
              </a:r>
              <a:endParaRPr lang="en-US" sz="1300" dirty="0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D338ECFC-61EF-8907-5F9B-2CD63CE8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782638"/>
            <a:ext cx="4424363" cy="431006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531" name="TextBox 3">
            <a:extLst>
              <a:ext uri="{FF2B5EF4-FFF2-40B4-BE49-F238E27FC236}">
                <a16:creationId xmlns:a16="http://schemas.microsoft.com/office/drawing/2014/main" id="{409A4A86-1FA9-C151-7C7B-F6ADAB49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311150"/>
            <a:ext cx="429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en-US" sz="2800" b="1">
                <a:cs typeface="Calibri" panose="020F0502020204030204" pitchFamily="34" charset="0"/>
              </a:rPr>
              <a:t>UNION multi-centre project</a:t>
            </a:r>
            <a:endParaRPr lang="en-GB" altLang="en-US" sz="2800" b="1">
              <a:cs typeface="Calibri" panose="020F0502020204030204" pitchFamily="34" charset="0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020E6E7F-804E-0EDA-2E07-5D87DF07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200" y="3032125"/>
            <a:ext cx="4895850" cy="32766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533" name="TextBox 9">
            <a:extLst>
              <a:ext uri="{FF2B5EF4-FFF2-40B4-BE49-F238E27FC236}">
                <a16:creationId xmlns:a16="http://schemas.microsoft.com/office/drawing/2014/main" id="{352C0E2D-E0B1-95A0-3E52-F8A5F15D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657475"/>
            <a:ext cx="48418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en-US" sz="2400" b="1">
                <a:cs typeface="Calibri" panose="020F0502020204030204" pitchFamily="34" charset="0"/>
              </a:rPr>
              <a:t>MSF centres (Uzbekistan, Swaziland)</a:t>
            </a:r>
            <a:endParaRPr lang="en-GB" altLang="en-US" sz="2400" b="1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1387</Words>
  <Application>Microsoft Office PowerPoint</Application>
  <PresentationFormat>Widescreen</PresentationFormat>
  <Paragraphs>121</Paragraphs>
  <Slides>21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1_Modèle par défaut</vt:lpstr>
      <vt:lpstr>PowerPoint Presentation</vt:lpstr>
      <vt:lpstr>PowerPoint Presentation</vt:lpstr>
      <vt:lpstr>Learning objectives By the end of this presentation, the participant is expected to be able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aDSM Report Forms</vt:lpstr>
      <vt:lpstr>Assigning severity (1)</vt:lpstr>
      <vt:lpstr>Assigning severity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MERLE, Corinne Simone Collette</cp:lastModifiedBy>
  <cp:revision>942</cp:revision>
  <cp:lastPrinted>2015-08-06T08:53:30Z</cp:lastPrinted>
  <dcterms:created xsi:type="dcterms:W3CDTF">2009-05-24T17:19:01Z</dcterms:created>
  <dcterms:modified xsi:type="dcterms:W3CDTF">2023-12-13T14:56:30Z</dcterms:modified>
</cp:coreProperties>
</file>