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562" r:id="rId2"/>
    <p:sldId id="564" r:id="rId3"/>
    <p:sldId id="325" r:id="rId4"/>
    <p:sldId id="260" r:id="rId5"/>
    <p:sldId id="324" r:id="rId6"/>
    <p:sldId id="261" r:id="rId7"/>
    <p:sldId id="262" r:id="rId8"/>
    <p:sldId id="327" r:id="rId9"/>
    <p:sldId id="264" r:id="rId10"/>
    <p:sldId id="947" r:id="rId11"/>
    <p:sldId id="948" r:id="rId12"/>
    <p:sldId id="266" r:id="rId13"/>
    <p:sldId id="314" r:id="rId14"/>
    <p:sldId id="268" r:id="rId15"/>
    <p:sldId id="269" r:id="rId16"/>
    <p:sldId id="322" r:id="rId17"/>
    <p:sldId id="270" r:id="rId18"/>
    <p:sldId id="315" r:id="rId19"/>
    <p:sldId id="316" r:id="rId20"/>
    <p:sldId id="318" r:id="rId21"/>
    <p:sldId id="946"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3" r:id="rId44"/>
    <p:sldId id="292" r:id="rId45"/>
    <p:sldId id="294" r:id="rId46"/>
    <p:sldId id="295" r:id="rId47"/>
    <p:sldId id="299" r:id="rId48"/>
    <p:sldId id="300" r:id="rId49"/>
    <p:sldId id="301" r:id="rId50"/>
    <p:sldId id="302" r:id="rId51"/>
    <p:sldId id="303" r:id="rId52"/>
    <p:sldId id="304" r:id="rId53"/>
    <p:sldId id="308" r:id="rId54"/>
    <p:sldId id="309" r:id="rId55"/>
    <p:sldId id="310" r:id="rId56"/>
    <p:sldId id="311" r:id="rId57"/>
    <p:sldId id="312" r:id="rId58"/>
    <p:sldId id="305" r:id="rId59"/>
    <p:sldId id="306" r:id="rId60"/>
    <p:sldId id="307" r:id="rId61"/>
    <p:sldId id="326" r:id="rId62"/>
    <p:sldId id="296" r:id="rId63"/>
    <p:sldId id="297" r:id="rId64"/>
    <p:sldId id="298" r:id="rId65"/>
    <p:sldId id="313" r:id="rId66"/>
    <p:sldId id="565" r:id="rId67"/>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3" autoAdjust="0"/>
    <p:restoredTop sz="88027" autoAdjust="0"/>
  </p:normalViewPr>
  <p:slideViewPr>
    <p:cSldViewPr>
      <p:cViewPr varScale="1">
        <p:scale>
          <a:sx n="36" d="100"/>
          <a:sy n="36" d="100"/>
        </p:scale>
        <p:origin x="72" y="2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CDCAAD-0A9E-B341-BCCD-C78B4A64B76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98A6D66F-E00E-DE39-D442-6BF3E316126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496787E-7BDB-AF43-9028-E5750A5A6383}" type="datetimeFigureOut">
              <a:rPr lang="en-GB"/>
              <a:pPr>
                <a:defRPr/>
              </a:pPr>
              <a:t>18/05/2023</a:t>
            </a:fld>
            <a:endParaRPr lang="en-GB"/>
          </a:p>
        </p:txBody>
      </p:sp>
      <p:sp>
        <p:nvSpPr>
          <p:cNvPr id="4" name="Slide Image Placeholder 3">
            <a:extLst>
              <a:ext uri="{FF2B5EF4-FFF2-40B4-BE49-F238E27FC236}">
                <a16:creationId xmlns:a16="http://schemas.microsoft.com/office/drawing/2014/main" id="{8A5C6B82-8106-ED66-6C23-9EB359798D7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C1544F4-ED78-4000-8840-D0E15859860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137DE4E-5DD9-E17F-9800-B6E7E83C41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590A6F03-5787-20E5-9670-B13ABE93123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93AE1DE-6E84-B940-A593-C759DF573447}" type="slidenum">
              <a:rPr lang="en-GB" altLang="en-CM"/>
              <a:pPr>
                <a:defRPr/>
              </a:pPr>
              <a:t>‹#›</a:t>
            </a:fld>
            <a:endParaRPr lang="en-GB" altLang="en-CM"/>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BF58003-3BE8-8E3B-36CC-0F67F87A3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22B5DD9-902F-0640-923F-0AAC9B34D1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Ask 5 examples of adverse events they have observed.</a:t>
            </a:r>
          </a:p>
        </p:txBody>
      </p:sp>
      <p:sp>
        <p:nvSpPr>
          <p:cNvPr id="6148" name="Slide Number Placeholder 3">
            <a:extLst>
              <a:ext uri="{FF2B5EF4-FFF2-40B4-BE49-F238E27FC236}">
                <a16:creationId xmlns:a16="http://schemas.microsoft.com/office/drawing/2014/main" id="{0B7FAC5D-17DA-F6F3-A20D-56620927E2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D204A9-BC6A-2F4D-97EF-AF44AFC2BFC3}" type="slidenum">
              <a:rPr lang="en-GB" altLang="en-GB" smtClean="0"/>
              <a:pPr>
                <a:spcBef>
                  <a:spcPct val="0"/>
                </a:spcBef>
              </a:pPr>
              <a:t>4</a:t>
            </a:fld>
            <a:endParaRPr lang="en-GB" alt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D1EFF2A-5611-C9AD-EDB0-300C61188E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F84FF5B-1CA3-E46B-3788-C8A4F080F0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a:t>A detailed example – second part lab assessments including EKG, full blood count, renal function (urea, creatinine), electrolytes (at least potassium), liver function (transaminases), and thyroid function. </a:t>
            </a:r>
            <a:r>
              <a:rPr lang="en-GB" altLang="fr-FR" b="1"/>
              <a:t>If there is an abnormality, you may repeat those tests as frequently as necessary.</a:t>
            </a:r>
          </a:p>
        </p:txBody>
      </p:sp>
      <p:sp>
        <p:nvSpPr>
          <p:cNvPr id="24580" name="Slide Number Placeholder 3">
            <a:extLst>
              <a:ext uri="{FF2B5EF4-FFF2-40B4-BE49-F238E27FC236}">
                <a16:creationId xmlns:a16="http://schemas.microsoft.com/office/drawing/2014/main" id="{73809190-69A7-3536-9164-3D32717327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E9355-AF39-D547-913B-EFCAA534B607}" type="slidenum">
              <a:rPr lang="en-GB" altLang="fr-FR" smtClean="0"/>
              <a:pPr>
                <a:spcBef>
                  <a:spcPct val="0"/>
                </a:spcBef>
              </a:pPr>
              <a:t>15</a:t>
            </a:fld>
            <a:endParaRPr lang="en-GB"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758E426-12C2-7F6F-F656-DD0454668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2CA8EAD-5748-8B17-8302-13350BDEB2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Now that we have a plan to detect AEs, we need to anticipate what can be done to prevent (if possible) and manage those. Remember that management is not only prescribing another medication to alleviate a symptom, management implies looking at the whole patient. We treat the patient not the lab value. </a:t>
            </a:r>
          </a:p>
        </p:txBody>
      </p:sp>
      <p:sp>
        <p:nvSpPr>
          <p:cNvPr id="27652" name="Slide Number Placeholder 3">
            <a:extLst>
              <a:ext uri="{FF2B5EF4-FFF2-40B4-BE49-F238E27FC236}">
                <a16:creationId xmlns:a16="http://schemas.microsoft.com/office/drawing/2014/main" id="{A7A80C57-5BFB-7730-2600-69B5192347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7E15C8-FE5B-7E4D-B037-CA3F028029DF}" type="slidenum">
              <a:rPr lang="en-GB" altLang="en-GB" smtClean="0"/>
              <a:pPr>
                <a:spcBef>
                  <a:spcPct val="0"/>
                </a:spcBef>
              </a:pPr>
              <a:t>17</a:t>
            </a:fld>
            <a:endParaRPr lang="en-GB"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76D829E-48AA-06A2-42C6-6B4F9C4971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7B3C981-145A-066E-26DD-A47F83F297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If I focus on psychosis as the main problem of this gentleman, he may end up on 5 anti-psychotic agents all prolonging QT. If I focus on QT prolongation, he may have worsened psychosis, harm himself, harm others. What is the threshold to take an action on the TB drugs?</a:t>
            </a:r>
          </a:p>
          <a:p>
            <a:r>
              <a:rPr lang="en-GB" altLang="en-US"/>
              <a:t>So… it is about finding the right balance between an efficacious regimen, proper cardiac rhythm, normal mental state, and any other therapeutic agents we may prescribe. With regards to deciding the threshold to take actions, there are some tools that allow for severity grading that may be very useful.</a:t>
            </a:r>
          </a:p>
        </p:txBody>
      </p:sp>
      <p:sp>
        <p:nvSpPr>
          <p:cNvPr id="29700" name="Slide Number Placeholder 3">
            <a:extLst>
              <a:ext uri="{FF2B5EF4-FFF2-40B4-BE49-F238E27FC236}">
                <a16:creationId xmlns:a16="http://schemas.microsoft.com/office/drawing/2014/main" id="{B5823785-3C94-D0FC-D206-88F8162478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A9E6C-DA67-F043-B937-136FD6B85D3E}" type="slidenum">
              <a:rPr lang="en-GB" altLang="en-GB" smtClean="0"/>
              <a:pPr>
                <a:spcBef>
                  <a:spcPct val="0"/>
                </a:spcBef>
              </a:pPr>
              <a:t>18</a:t>
            </a:fld>
            <a:endParaRPr lang="en-GB" alt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8B5473F-FD3C-3BA1-4DC5-BD15CCA097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8F0E39F-066C-703F-6DB7-4571D50BB2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a:t>Ask which is an SAE. Ask what they should do if they cannot find the AE in the scale they are using.</a:t>
            </a:r>
          </a:p>
        </p:txBody>
      </p:sp>
      <p:sp>
        <p:nvSpPr>
          <p:cNvPr id="32772" name="Slide Number Placeholder 3">
            <a:extLst>
              <a:ext uri="{FF2B5EF4-FFF2-40B4-BE49-F238E27FC236}">
                <a16:creationId xmlns:a16="http://schemas.microsoft.com/office/drawing/2014/main" id="{D4EEE5CB-68A0-9116-A673-1BD2471765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EEFD77-83EC-3D44-831A-41DA896C92B7}" type="slidenum">
              <a:rPr lang="en-GB" altLang="fr-FR" smtClean="0">
                <a:latin typeface="Franklin Gothic Book" panose="020B0503020102020204" pitchFamily="34" charset="0"/>
              </a:rPr>
              <a:pPr>
                <a:spcBef>
                  <a:spcPct val="0"/>
                </a:spcBef>
              </a:pPr>
              <a:t>20</a:t>
            </a:fld>
            <a:endParaRPr lang="en-GB" altLang="fr-FR">
              <a:latin typeface="Franklin Gothic Book" panose="020B05030201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DE8FD61-CB1E-8BD8-D817-F1339F743B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CD3265D-56F9-2BA3-2316-EE0840AB5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4820" name="Slide Number Placeholder 3">
            <a:extLst>
              <a:ext uri="{FF2B5EF4-FFF2-40B4-BE49-F238E27FC236}">
                <a16:creationId xmlns:a16="http://schemas.microsoft.com/office/drawing/2014/main" id="{A986A177-3411-F690-2A41-9BEE6F3EFF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78B0F2-2C58-D14C-B2FC-81A255A9542A}" type="slidenum">
              <a:rPr lang="en-GB" altLang="en-GB" smtClean="0">
                <a:solidFill>
                  <a:srgbClr val="000000"/>
                </a:solidFill>
              </a:rPr>
              <a:pPr/>
              <a:t>21</a:t>
            </a:fld>
            <a:endParaRPr lang="en-GB" alt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EE6106B-D3DA-9F3F-7AA3-97412A776E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94B1699-F535-D42A-EDCF-3476010067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a:t>There are several adverse drug reactions identified with TB drugs, this session is going to focus on the following areas of interest, chosen due to their impact on the patient or because they may be challenging to detect and/or manage. These will be further detailed in the next sections. We will see how to detect, how to evaluate severity, how to best manage.</a:t>
            </a:r>
          </a:p>
          <a:p>
            <a:pPr eaLnBrk="1" hangingPunct="1">
              <a:spcBef>
                <a:spcPct val="0"/>
              </a:spcBef>
            </a:pPr>
            <a:endParaRPr lang="en-GB" altLang="fr-FR"/>
          </a:p>
        </p:txBody>
      </p:sp>
      <p:sp>
        <p:nvSpPr>
          <p:cNvPr id="36868" name="Slide Number Placeholder 3">
            <a:extLst>
              <a:ext uri="{FF2B5EF4-FFF2-40B4-BE49-F238E27FC236}">
                <a16:creationId xmlns:a16="http://schemas.microsoft.com/office/drawing/2014/main" id="{DC4A6D31-E77B-1B17-A358-4D8A0D8D4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4EC3AE-0FFC-9943-8A7C-3DBE37E09C5A}" type="slidenum">
              <a:rPr lang="en-GB" altLang="fr-FR" smtClean="0"/>
              <a:pPr>
                <a:spcBef>
                  <a:spcPct val="0"/>
                </a:spcBef>
              </a:pPr>
              <a:t>22</a:t>
            </a:fld>
            <a:endParaRPr lang="en-GB"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0CC6D3B-3434-00F2-70FE-D2E64BF2D1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6B0C724-C830-2CF4-1EB4-9A9E29EB13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GB" sz="1800">
                <a:solidFill>
                  <a:srgbClr val="000000"/>
                </a:solidFill>
                <a:latin typeface="Open Sans" panose="020F0502020204030204" pitchFamily="34" charset="0"/>
              </a:rPr>
              <a:t>Compress the ends of a 128-Hz tuning fork just hard enough that the sides touch. Place the vibrating tuning fork on a bony prominence on the subject's wrist or hand to be sure that he/she can recognize the vibration or "buzzing" quality of the tuning fork. Again, compress the ends of the tuning fork just hard enough that the sides touch. Immediately place the vibrating tuning fork gently but firmly on the top of the distal interphalangeal (DIP) joint of one great toe and begin counting the seconds. Instruct the subject to tell you when the "buzzing" stops. Repeat for the other great toe. The diagram below illustrates where to place the tuning fork (adapted from International Working Group on the Diabetic Foot, Practical guidelines on the management and prevention of the diabetic, 2007). </a:t>
            </a:r>
            <a:endParaRPr lang="en-GB" altLang="en-GB"/>
          </a:p>
        </p:txBody>
      </p:sp>
      <p:sp>
        <p:nvSpPr>
          <p:cNvPr id="40964" name="Slide Number Placeholder 3">
            <a:extLst>
              <a:ext uri="{FF2B5EF4-FFF2-40B4-BE49-F238E27FC236}">
                <a16:creationId xmlns:a16="http://schemas.microsoft.com/office/drawing/2014/main" id="{961D4C86-C890-4122-54D8-C047512B08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54AF1C-382A-4643-A4FF-9A056AC9CB88}" type="slidenum">
              <a:rPr lang="en-GB" altLang="en-US" smtClean="0"/>
              <a:pPr/>
              <a:t>25</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0C86241-4A5B-4E10-CA8E-349D7C5037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4D2ABB6-7ABA-929F-0B33-27EB8833D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GB" sz="1800">
                <a:solidFill>
                  <a:srgbClr val="000000"/>
                </a:solidFill>
                <a:latin typeface="Open Sans" panose="020F0502020204030204" pitchFamily="34" charset="0"/>
              </a:rPr>
              <a:t>With the subject seated, the examiner uses one hand to press upward on the ball of the foot, dorsiflexing the subject's ankle to 90 degrees. Using a reflex hammer, the examiner then strikes the Achilles tendon. The tendon reflex is felt by the examiner's hand as a plantar flexion of the foot, appearing after a slight delay from the time the Achilles tendon is struck. Use reinforcement by having the subject clenching his/her fist before classifying the reflex as absent. </a:t>
            </a:r>
            <a:endParaRPr lang="en-GB" altLang="en-GB"/>
          </a:p>
        </p:txBody>
      </p:sp>
      <p:sp>
        <p:nvSpPr>
          <p:cNvPr id="43012" name="Slide Number Placeholder 3">
            <a:extLst>
              <a:ext uri="{FF2B5EF4-FFF2-40B4-BE49-F238E27FC236}">
                <a16:creationId xmlns:a16="http://schemas.microsoft.com/office/drawing/2014/main" id="{58D9ED6A-48BB-BE9F-9702-D5A36EB73D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9B5C69D-3C19-9E45-837D-00C86B55F57B}" type="slidenum">
              <a:rPr lang="en-GB" altLang="en-US" smtClean="0"/>
              <a:pPr/>
              <a:t>26</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DBFC2B7-1935-944E-D818-249B20EED4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E7B1357-0610-C30D-2FAC-D7EBA8C7FC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If there is time, do the BPNS together for this patient. Discuss differentials (“the whole patient” not just thinking about Lzd).</a:t>
            </a:r>
          </a:p>
        </p:txBody>
      </p:sp>
      <p:sp>
        <p:nvSpPr>
          <p:cNvPr id="48132" name="Slide Number Placeholder 3">
            <a:extLst>
              <a:ext uri="{FF2B5EF4-FFF2-40B4-BE49-F238E27FC236}">
                <a16:creationId xmlns:a16="http://schemas.microsoft.com/office/drawing/2014/main" id="{8919BD6F-D425-9AE3-DF8A-2A9E1A842B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84233D-D48C-A14A-962F-2FB7D2AEAF3C}" type="slidenum">
              <a:rPr lang="en-GB" altLang="en-GB" smtClean="0"/>
              <a:pPr>
                <a:spcBef>
                  <a:spcPct val="0"/>
                </a:spcBef>
              </a:pPr>
              <a:t>30</a:t>
            </a:fld>
            <a:endParaRPr lang="en-GB" alt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825A432-EF6D-FB27-1D24-9215DE5DB8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22464A8-8978-542F-9F1A-FBA0D3895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GB"/>
          </a:p>
        </p:txBody>
      </p:sp>
      <p:sp>
        <p:nvSpPr>
          <p:cNvPr id="50180" name="Slide Number Placeholder 3">
            <a:extLst>
              <a:ext uri="{FF2B5EF4-FFF2-40B4-BE49-F238E27FC236}">
                <a16:creationId xmlns:a16="http://schemas.microsoft.com/office/drawing/2014/main" id="{D070624A-286C-ED3C-F12F-6111570D0C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EC72A5-6111-814F-AF52-9E9E2ECA705B}" type="slidenum">
              <a:rPr lang="en-GB" altLang="en-US" smtClean="0"/>
              <a:pPr/>
              <a:t>31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EC04B3B-8558-BF1A-7EDB-11352141E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F7523C4-0339-B7C5-8D58-78CDE000F0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75FDABEB-C620-0D3E-7289-58F9E7DA9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FB11C2-79A2-2541-8B7E-6CCE72487F9B}" type="slidenum">
              <a:rPr lang="nl-NL" altLang="en-US" smtClean="0">
                <a:latin typeface="Arial" panose="020B0604020202020204" pitchFamily="34" charset="0"/>
              </a:rPr>
              <a:pPr>
                <a:spcBef>
                  <a:spcPct val="0"/>
                </a:spcBef>
              </a:pPr>
              <a:t>5</a:t>
            </a:fld>
            <a:endParaRPr lang="nl-NL"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4098C9B-0053-C1E7-BC4B-1DC796AA2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42EBE78-3143-3D79-979B-75AB5EABD1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Ask what if anemia is grade 1 and thrombocytopenia is grade 4 ?</a:t>
            </a:r>
          </a:p>
        </p:txBody>
      </p:sp>
      <p:sp>
        <p:nvSpPr>
          <p:cNvPr id="53252" name="Slide Number Placeholder 3">
            <a:extLst>
              <a:ext uri="{FF2B5EF4-FFF2-40B4-BE49-F238E27FC236}">
                <a16:creationId xmlns:a16="http://schemas.microsoft.com/office/drawing/2014/main" id="{2D67EFB4-35BF-C954-68F8-AF7D35581B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C150FF-0D9B-664E-80CF-8B6A94CB4270}" type="slidenum">
              <a:rPr lang="en-GB" altLang="en-GB" smtClean="0"/>
              <a:pPr>
                <a:spcBef>
                  <a:spcPct val="0"/>
                </a:spcBef>
              </a:pPr>
              <a:t>33</a:t>
            </a:fld>
            <a:endParaRPr lang="en-GB" alt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031FDD8-49C2-AC94-47D3-6DA5017F8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ACED6482-6044-81DB-28C0-187C0D96A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Show QT, explain there is a correction and Fridericia formula should apply as it is the most accurate in case of slow or fast HR.</a:t>
            </a:r>
          </a:p>
        </p:txBody>
      </p:sp>
      <p:sp>
        <p:nvSpPr>
          <p:cNvPr id="58372" name="Slide Number Placeholder 3">
            <a:extLst>
              <a:ext uri="{FF2B5EF4-FFF2-40B4-BE49-F238E27FC236}">
                <a16:creationId xmlns:a16="http://schemas.microsoft.com/office/drawing/2014/main" id="{F8E8F056-05C4-51A7-077F-BAD68430AB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080A1-C412-814F-9751-B6876E15AC2A}" type="slidenum">
              <a:rPr lang="en-GB" altLang="en-GB" smtClean="0"/>
              <a:pPr>
                <a:spcBef>
                  <a:spcPct val="0"/>
                </a:spcBef>
              </a:pPr>
              <a:t>37</a:t>
            </a:fld>
            <a:endParaRPr lang="en-GB" alt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B5A5932-F08A-62CB-52BB-196FA65D5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D2BA13A-871E-3C92-E091-A03101CAC8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Explain the 2 component of the QTcF calculation QT and RR.</a:t>
            </a:r>
          </a:p>
        </p:txBody>
      </p:sp>
      <p:sp>
        <p:nvSpPr>
          <p:cNvPr id="60420" name="Slide Number Placeholder 3">
            <a:extLst>
              <a:ext uri="{FF2B5EF4-FFF2-40B4-BE49-F238E27FC236}">
                <a16:creationId xmlns:a16="http://schemas.microsoft.com/office/drawing/2014/main" id="{062BA9B0-E772-BC38-3D3C-E8D458D905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24C89C-68CB-1E46-B07B-7A15B35B4937}" type="slidenum">
              <a:rPr lang="en-GB" altLang="en-GB" smtClean="0"/>
              <a:pPr>
                <a:spcBef>
                  <a:spcPct val="0"/>
                </a:spcBef>
              </a:pPr>
              <a:t>38</a:t>
            </a:fld>
            <a:endParaRPr lang="en-GB" alt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89175D4-FB1A-4EA3-8273-8A54FF0BF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9F025094-796A-E718-44CC-E4243B0F1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Very important that they know how to read an actual ECG and that calibration matters. Usually this is old knowledge from medical school, even if there is a cardiologist in the hospital or the project, a TB doctor nowadays needs to be able to do this exercise. Insist on the calibration of the ECG machine.</a:t>
            </a:r>
          </a:p>
        </p:txBody>
      </p:sp>
      <p:sp>
        <p:nvSpPr>
          <p:cNvPr id="62468" name="Slide Number Placeholder 3">
            <a:extLst>
              <a:ext uri="{FF2B5EF4-FFF2-40B4-BE49-F238E27FC236}">
                <a16:creationId xmlns:a16="http://schemas.microsoft.com/office/drawing/2014/main" id="{EBCC59B8-89C0-3C0D-DC45-FE7CA55E54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EE60A7-BA8F-234B-A0A7-16B15DF761DF}" type="slidenum">
              <a:rPr lang="en-GB" altLang="en-GB" smtClean="0"/>
              <a:pPr>
                <a:spcBef>
                  <a:spcPct val="0"/>
                </a:spcBef>
              </a:pPr>
              <a:t>39</a:t>
            </a:fld>
            <a:endParaRPr lang="en-GB" alt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722B1C1-6296-A213-9BE2-51B971E23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E8A848EF-FC2C-0268-2E7D-B8B1C8E09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Calculate together QT and RR.</a:t>
            </a:r>
          </a:p>
        </p:txBody>
      </p:sp>
      <p:sp>
        <p:nvSpPr>
          <p:cNvPr id="64516" name="Slide Number Placeholder 3">
            <a:extLst>
              <a:ext uri="{FF2B5EF4-FFF2-40B4-BE49-F238E27FC236}">
                <a16:creationId xmlns:a16="http://schemas.microsoft.com/office/drawing/2014/main" id="{C6AFDE21-C462-280A-D5AA-93A5158837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10886B-F439-0D4C-886F-C4EC56268741}" type="slidenum">
              <a:rPr lang="en-GB" altLang="en-GB" smtClean="0"/>
              <a:pPr>
                <a:spcBef>
                  <a:spcPct val="0"/>
                </a:spcBef>
              </a:pPr>
              <a:t>40</a:t>
            </a:fld>
            <a:endParaRPr lang="en-GB" alt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4BEA9C05-ECB8-B1B9-3F69-0615B16B3F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B724D52-1982-80C6-E861-D1C92D29E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Ask who remembers the formula. Find the QTcF for the QT and RR from previous slide. </a:t>
            </a:r>
          </a:p>
        </p:txBody>
      </p:sp>
      <p:sp>
        <p:nvSpPr>
          <p:cNvPr id="66564" name="Slide Number Placeholder 3">
            <a:extLst>
              <a:ext uri="{FF2B5EF4-FFF2-40B4-BE49-F238E27FC236}">
                <a16:creationId xmlns:a16="http://schemas.microsoft.com/office/drawing/2014/main" id="{761310D7-49B3-6361-0933-9F5FEEA696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A945C7-CBF0-1643-9DA8-6139FFB59AE3}" type="slidenum">
              <a:rPr lang="en-GB" altLang="en-GB" smtClean="0"/>
              <a:pPr>
                <a:spcBef>
                  <a:spcPct val="0"/>
                </a:spcBef>
              </a:pPr>
              <a:t>41</a:t>
            </a:fld>
            <a:endParaRPr lang="en-GB" alt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8A73755-14AF-CCEA-853E-C0F65BC81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5135122B-7CFF-4E13-D4F5-0D67F618B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Ask who has seen QTcF &gt; 500 msec. Insist on grade 4 definition as change from baseline is ALWAYS missed.</a:t>
            </a:r>
          </a:p>
        </p:txBody>
      </p:sp>
      <p:sp>
        <p:nvSpPr>
          <p:cNvPr id="68612" name="Slide Number Placeholder 3">
            <a:extLst>
              <a:ext uri="{FF2B5EF4-FFF2-40B4-BE49-F238E27FC236}">
                <a16:creationId xmlns:a16="http://schemas.microsoft.com/office/drawing/2014/main" id="{3832114E-1B50-1B62-5050-8E97C53C6D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F5027E-2CAC-8B4C-9C7A-EA11AE6D944F}" type="slidenum">
              <a:rPr lang="en-GB" altLang="en-GB" smtClean="0"/>
              <a:pPr>
                <a:spcBef>
                  <a:spcPct val="0"/>
                </a:spcBef>
              </a:pPr>
              <a:t>42</a:t>
            </a:fld>
            <a:endParaRPr lang="en-GB" alt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2A95D9D-4EBA-442D-9789-35CD5876B2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D88D996A-DFBF-24D5-5927-2D04DB6A0F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 Presenter, there is a trap ! It is very important when you explain to show again the severity table; not just the value that matters but also the difference from baseline. Usually no one gets it right the first time.</a:t>
            </a:r>
          </a:p>
        </p:txBody>
      </p:sp>
      <p:sp>
        <p:nvSpPr>
          <p:cNvPr id="73732" name="Slide Number Placeholder 3">
            <a:extLst>
              <a:ext uri="{FF2B5EF4-FFF2-40B4-BE49-F238E27FC236}">
                <a16:creationId xmlns:a16="http://schemas.microsoft.com/office/drawing/2014/main" id="{63FC29FB-FF2D-2C13-06CB-0C0A828165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4DB959-526D-2F45-B265-804874CBF577}" type="slidenum">
              <a:rPr lang="en-GB" altLang="en-GB" smtClean="0"/>
              <a:pPr>
                <a:spcBef>
                  <a:spcPct val="0"/>
                </a:spcBef>
              </a:pPr>
              <a:t>46</a:t>
            </a:fld>
            <a:endParaRPr lang="en-GB" alt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86973A1-4871-A814-AC95-2B396686A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9CC409D-0D3E-C8CA-B36B-665F2E334D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Mention the importance to get first hand printing of Ishihara not photocopies from the plate of a colleague.</a:t>
            </a:r>
          </a:p>
        </p:txBody>
      </p:sp>
      <p:sp>
        <p:nvSpPr>
          <p:cNvPr id="76804" name="Slide Number Placeholder 3">
            <a:extLst>
              <a:ext uri="{FF2B5EF4-FFF2-40B4-BE49-F238E27FC236}">
                <a16:creationId xmlns:a16="http://schemas.microsoft.com/office/drawing/2014/main" id="{5C711E45-7D6C-2826-0DB0-CAE66B205B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F97C0-1A9D-7242-B2FA-743CDF526202}" type="slidenum">
              <a:rPr lang="en-GB" altLang="en-GB" smtClean="0"/>
              <a:pPr>
                <a:spcBef>
                  <a:spcPct val="0"/>
                </a:spcBef>
              </a:pPr>
              <a:t>48</a:t>
            </a:fld>
            <a:endParaRPr lang="en-GB" alt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BDBE0C5-3D2E-D434-5F45-1AAE5ABC80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29533320-BEF3-B6E0-C7C1-D566661DE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Discuss if it is still tolerable nowadays to have patients becoming severely deaf.</a:t>
            </a:r>
          </a:p>
        </p:txBody>
      </p:sp>
      <p:sp>
        <p:nvSpPr>
          <p:cNvPr id="93188" name="Slide Number Placeholder 3">
            <a:extLst>
              <a:ext uri="{FF2B5EF4-FFF2-40B4-BE49-F238E27FC236}">
                <a16:creationId xmlns:a16="http://schemas.microsoft.com/office/drawing/2014/main" id="{C27E5622-566D-2520-8387-259E28BC92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1D8302-1D2C-C746-8DB2-10047C56D73F}" type="slidenum">
              <a:rPr lang="en-GB" altLang="en-GB" smtClean="0"/>
              <a:pPr>
                <a:spcBef>
                  <a:spcPct val="0"/>
                </a:spcBef>
              </a:pPr>
              <a:t>62</a:t>
            </a:fld>
            <a:endParaRPr lang="en-GB" alt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31C7E13-E4C1-126D-C025-E90FE9E14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031076-2340-2712-1256-3980EFCCE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aDSM is about putting the patient in the center, not the drugs or the new TB drugs. Insist on patient’s awareness, mention it is part of informed consent as well.</a:t>
            </a:r>
          </a:p>
        </p:txBody>
      </p:sp>
      <p:sp>
        <p:nvSpPr>
          <p:cNvPr id="11268" name="Slide Number Placeholder 3">
            <a:extLst>
              <a:ext uri="{FF2B5EF4-FFF2-40B4-BE49-F238E27FC236}">
                <a16:creationId xmlns:a16="http://schemas.microsoft.com/office/drawing/2014/main" id="{A1C5BA98-9437-7CC2-84AD-051E55BAFE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005E46-7542-704D-8EF3-46612C594355}" type="slidenum">
              <a:rPr lang="en-GB" altLang="en-GB" smtClean="0"/>
              <a:pPr>
                <a:spcBef>
                  <a:spcPct val="0"/>
                </a:spcBef>
              </a:pPr>
              <a:t>7</a:t>
            </a:fld>
            <a:endParaRPr lang="en-GB" alt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43E3956-9C87-E9AC-0185-2D9FB9D8E8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C7A3F3E5-D5D3-4A49-C2AA-A7FBF0EE0F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Again discuss how acceptable it is to have a young female losing her hearing now that we have Bdq/Dlm. It is a “cultural” change for some doctors, very important to emphasize on that.</a:t>
            </a:r>
          </a:p>
        </p:txBody>
      </p:sp>
      <p:sp>
        <p:nvSpPr>
          <p:cNvPr id="96260" name="Slide Number Placeholder 3">
            <a:extLst>
              <a:ext uri="{FF2B5EF4-FFF2-40B4-BE49-F238E27FC236}">
                <a16:creationId xmlns:a16="http://schemas.microsoft.com/office/drawing/2014/main" id="{E99C7EFF-0951-429F-E312-A4BBB4BA15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C5E2DF-BDAD-A14F-826B-6EA9AD104342}" type="slidenum">
              <a:rPr lang="en-GB" altLang="en-GB" smtClean="0"/>
              <a:pPr>
                <a:spcBef>
                  <a:spcPct val="0"/>
                </a:spcBef>
              </a:pPr>
              <a:t>64</a:t>
            </a:fld>
            <a:endParaRPr lang="en-GB"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6FA88C4-CDF1-F8C0-EC60-76D53ED3A7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68835C2-6340-8596-7BC5-D3362AF1FE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The first step to develop a good clinical monitoring schedule is to “know your enemies”. Those conditions are common adverse drug reactions, meaning we know they are happening frequently to most patients on DR TB regimen and are very likely to be due to the drugs.</a:t>
            </a:r>
          </a:p>
        </p:txBody>
      </p:sp>
      <p:sp>
        <p:nvSpPr>
          <p:cNvPr id="14340" name="Slide Number Placeholder 3">
            <a:extLst>
              <a:ext uri="{FF2B5EF4-FFF2-40B4-BE49-F238E27FC236}">
                <a16:creationId xmlns:a16="http://schemas.microsoft.com/office/drawing/2014/main" id="{9C7D78B4-7B72-3E25-603F-2691EBFB5B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AAEB6-1701-9C42-9517-DA99E4EBD6DC}" type="slidenum">
              <a:rPr lang="en-GB" altLang="en-GB" smtClean="0"/>
              <a:pPr>
                <a:spcBef>
                  <a:spcPct val="0"/>
                </a:spcBef>
              </a:pPr>
              <a:t>9</a:t>
            </a:fld>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F0B8B0A-6694-D8A5-FA8D-16987F391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34334A0-E34F-3752-6BD0-6571B1BAE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If we look at the same in terms of prevalence, we can see (not unexpectedly) that gastrointestinal disorders are the top most common issues with DR TB drugs. Other body systems affected: joints, nervous system, psychiatric disorders, hearing, vision, skin, thyroid, liver, kidneys.</a:t>
            </a:r>
          </a:p>
        </p:txBody>
      </p:sp>
      <p:sp>
        <p:nvSpPr>
          <p:cNvPr id="16388" name="Slide Number Placeholder 3">
            <a:extLst>
              <a:ext uri="{FF2B5EF4-FFF2-40B4-BE49-F238E27FC236}">
                <a16:creationId xmlns:a16="http://schemas.microsoft.com/office/drawing/2014/main" id="{57948C4B-6E49-013E-B4F1-284C0555C2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6EC2AB-B7BA-C348-89AE-BB326E614693}" type="slidenum">
              <a:rPr lang="en-GB" altLang="en-GB" smtClean="0"/>
              <a:pPr>
                <a:spcBef>
                  <a:spcPct val="0"/>
                </a:spcBef>
              </a:pPr>
              <a:t>10</a:t>
            </a:fld>
            <a:endParaRPr lang="en-GB"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F0B8B0A-6694-D8A5-FA8D-16987F391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34334A0-E34F-3752-6BD0-6571B1BAE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8" name="Slide Number Placeholder 3">
            <a:extLst>
              <a:ext uri="{FF2B5EF4-FFF2-40B4-BE49-F238E27FC236}">
                <a16:creationId xmlns:a16="http://schemas.microsoft.com/office/drawing/2014/main" id="{57948C4B-6E49-013E-B4F1-284C0555C2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6EC2AB-B7BA-C348-89AE-BB326E614693}" type="slidenum">
              <a:rPr lang="en-GB" altLang="en-GB" smtClean="0"/>
              <a:pPr>
                <a:spcBef>
                  <a:spcPct val="0"/>
                </a:spcBef>
              </a:pPr>
              <a:t>11</a:t>
            </a:fld>
            <a:endParaRPr lang="en-GB" altLang="en-GB"/>
          </a:p>
        </p:txBody>
      </p:sp>
    </p:spTree>
    <p:extLst>
      <p:ext uri="{BB962C8B-B14F-4D97-AF65-F5344CB8AC3E}">
        <p14:creationId xmlns:p14="http://schemas.microsoft.com/office/powerpoint/2010/main" val="44981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B53A8DB-4C87-7829-B22C-5A6D06F1D8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8939BAF-9046-84FE-A567-11C6B5E09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Based on the list shown before and the clinical experience of each of you, we can exercise to recognize early the indicating signs of those conditions (give examples). As mentioned in the prior slides, observation and discussion with your patient are key to detection. Those AEs are an incredible burden to patients and they will voice most of them, maybe not to you, but to the counsellor, the DOT nurse, etc. There should be a network working hand in hand to accompany best the patient and </a:t>
            </a:r>
            <a:r>
              <a:rPr lang="en-GB" altLang="en-US" b="1" u="sng"/>
              <a:t>who speak to each other</a:t>
            </a:r>
            <a:r>
              <a:rPr lang="en-GB" altLang="en-US"/>
              <a:t>.</a:t>
            </a:r>
          </a:p>
          <a:p>
            <a:r>
              <a:rPr lang="en-GB" altLang="en-US"/>
              <a:t>BUT it is not sufficient !! Only regular screening, physical and lab, ensure you see everything that may be happening. And, again, we know where to look -&gt; next slide.</a:t>
            </a:r>
          </a:p>
        </p:txBody>
      </p:sp>
      <p:sp>
        <p:nvSpPr>
          <p:cNvPr id="18436" name="Slide Number Placeholder 3">
            <a:extLst>
              <a:ext uri="{FF2B5EF4-FFF2-40B4-BE49-F238E27FC236}">
                <a16:creationId xmlns:a16="http://schemas.microsoft.com/office/drawing/2014/main" id="{2C3011BA-DEE5-C964-8CA9-D07ACB2A80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FBC58F-2322-3D4D-ADB7-BC6147083209}" type="slidenum">
              <a:rPr lang="en-GB" altLang="en-GB" smtClean="0"/>
              <a:pPr>
                <a:spcBef>
                  <a:spcPct val="0"/>
                </a:spcBef>
              </a:pPr>
              <a:t>12</a:t>
            </a:fld>
            <a:endParaRPr lang="en-GB" alt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2F26830-D9BF-1C91-2727-BBFDBD118D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C08D8EB-ABFF-3689-8EC2-C6809BF73A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serves as a basis for development of schedule of assessment, it may be adapted depending on the regimen given to the patient, the national guideline. It is a guidance and shows the very minimum to be done; if your patient presents with very severe hypokalemia, you are not going to wait 1 month to re-test, you are going to test every day until normalisation for example.</a:t>
            </a:r>
          </a:p>
        </p:txBody>
      </p:sp>
      <p:sp>
        <p:nvSpPr>
          <p:cNvPr id="20484" name="Slide Number Placeholder 3">
            <a:extLst>
              <a:ext uri="{FF2B5EF4-FFF2-40B4-BE49-F238E27FC236}">
                <a16:creationId xmlns:a16="http://schemas.microsoft.com/office/drawing/2014/main" id="{4A4EEFC3-9FBA-8839-994C-AD0F2A4E41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617657-EDF0-C54D-99AA-11F4709CA090}" type="slidenum">
              <a:rPr lang="en-GB" altLang="en-GB" smtClean="0"/>
              <a:pPr>
                <a:spcBef>
                  <a:spcPct val="0"/>
                </a:spcBef>
              </a:pPr>
              <a:t>13</a:t>
            </a:fld>
            <a:endParaRPr lang="en-GB" alt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75F8EE3-3B19-9728-C54E-564462163B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22B6F69-B659-C005-9C9E-CCE2368A9B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a:t>A detailed example – first part: clinical assessments including vitals, functional status (general physical examination), peripheral neuropathy screening (you can use BPNS or other tests), hearing test and vision test. The frequency of assessments must absolutely be increased if needed.</a:t>
            </a:r>
          </a:p>
          <a:p>
            <a:pPr eaLnBrk="1" hangingPunct="1">
              <a:spcBef>
                <a:spcPct val="0"/>
              </a:spcBef>
            </a:pPr>
            <a:r>
              <a:rPr lang="en-GB" altLang="fr-FR"/>
              <a:t>Screening of adverse event during planned consultations, DOT visits, and unscheduled visits is very important</a:t>
            </a:r>
            <a:r>
              <a:rPr lang="en-GB" altLang="fr-FR" b="1"/>
              <a:t>. It is not sufficient to just detect adverse events, it is of upmost importance to follow them up at each visit (planned and unplanned) by reviewing the status of all previously detected adverse events.</a:t>
            </a:r>
          </a:p>
        </p:txBody>
      </p:sp>
      <p:sp>
        <p:nvSpPr>
          <p:cNvPr id="22532" name="Slide Number Placeholder 3">
            <a:extLst>
              <a:ext uri="{FF2B5EF4-FFF2-40B4-BE49-F238E27FC236}">
                <a16:creationId xmlns:a16="http://schemas.microsoft.com/office/drawing/2014/main" id="{DD8D5090-C694-FFA0-A93B-8501071923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05322-107A-8A4A-8513-23481C3F1A61}" type="slidenum">
              <a:rPr lang="en-GB" altLang="fr-FR" smtClean="0"/>
              <a:pPr>
                <a:spcBef>
                  <a:spcPct val="0"/>
                </a:spcBef>
              </a:pPr>
              <a:t>14</a:t>
            </a:fld>
            <a:endParaRPr lang="en-GB"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34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7888A-ECB4-3212-F6F0-BF426B912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4" name="Picture 10">
            <a:extLst>
              <a:ext uri="{FF2B5EF4-FFF2-40B4-BE49-F238E27FC236}">
                <a16:creationId xmlns:a16="http://schemas.microsoft.com/office/drawing/2014/main" id="{948CED21-8438-908B-ABE2-81C1EF916601}"/>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129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1" r:id="rId1"/>
    <p:sldLayoutId id="214748379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iaid.nih.gov/LabsAndResources/resources/DMIDClinRsrch/Documents/dmidadulttox.pdf" TargetMode="External"/><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apps.who.int/iris/bitstream/handle/10665/365309/9789240065352-eng.pdf" TargetMode="External"/><Relationship Id="rId5" Type="http://schemas.openxmlformats.org/officeDocument/2006/relationships/hyperlink" Target="http://apps.who.int/iris/bitstream/10665/130918/1/9789241548809_eng.pdf" TargetMode="Externa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26953BB-3EB8-FAA4-236A-98AB85931712}"/>
              </a:ext>
            </a:extLst>
          </p:cNvPr>
          <p:cNvSpPr>
            <a:spLocks noGrp="1"/>
          </p:cNvSpPr>
          <p:nvPr>
            <p:ph type="title" idx="4294967295"/>
          </p:nvPr>
        </p:nvSpPr>
        <p:spPr>
          <a:xfrm>
            <a:off x="623887" y="217487"/>
            <a:ext cx="10944225" cy="1223863"/>
          </a:xfrm>
          <a:prstGeom prst="rect">
            <a:avLst/>
          </a:prstGeom>
        </p:spPr>
        <p:txBody>
          <a:bodyPr>
            <a:noAutofit/>
          </a:bodyPr>
          <a:lstStyle/>
          <a:p>
            <a:pPr eaLnBrk="1" fontAlgn="auto" hangingPunct="1">
              <a:spcAft>
                <a:spcPts val="0"/>
              </a:spcAft>
              <a:defRPr/>
            </a:pPr>
            <a:r>
              <a:rPr lang="en-US" altLang="fr-FR" sz="4000" b="1" dirty="0"/>
              <a:t>Frequency of adverse reactions in DR-TB treatment</a:t>
            </a:r>
            <a:endParaRPr lang="en-GB" altLang="fr-FR" sz="4000" dirty="0"/>
          </a:p>
        </p:txBody>
      </p:sp>
      <p:pic>
        <p:nvPicPr>
          <p:cNvPr id="2" name="Picture 1">
            <a:extLst>
              <a:ext uri="{FF2B5EF4-FFF2-40B4-BE49-F238E27FC236}">
                <a16:creationId xmlns:a16="http://schemas.microsoft.com/office/drawing/2014/main" id="{20459DE1-4D5D-35C3-C343-8C04F5C02451}"/>
              </a:ext>
            </a:extLst>
          </p:cNvPr>
          <p:cNvPicPr>
            <a:picLocks noChangeAspect="1"/>
          </p:cNvPicPr>
          <p:nvPr/>
        </p:nvPicPr>
        <p:blipFill>
          <a:blip r:embed="rId3"/>
          <a:stretch>
            <a:fillRect/>
          </a:stretch>
        </p:blipFill>
        <p:spPr>
          <a:xfrm>
            <a:off x="3647728" y="1168022"/>
            <a:ext cx="5943600" cy="5499100"/>
          </a:xfrm>
          <a:prstGeom prst="rect">
            <a:avLst/>
          </a:prstGeom>
        </p:spPr>
      </p:pic>
      <p:pic>
        <p:nvPicPr>
          <p:cNvPr id="4" name="Picture 3">
            <a:extLst>
              <a:ext uri="{FF2B5EF4-FFF2-40B4-BE49-F238E27FC236}">
                <a16:creationId xmlns:a16="http://schemas.microsoft.com/office/drawing/2014/main" id="{5F3B59AD-89FE-D62E-F470-6348BA17E481}"/>
              </a:ext>
            </a:extLst>
          </p:cNvPr>
          <p:cNvPicPr>
            <a:picLocks noChangeAspect="1"/>
          </p:cNvPicPr>
          <p:nvPr/>
        </p:nvPicPr>
        <p:blipFill>
          <a:blip r:embed="rId4"/>
          <a:stretch>
            <a:fillRect/>
          </a:stretch>
        </p:blipFill>
        <p:spPr>
          <a:xfrm>
            <a:off x="3287688" y="839039"/>
            <a:ext cx="6303639" cy="5828083"/>
          </a:xfrm>
          <a:prstGeom prst="rect">
            <a:avLst/>
          </a:prstGeom>
        </p:spPr>
      </p:pic>
      <p:pic>
        <p:nvPicPr>
          <p:cNvPr id="6" name="Picture 5">
            <a:extLst>
              <a:ext uri="{FF2B5EF4-FFF2-40B4-BE49-F238E27FC236}">
                <a16:creationId xmlns:a16="http://schemas.microsoft.com/office/drawing/2014/main" id="{1D417C9A-4501-D73D-1A94-81B815DF6C72}"/>
              </a:ext>
            </a:extLst>
          </p:cNvPr>
          <p:cNvPicPr>
            <a:picLocks noChangeAspect="1"/>
          </p:cNvPicPr>
          <p:nvPr/>
        </p:nvPicPr>
        <p:blipFill>
          <a:blip r:embed="rId5"/>
          <a:stretch>
            <a:fillRect/>
          </a:stretch>
        </p:blipFill>
        <p:spPr>
          <a:xfrm>
            <a:off x="623887" y="1843320"/>
            <a:ext cx="2100262" cy="3171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26953BB-3EB8-FAA4-236A-98AB85931712}"/>
              </a:ext>
            </a:extLst>
          </p:cNvPr>
          <p:cNvSpPr>
            <a:spLocks noGrp="1"/>
          </p:cNvSpPr>
          <p:nvPr>
            <p:ph type="title" idx="4294967295"/>
          </p:nvPr>
        </p:nvSpPr>
        <p:spPr>
          <a:xfrm>
            <a:off x="623887" y="217487"/>
            <a:ext cx="10944225" cy="1223863"/>
          </a:xfrm>
          <a:prstGeom prst="rect">
            <a:avLst/>
          </a:prstGeom>
        </p:spPr>
        <p:txBody>
          <a:bodyPr>
            <a:noAutofit/>
          </a:bodyPr>
          <a:lstStyle/>
          <a:p>
            <a:pPr eaLnBrk="1" fontAlgn="auto" hangingPunct="1">
              <a:spcAft>
                <a:spcPts val="0"/>
              </a:spcAft>
              <a:defRPr/>
            </a:pPr>
            <a:r>
              <a:rPr lang="en-US" altLang="fr-FR" sz="4000" b="1" dirty="0"/>
              <a:t>Frequency of adverse reactions in DR-TB treatment</a:t>
            </a:r>
            <a:endParaRPr lang="en-GB" altLang="fr-FR" sz="4000" dirty="0"/>
          </a:p>
        </p:txBody>
      </p:sp>
      <p:pic>
        <p:nvPicPr>
          <p:cNvPr id="3" name="Picture 2">
            <a:extLst>
              <a:ext uri="{FF2B5EF4-FFF2-40B4-BE49-F238E27FC236}">
                <a16:creationId xmlns:a16="http://schemas.microsoft.com/office/drawing/2014/main" id="{186F4B8D-2B61-A693-D324-B0D4C25C1045}"/>
              </a:ext>
            </a:extLst>
          </p:cNvPr>
          <p:cNvPicPr>
            <a:picLocks noChangeAspect="1"/>
          </p:cNvPicPr>
          <p:nvPr/>
        </p:nvPicPr>
        <p:blipFill>
          <a:blip r:embed="rId3"/>
          <a:stretch>
            <a:fillRect/>
          </a:stretch>
        </p:blipFill>
        <p:spPr>
          <a:xfrm>
            <a:off x="443372" y="1223864"/>
            <a:ext cx="7462343" cy="5480042"/>
          </a:xfrm>
          <a:prstGeom prst="rect">
            <a:avLst/>
          </a:prstGeom>
        </p:spPr>
      </p:pic>
      <p:sp>
        <p:nvSpPr>
          <p:cNvPr id="4" name="TextBox 3">
            <a:extLst>
              <a:ext uri="{FF2B5EF4-FFF2-40B4-BE49-F238E27FC236}">
                <a16:creationId xmlns:a16="http://schemas.microsoft.com/office/drawing/2014/main" id="{F043B726-9A22-8986-8F06-B155BD1EDC08}"/>
              </a:ext>
            </a:extLst>
          </p:cNvPr>
          <p:cNvSpPr txBox="1"/>
          <p:nvPr/>
        </p:nvSpPr>
        <p:spPr>
          <a:xfrm>
            <a:off x="240065" y="6470608"/>
            <a:ext cx="3168352" cy="369332"/>
          </a:xfrm>
          <a:prstGeom prst="rect">
            <a:avLst/>
          </a:prstGeom>
          <a:noFill/>
        </p:spPr>
        <p:txBody>
          <a:bodyPr wrap="square">
            <a:spAutoFit/>
          </a:bodyPr>
          <a:lstStyle/>
          <a:p>
            <a:r>
              <a:rPr lang="en-GB" sz="1800" b="0" i="0" u="none" strike="noStrike" baseline="0" dirty="0">
                <a:solidFill>
                  <a:srgbClr val="000000"/>
                </a:solidFill>
                <a:latin typeface="+mn-lt"/>
              </a:rPr>
              <a:t>Borisov et al. (2019) </a:t>
            </a:r>
            <a:endParaRPr lang="en-BE" dirty="0">
              <a:latin typeface="+mn-lt"/>
            </a:endParaRPr>
          </a:p>
        </p:txBody>
      </p:sp>
      <p:sp>
        <p:nvSpPr>
          <p:cNvPr id="6" name="TextBox 5">
            <a:extLst>
              <a:ext uri="{FF2B5EF4-FFF2-40B4-BE49-F238E27FC236}">
                <a16:creationId xmlns:a16="http://schemas.microsoft.com/office/drawing/2014/main" id="{D3FF6CB6-20F5-8D12-F19B-B352DC9B7699}"/>
              </a:ext>
            </a:extLst>
          </p:cNvPr>
          <p:cNvSpPr txBox="1"/>
          <p:nvPr/>
        </p:nvSpPr>
        <p:spPr>
          <a:xfrm>
            <a:off x="8544272" y="2204864"/>
            <a:ext cx="3287478" cy="2677656"/>
          </a:xfrm>
          <a:prstGeom prst="rect">
            <a:avLst/>
          </a:prstGeom>
          <a:noFill/>
        </p:spPr>
        <p:txBody>
          <a:bodyPr wrap="square">
            <a:spAutoFit/>
          </a:bodyPr>
          <a:lstStyle/>
          <a:p>
            <a:r>
              <a:rPr lang="en-GB" sz="2400" dirty="0"/>
              <a:t>T</a:t>
            </a:r>
            <a:r>
              <a:rPr lang="en-BE" sz="2400" dirty="0"/>
              <a:t>he distribution of 57 </a:t>
            </a:r>
            <a:r>
              <a:rPr lang="en-BE" sz="2400" dirty="0" err="1"/>
              <a:t>SAEs</a:t>
            </a:r>
            <a:r>
              <a:rPr lang="en-BE" sz="2400" dirty="0"/>
              <a:t>, by organ or system, among 658 patients treated for MDR/RR-TB across 26 countries between 2017 and 2019</a:t>
            </a:r>
          </a:p>
        </p:txBody>
      </p:sp>
    </p:spTree>
    <p:extLst>
      <p:ext uri="{BB962C8B-B14F-4D97-AF65-F5344CB8AC3E}">
        <p14:creationId xmlns:p14="http://schemas.microsoft.com/office/powerpoint/2010/main" val="346944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B3E52EE-FF28-70E5-5907-66E562031450}"/>
              </a:ext>
            </a:extLst>
          </p:cNvPr>
          <p:cNvSpPr>
            <a:spLocks noGrp="1"/>
          </p:cNvSpPr>
          <p:nvPr>
            <p:ph type="title" idx="4294967295"/>
          </p:nvPr>
        </p:nvSpPr>
        <p:spPr bwMode="auto">
          <a:xfrm>
            <a:off x="1524000" y="116632"/>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How to detect adverse events?</a:t>
            </a:r>
          </a:p>
        </p:txBody>
      </p:sp>
      <p:sp>
        <p:nvSpPr>
          <p:cNvPr id="3" name="Content Placeholder 2">
            <a:extLst>
              <a:ext uri="{FF2B5EF4-FFF2-40B4-BE49-F238E27FC236}">
                <a16:creationId xmlns:a16="http://schemas.microsoft.com/office/drawing/2014/main" id="{13C1B79F-1800-DCA5-E30F-FC282EA59EE4}"/>
              </a:ext>
            </a:extLst>
          </p:cNvPr>
          <p:cNvSpPr>
            <a:spLocks noGrp="1"/>
          </p:cNvSpPr>
          <p:nvPr>
            <p:ph idx="4294967295"/>
          </p:nvPr>
        </p:nvSpPr>
        <p:spPr>
          <a:xfrm>
            <a:off x="695400" y="980729"/>
            <a:ext cx="10466313" cy="5472460"/>
          </a:xfrm>
          <a:prstGeom prst="rect">
            <a:avLst/>
          </a:prstGeom>
        </p:spPr>
        <p:txBody>
          <a:bodyPr>
            <a:normAutofit/>
          </a:bodyPr>
          <a:lstStyle/>
          <a:p>
            <a:pPr eaLnBrk="1" fontAlgn="auto" hangingPunct="1">
              <a:spcAft>
                <a:spcPts val="0"/>
              </a:spcAft>
              <a:buFont typeface="Arial" charset="0"/>
              <a:buChar char="•"/>
              <a:defRPr/>
            </a:pPr>
            <a:r>
              <a:rPr lang="en-GB" sz="2800" b="1" dirty="0"/>
              <a:t>Observe</a:t>
            </a:r>
            <a:r>
              <a:rPr lang="en-GB" sz="2800" dirty="0"/>
              <a:t> and </a:t>
            </a:r>
            <a:r>
              <a:rPr lang="en-GB" sz="2800" b="1" dirty="0"/>
              <a:t>listen</a:t>
            </a:r>
          </a:p>
          <a:p>
            <a:pPr marL="914400" lvl="1" indent="-514350" eaLnBrk="1" fontAlgn="auto" hangingPunct="1">
              <a:spcAft>
                <a:spcPts val="0"/>
              </a:spcAft>
              <a:defRPr/>
            </a:pPr>
            <a:r>
              <a:rPr lang="en-GB" sz="2400" dirty="0"/>
              <a:t>Detection of adverse event is primarily dependent upon reporting from patient, nurses, doctors, counsellors, etc. </a:t>
            </a:r>
          </a:p>
          <a:p>
            <a:pPr marL="914400" lvl="1" indent="-514350" eaLnBrk="1" fontAlgn="auto" hangingPunct="1">
              <a:spcAft>
                <a:spcPts val="0"/>
              </a:spcAft>
              <a:defRPr/>
            </a:pPr>
            <a:r>
              <a:rPr lang="en-GB" sz="2400" dirty="0"/>
              <a:t>All healthcare professionals involved must be trained on adverse event screening</a:t>
            </a:r>
          </a:p>
          <a:p>
            <a:pPr eaLnBrk="1" hangingPunct="1">
              <a:buFont typeface="Arial" charset="0"/>
              <a:buChar char="•"/>
              <a:defRPr/>
            </a:pPr>
            <a:r>
              <a:rPr lang="en-GB" sz="2800" dirty="0"/>
              <a:t>Perform </a:t>
            </a:r>
            <a:r>
              <a:rPr lang="en-GB" sz="2800" b="1" dirty="0"/>
              <a:t>routine</a:t>
            </a:r>
            <a:r>
              <a:rPr lang="en-GB" sz="2800" dirty="0"/>
              <a:t> clinical assessments (e.g. for t</a:t>
            </a:r>
            <a:r>
              <a:rPr lang="en-US" sz="2800" dirty="0" err="1"/>
              <a:t>reatment</a:t>
            </a:r>
            <a:r>
              <a:rPr lang="en-US" sz="2800" dirty="0"/>
              <a:t> adherence and tolerance, psychosocial, psychiatrist, ophthalmologist, HIV specialist, narcologist…)</a:t>
            </a:r>
          </a:p>
          <a:p>
            <a:pPr eaLnBrk="1" hangingPunct="1">
              <a:buFont typeface="Arial" charset="0"/>
              <a:buChar char="•"/>
              <a:defRPr/>
            </a:pPr>
            <a:r>
              <a:rPr lang="en-GB" sz="2800" dirty="0"/>
              <a:t>Schedule </a:t>
            </a:r>
            <a:r>
              <a:rPr lang="en-GB" sz="2800" b="1" dirty="0"/>
              <a:t>regular</a:t>
            </a:r>
            <a:r>
              <a:rPr lang="en-GB" sz="2800" dirty="0"/>
              <a:t> laboratory screening, even if the patient has no specific complaints (e.g. ECG, liver function tests)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35A966FF-E636-D75B-0896-FFAF25AC50EB}"/>
              </a:ext>
            </a:extLst>
          </p:cNvPr>
          <p:cNvGrpSpPr>
            <a:grpSpLocks/>
          </p:cNvGrpSpPr>
          <p:nvPr/>
        </p:nvGrpSpPr>
        <p:grpSpPr bwMode="auto">
          <a:xfrm>
            <a:off x="1703511" y="332656"/>
            <a:ext cx="8597777" cy="6225307"/>
            <a:chOff x="35496" y="116632"/>
            <a:chExt cx="9031065" cy="6616973"/>
          </a:xfrm>
        </p:grpSpPr>
        <p:pic>
          <p:nvPicPr>
            <p:cNvPr id="19464" name="Picture 3">
              <a:extLst>
                <a:ext uri="{FF2B5EF4-FFF2-40B4-BE49-F238E27FC236}">
                  <a16:creationId xmlns:a16="http://schemas.microsoft.com/office/drawing/2014/main" id="{D8E8225F-24C7-6A72-3F63-F1D318EC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6632"/>
              <a:ext cx="9031065" cy="661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08AFC3B-D578-0A7A-F81B-87CFB9F49937}"/>
                </a:ext>
              </a:extLst>
            </p:cNvPr>
            <p:cNvSpPr/>
            <p:nvPr/>
          </p:nvSpPr>
          <p:spPr>
            <a:xfrm>
              <a:off x="251391" y="116632"/>
              <a:ext cx="1439827" cy="36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19459" name="Group 9">
            <a:extLst>
              <a:ext uri="{FF2B5EF4-FFF2-40B4-BE49-F238E27FC236}">
                <a16:creationId xmlns:a16="http://schemas.microsoft.com/office/drawing/2014/main" id="{C520A89B-C458-5ECD-DE5C-6894069A2068}"/>
              </a:ext>
            </a:extLst>
          </p:cNvPr>
          <p:cNvGrpSpPr>
            <a:grpSpLocks/>
          </p:cNvGrpSpPr>
          <p:nvPr/>
        </p:nvGrpSpPr>
        <p:grpSpPr bwMode="auto">
          <a:xfrm>
            <a:off x="4043363" y="3727450"/>
            <a:ext cx="5243512" cy="784225"/>
            <a:chOff x="4762500" y="-33971"/>
            <a:chExt cx="5245100" cy="513394"/>
          </a:xfrm>
        </p:grpSpPr>
        <p:sp>
          <p:nvSpPr>
            <p:cNvPr id="19461" name="Rectangle 10">
              <a:extLst>
                <a:ext uri="{FF2B5EF4-FFF2-40B4-BE49-F238E27FC236}">
                  <a16:creationId xmlns:a16="http://schemas.microsoft.com/office/drawing/2014/main" id="{B658BA24-0768-1BBB-058E-70A423BC976F}"/>
                </a:ext>
              </a:extLst>
            </p:cNvPr>
            <p:cNvSpPr>
              <a:spLocks noChangeArrowheads="1"/>
            </p:cNvSpPr>
            <p:nvPr/>
          </p:nvSpPr>
          <p:spPr bwMode="auto">
            <a:xfrm>
              <a:off x="4762500" y="-33971"/>
              <a:ext cx="5245100" cy="513394"/>
            </a:xfrm>
            <a:prstGeom prst="rect">
              <a:avLst/>
            </a:prstGeom>
            <a:solidFill>
              <a:schemeClr val="accent1"/>
            </a:solidFill>
            <a:ln w="9525" algn="ctr">
              <a:solidFill>
                <a:schemeClr val="tx1"/>
              </a:solidFill>
              <a:round/>
              <a:headEnd/>
              <a:tailEnd/>
            </a:ln>
          </p:spPr>
          <p:txBody>
            <a:bodyPr/>
            <a:lstStyle>
              <a:lvl1pPr defTabSz="1041400">
                <a:defRPr>
                  <a:solidFill>
                    <a:schemeClr val="tx1"/>
                  </a:solidFill>
                  <a:latin typeface="Calibri" panose="020F0502020204030204" pitchFamily="34" charset="0"/>
                  <a:cs typeface="Arial" panose="020B0604020202020204" pitchFamily="34" charset="0"/>
                </a:defRPr>
              </a:lvl1pPr>
              <a:lvl2pPr marL="742950" indent="-285750" defTabSz="1041400">
                <a:defRPr>
                  <a:solidFill>
                    <a:schemeClr val="tx1"/>
                  </a:solidFill>
                  <a:latin typeface="Calibri" panose="020F0502020204030204" pitchFamily="34" charset="0"/>
                  <a:cs typeface="Arial" panose="020B0604020202020204" pitchFamily="34" charset="0"/>
                </a:defRPr>
              </a:lvl2pPr>
              <a:lvl3pPr marL="1143000" indent="-228600" defTabSz="1041400">
                <a:defRPr>
                  <a:solidFill>
                    <a:schemeClr val="tx1"/>
                  </a:solidFill>
                  <a:latin typeface="Calibri" panose="020F0502020204030204" pitchFamily="34" charset="0"/>
                  <a:cs typeface="Arial" panose="020B0604020202020204" pitchFamily="34" charset="0"/>
                </a:defRPr>
              </a:lvl3pPr>
              <a:lvl4pPr marL="1600200" indent="-228600" defTabSz="1041400">
                <a:defRPr>
                  <a:solidFill>
                    <a:schemeClr val="tx1"/>
                  </a:solidFill>
                  <a:latin typeface="Calibri" panose="020F0502020204030204" pitchFamily="34" charset="0"/>
                  <a:cs typeface="Arial" panose="020B0604020202020204" pitchFamily="34" charset="0"/>
                </a:defRPr>
              </a:lvl4pPr>
              <a:lvl5pPr marL="2057400" indent="-228600" defTabSz="1041400">
                <a:defRPr>
                  <a:solidFill>
                    <a:schemeClr val="tx1"/>
                  </a:solidFill>
                  <a:latin typeface="Calibri" panose="020F0502020204030204" pitchFamily="34" charset="0"/>
                  <a:cs typeface="Arial" panose="020B0604020202020204" pitchFamily="34" charset="0"/>
                </a:defRPr>
              </a:lvl5pPr>
              <a:lvl6pPr marL="25146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GB" sz="3900" b="1">
                <a:solidFill>
                  <a:srgbClr val="000066"/>
                </a:solidFill>
                <a:latin typeface="Arial" panose="020B0604020202020204" pitchFamily="34" charset="0"/>
                <a:ea typeface="黑体" panose="02010609060101010101" pitchFamily="49" charset="-122"/>
              </a:endParaRPr>
            </a:p>
          </p:txBody>
        </p:sp>
        <p:pic>
          <p:nvPicPr>
            <p:cNvPr id="19462" name="Picture 11" descr="MCj02390130000[1]">
              <a:extLst>
                <a:ext uri="{FF2B5EF4-FFF2-40B4-BE49-F238E27FC236}">
                  <a16:creationId xmlns:a16="http://schemas.microsoft.com/office/drawing/2014/main" id="{F04AA078-7C39-5304-E9BE-892A086D5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5">
              <a:extLst>
                <a:ext uri="{FF2B5EF4-FFF2-40B4-BE49-F238E27FC236}">
                  <a16:creationId xmlns:a16="http://schemas.microsoft.com/office/drawing/2014/main" id="{06ADE216-FB1E-1F00-57A3-CC56BCE726AA}"/>
                </a:ext>
              </a:extLst>
            </p:cNvPr>
            <p:cNvSpPr txBox="1">
              <a:spLocks noChangeArrowheads="1"/>
            </p:cNvSpPr>
            <p:nvPr/>
          </p:nvSpPr>
          <p:spPr bwMode="auto">
            <a:xfrm>
              <a:off x="5627577" y="32650"/>
              <a:ext cx="4209445" cy="32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1300">
                  <a:latin typeface="Arial" panose="020B0604020202020204" pitchFamily="34" charset="0"/>
                  <a:ea typeface="黑体" panose="02010609060101010101" pitchFamily="49" charset="-122"/>
                </a:rPr>
                <a:t>Update this slide using the clinical and laboratory testing schedule from the MDR-TB guide</a:t>
              </a:r>
              <a:endParaRPr lang="en-US" altLang="en-GB" sz="1300">
                <a:latin typeface="Arial" panose="020B0604020202020204" pitchFamily="34" charset="0"/>
                <a:ea typeface="黑体" panose="02010609060101010101" pitchFamily="49" charset="-122"/>
              </a:endParaRPr>
            </a:p>
          </p:txBody>
        </p:sp>
      </p:grpSp>
      <p:sp>
        <p:nvSpPr>
          <p:cNvPr id="19460" name="TextBox 9">
            <a:extLst>
              <a:ext uri="{FF2B5EF4-FFF2-40B4-BE49-F238E27FC236}">
                <a16:creationId xmlns:a16="http://schemas.microsoft.com/office/drawing/2014/main" id="{60C3A734-5380-18DF-E711-AE66BD241AAA}"/>
              </a:ext>
            </a:extLst>
          </p:cNvPr>
          <p:cNvSpPr txBox="1">
            <a:spLocks noChangeArrowheads="1"/>
          </p:cNvSpPr>
          <p:nvPr/>
        </p:nvSpPr>
        <p:spPr bwMode="auto">
          <a:xfrm>
            <a:off x="191344" y="6462334"/>
            <a:ext cx="727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1600" dirty="0"/>
              <a:t>NB: Audiogram is performed when using a 2nd line injectable in a regime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CE47B4A4-1E4D-3036-D1C5-C8F5E30F7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447800"/>
            <a:ext cx="9126538"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F0E6DA9-A059-6E3C-EE9E-1B54BA020F28}"/>
              </a:ext>
            </a:extLst>
          </p:cNvPr>
          <p:cNvSpPr>
            <a:spLocks noGrp="1"/>
          </p:cNvSpPr>
          <p:nvPr>
            <p:ph type="title" idx="4294967295"/>
          </p:nvPr>
        </p:nvSpPr>
        <p:spPr>
          <a:xfrm>
            <a:off x="520911" y="148888"/>
            <a:ext cx="11150178" cy="1143000"/>
          </a:xfrm>
          <a:prstGeom prst="rect">
            <a:avLst/>
          </a:prstGeom>
        </p:spPr>
        <p:txBody>
          <a:bodyPr>
            <a:noAutofit/>
          </a:bodyPr>
          <a:lstStyle/>
          <a:p>
            <a:pPr eaLnBrk="1" fontAlgn="auto" hangingPunct="1">
              <a:spcAft>
                <a:spcPts val="0"/>
              </a:spcAft>
              <a:defRPr/>
            </a:pPr>
            <a:r>
              <a:rPr lang="en-GB" b="1" dirty="0"/>
              <a:t>Example of schedule of routine assessments (1)</a:t>
            </a:r>
          </a:p>
        </p:txBody>
      </p:sp>
      <p:sp>
        <p:nvSpPr>
          <p:cNvPr id="21508" name="TextBox 3">
            <a:extLst>
              <a:ext uri="{FF2B5EF4-FFF2-40B4-BE49-F238E27FC236}">
                <a16:creationId xmlns:a16="http://schemas.microsoft.com/office/drawing/2014/main" id="{488F26C6-6305-2EB4-81CF-B38FD954DF31}"/>
              </a:ext>
            </a:extLst>
          </p:cNvPr>
          <p:cNvSpPr txBox="1">
            <a:spLocks noChangeArrowheads="1"/>
          </p:cNvSpPr>
          <p:nvPr/>
        </p:nvSpPr>
        <p:spPr bwMode="auto">
          <a:xfrm>
            <a:off x="282203" y="6080479"/>
            <a:ext cx="90360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a:p>
            <a:pPr eaLnBrk="1" hangingPunct="1"/>
            <a:r>
              <a:rPr lang="en-GB" altLang="fr-FR" sz="1600" dirty="0"/>
              <a:t>Audiometry monitoring is schedule only if injectable containing regimen is used!</a:t>
            </a:r>
          </a:p>
        </p:txBody>
      </p:sp>
      <p:sp>
        <p:nvSpPr>
          <p:cNvPr id="5" name="Rectangle 4">
            <a:extLst>
              <a:ext uri="{FF2B5EF4-FFF2-40B4-BE49-F238E27FC236}">
                <a16:creationId xmlns:a16="http://schemas.microsoft.com/office/drawing/2014/main" id="{6007D13D-49E9-830F-C712-955589BC22FD}"/>
              </a:ext>
            </a:extLst>
          </p:cNvPr>
          <p:cNvSpPr/>
          <p:nvPr/>
        </p:nvSpPr>
        <p:spPr>
          <a:xfrm>
            <a:off x="1631950" y="2760663"/>
            <a:ext cx="8963025" cy="111601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a:extLst>
              <a:ext uri="{FF2B5EF4-FFF2-40B4-BE49-F238E27FC236}">
                <a16:creationId xmlns:a16="http://schemas.microsoft.com/office/drawing/2014/main" id="{F621E04A-602C-54B2-3595-4423191136E9}"/>
              </a:ext>
            </a:extLst>
          </p:cNvPr>
          <p:cNvSpPr/>
          <p:nvPr/>
        </p:nvSpPr>
        <p:spPr>
          <a:xfrm>
            <a:off x="1631950" y="4114800"/>
            <a:ext cx="8963025" cy="36036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1511" name="Group 11">
            <a:extLst>
              <a:ext uri="{FF2B5EF4-FFF2-40B4-BE49-F238E27FC236}">
                <a16:creationId xmlns:a16="http://schemas.microsoft.com/office/drawing/2014/main" id="{61346C95-4C2B-B171-982D-F5B703BCF903}"/>
              </a:ext>
            </a:extLst>
          </p:cNvPr>
          <p:cNvGrpSpPr>
            <a:grpSpLocks/>
          </p:cNvGrpSpPr>
          <p:nvPr/>
        </p:nvGrpSpPr>
        <p:grpSpPr bwMode="auto">
          <a:xfrm>
            <a:off x="3935413" y="3036888"/>
            <a:ext cx="5243512" cy="784225"/>
            <a:chOff x="4762500" y="-33971"/>
            <a:chExt cx="5245100" cy="513394"/>
          </a:xfrm>
        </p:grpSpPr>
        <p:sp>
          <p:nvSpPr>
            <p:cNvPr id="21512" name="Rectangle 12">
              <a:extLst>
                <a:ext uri="{FF2B5EF4-FFF2-40B4-BE49-F238E27FC236}">
                  <a16:creationId xmlns:a16="http://schemas.microsoft.com/office/drawing/2014/main" id="{F628CC57-E346-A3AD-F623-C4D4BAA93265}"/>
                </a:ext>
              </a:extLst>
            </p:cNvPr>
            <p:cNvSpPr>
              <a:spLocks noChangeArrowheads="1"/>
            </p:cNvSpPr>
            <p:nvPr/>
          </p:nvSpPr>
          <p:spPr bwMode="auto">
            <a:xfrm>
              <a:off x="4762500" y="-33971"/>
              <a:ext cx="5245100" cy="513394"/>
            </a:xfrm>
            <a:prstGeom prst="rect">
              <a:avLst/>
            </a:prstGeom>
            <a:solidFill>
              <a:schemeClr val="accent1"/>
            </a:solidFill>
            <a:ln w="9525" algn="ctr">
              <a:solidFill>
                <a:schemeClr val="tx1"/>
              </a:solidFill>
              <a:round/>
              <a:headEnd/>
              <a:tailEnd/>
            </a:ln>
          </p:spPr>
          <p:txBody>
            <a:bodyPr/>
            <a:lstStyle>
              <a:lvl1pPr defTabSz="1041400">
                <a:defRPr>
                  <a:solidFill>
                    <a:schemeClr val="tx1"/>
                  </a:solidFill>
                  <a:latin typeface="Calibri" panose="020F0502020204030204" pitchFamily="34" charset="0"/>
                  <a:cs typeface="Arial" panose="020B0604020202020204" pitchFamily="34" charset="0"/>
                </a:defRPr>
              </a:lvl1pPr>
              <a:lvl2pPr marL="742950" indent="-285750" defTabSz="1041400">
                <a:defRPr>
                  <a:solidFill>
                    <a:schemeClr val="tx1"/>
                  </a:solidFill>
                  <a:latin typeface="Calibri" panose="020F0502020204030204" pitchFamily="34" charset="0"/>
                  <a:cs typeface="Arial" panose="020B0604020202020204" pitchFamily="34" charset="0"/>
                </a:defRPr>
              </a:lvl2pPr>
              <a:lvl3pPr marL="1143000" indent="-228600" defTabSz="1041400">
                <a:defRPr>
                  <a:solidFill>
                    <a:schemeClr val="tx1"/>
                  </a:solidFill>
                  <a:latin typeface="Calibri" panose="020F0502020204030204" pitchFamily="34" charset="0"/>
                  <a:cs typeface="Arial" panose="020B0604020202020204" pitchFamily="34" charset="0"/>
                </a:defRPr>
              </a:lvl3pPr>
              <a:lvl4pPr marL="1600200" indent="-228600" defTabSz="1041400">
                <a:defRPr>
                  <a:solidFill>
                    <a:schemeClr val="tx1"/>
                  </a:solidFill>
                  <a:latin typeface="Calibri" panose="020F0502020204030204" pitchFamily="34" charset="0"/>
                  <a:cs typeface="Arial" panose="020B0604020202020204" pitchFamily="34" charset="0"/>
                </a:defRPr>
              </a:lvl4pPr>
              <a:lvl5pPr marL="2057400" indent="-228600" defTabSz="1041400">
                <a:defRPr>
                  <a:solidFill>
                    <a:schemeClr val="tx1"/>
                  </a:solidFill>
                  <a:latin typeface="Calibri" panose="020F0502020204030204" pitchFamily="34" charset="0"/>
                  <a:cs typeface="Arial" panose="020B0604020202020204" pitchFamily="34" charset="0"/>
                </a:defRPr>
              </a:lvl5pPr>
              <a:lvl6pPr marL="25146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GB" sz="3900" b="1">
                <a:solidFill>
                  <a:srgbClr val="000066"/>
                </a:solidFill>
                <a:latin typeface="Arial" panose="020B0604020202020204" pitchFamily="34" charset="0"/>
                <a:ea typeface="黑体" panose="02010609060101010101" pitchFamily="49" charset="-122"/>
              </a:endParaRPr>
            </a:p>
          </p:txBody>
        </p:sp>
        <p:pic>
          <p:nvPicPr>
            <p:cNvPr id="21513" name="Picture 13" descr="MCj02390130000[1]">
              <a:extLst>
                <a:ext uri="{FF2B5EF4-FFF2-40B4-BE49-F238E27FC236}">
                  <a16:creationId xmlns:a16="http://schemas.microsoft.com/office/drawing/2014/main" id="{E47E0855-A5C9-1773-EC01-18DADB182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5">
              <a:extLst>
                <a:ext uri="{FF2B5EF4-FFF2-40B4-BE49-F238E27FC236}">
                  <a16:creationId xmlns:a16="http://schemas.microsoft.com/office/drawing/2014/main" id="{AA9804F5-61B9-EC76-847B-9D19CC5A72B6}"/>
                </a:ext>
              </a:extLst>
            </p:cNvPr>
            <p:cNvSpPr txBox="1">
              <a:spLocks noChangeArrowheads="1"/>
            </p:cNvSpPr>
            <p:nvPr/>
          </p:nvSpPr>
          <p:spPr bwMode="auto">
            <a:xfrm>
              <a:off x="5627577" y="32650"/>
              <a:ext cx="4209445" cy="32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1300">
                  <a:latin typeface="Arial" panose="020B0604020202020204" pitchFamily="34" charset="0"/>
                  <a:ea typeface="黑体" panose="02010609060101010101" pitchFamily="49" charset="-122"/>
                </a:rPr>
                <a:t>Update this slide using the clinical and laboratory testing schedule from the MDR-TB guide</a:t>
              </a:r>
              <a:endParaRPr lang="en-US" altLang="en-GB" sz="1300">
                <a:latin typeface="Arial" panose="020B0604020202020204" pitchFamily="34" charset="0"/>
                <a:ea typeface="黑体" panose="02010609060101010101" pitchFamily="49"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246120CE-B411-62F2-18F0-BC5CB5862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1768475"/>
            <a:ext cx="898366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CE5E3ED-0AB4-C465-677A-DA77DC34D50F}"/>
              </a:ext>
            </a:extLst>
          </p:cNvPr>
          <p:cNvSpPr>
            <a:spLocks noGrp="1"/>
          </p:cNvSpPr>
          <p:nvPr>
            <p:ph type="title" idx="4294967295"/>
          </p:nvPr>
        </p:nvSpPr>
        <p:spPr>
          <a:xfrm>
            <a:off x="0" y="125413"/>
            <a:ext cx="12072664" cy="1143000"/>
          </a:xfrm>
          <a:prstGeom prst="rect">
            <a:avLst/>
          </a:prstGeom>
        </p:spPr>
        <p:txBody>
          <a:bodyPr>
            <a:normAutofit/>
          </a:bodyPr>
          <a:lstStyle/>
          <a:p>
            <a:pPr eaLnBrk="1" fontAlgn="auto" hangingPunct="1">
              <a:spcAft>
                <a:spcPts val="0"/>
              </a:spcAft>
              <a:defRPr/>
            </a:pPr>
            <a:r>
              <a:rPr lang="en-GB" b="1" dirty="0"/>
              <a:t>Example of schedule of routine assessments (2)</a:t>
            </a:r>
          </a:p>
        </p:txBody>
      </p:sp>
      <p:sp>
        <p:nvSpPr>
          <p:cNvPr id="23556" name="TextBox 3">
            <a:extLst>
              <a:ext uri="{FF2B5EF4-FFF2-40B4-BE49-F238E27FC236}">
                <a16:creationId xmlns:a16="http://schemas.microsoft.com/office/drawing/2014/main" id="{5A6951BD-D6F6-AF35-7A5B-6B27658F76E0}"/>
              </a:ext>
            </a:extLst>
          </p:cNvPr>
          <p:cNvSpPr txBox="1">
            <a:spLocks noChangeArrowheads="1"/>
          </p:cNvSpPr>
          <p:nvPr/>
        </p:nvSpPr>
        <p:spPr bwMode="auto">
          <a:xfrm>
            <a:off x="191344" y="6394450"/>
            <a:ext cx="5160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5" name="Rectangle 4">
            <a:extLst>
              <a:ext uri="{FF2B5EF4-FFF2-40B4-BE49-F238E27FC236}">
                <a16:creationId xmlns:a16="http://schemas.microsoft.com/office/drawing/2014/main" id="{47283CB2-EB05-7491-12D6-03AFA4C035D8}"/>
              </a:ext>
            </a:extLst>
          </p:cNvPr>
          <p:cNvSpPr/>
          <p:nvPr/>
        </p:nvSpPr>
        <p:spPr>
          <a:xfrm>
            <a:off x="1597025" y="2565400"/>
            <a:ext cx="8963025" cy="136683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3558" name="Group 9">
            <a:extLst>
              <a:ext uri="{FF2B5EF4-FFF2-40B4-BE49-F238E27FC236}">
                <a16:creationId xmlns:a16="http://schemas.microsoft.com/office/drawing/2014/main" id="{38E23EA5-7256-0B89-B0A1-F5EA852FCAF7}"/>
              </a:ext>
            </a:extLst>
          </p:cNvPr>
          <p:cNvGrpSpPr>
            <a:grpSpLocks/>
          </p:cNvGrpSpPr>
          <p:nvPr/>
        </p:nvGrpSpPr>
        <p:grpSpPr bwMode="auto">
          <a:xfrm>
            <a:off x="3935413" y="3036888"/>
            <a:ext cx="5243512" cy="784225"/>
            <a:chOff x="4762500" y="-33971"/>
            <a:chExt cx="5245100" cy="513394"/>
          </a:xfrm>
        </p:grpSpPr>
        <p:sp>
          <p:nvSpPr>
            <p:cNvPr id="23559" name="Rectangle 10">
              <a:extLst>
                <a:ext uri="{FF2B5EF4-FFF2-40B4-BE49-F238E27FC236}">
                  <a16:creationId xmlns:a16="http://schemas.microsoft.com/office/drawing/2014/main" id="{2E0E8BDD-3870-3461-69A1-966B7E1C1F59}"/>
                </a:ext>
              </a:extLst>
            </p:cNvPr>
            <p:cNvSpPr>
              <a:spLocks noChangeArrowheads="1"/>
            </p:cNvSpPr>
            <p:nvPr/>
          </p:nvSpPr>
          <p:spPr bwMode="auto">
            <a:xfrm>
              <a:off x="4762500" y="-33971"/>
              <a:ext cx="5245100" cy="513394"/>
            </a:xfrm>
            <a:prstGeom prst="rect">
              <a:avLst/>
            </a:prstGeom>
            <a:solidFill>
              <a:schemeClr val="accent1"/>
            </a:solidFill>
            <a:ln w="9525" algn="ctr">
              <a:solidFill>
                <a:schemeClr val="tx1"/>
              </a:solidFill>
              <a:round/>
              <a:headEnd/>
              <a:tailEnd/>
            </a:ln>
          </p:spPr>
          <p:txBody>
            <a:bodyPr/>
            <a:lstStyle>
              <a:lvl1pPr defTabSz="1041400">
                <a:defRPr>
                  <a:solidFill>
                    <a:schemeClr val="tx1"/>
                  </a:solidFill>
                  <a:latin typeface="Calibri" panose="020F0502020204030204" pitchFamily="34" charset="0"/>
                  <a:cs typeface="Arial" panose="020B0604020202020204" pitchFamily="34" charset="0"/>
                </a:defRPr>
              </a:lvl1pPr>
              <a:lvl2pPr marL="742950" indent="-285750" defTabSz="1041400">
                <a:defRPr>
                  <a:solidFill>
                    <a:schemeClr val="tx1"/>
                  </a:solidFill>
                  <a:latin typeface="Calibri" panose="020F0502020204030204" pitchFamily="34" charset="0"/>
                  <a:cs typeface="Arial" panose="020B0604020202020204" pitchFamily="34" charset="0"/>
                </a:defRPr>
              </a:lvl2pPr>
              <a:lvl3pPr marL="1143000" indent="-228600" defTabSz="1041400">
                <a:defRPr>
                  <a:solidFill>
                    <a:schemeClr val="tx1"/>
                  </a:solidFill>
                  <a:latin typeface="Calibri" panose="020F0502020204030204" pitchFamily="34" charset="0"/>
                  <a:cs typeface="Arial" panose="020B0604020202020204" pitchFamily="34" charset="0"/>
                </a:defRPr>
              </a:lvl3pPr>
              <a:lvl4pPr marL="1600200" indent="-228600" defTabSz="1041400">
                <a:defRPr>
                  <a:solidFill>
                    <a:schemeClr val="tx1"/>
                  </a:solidFill>
                  <a:latin typeface="Calibri" panose="020F0502020204030204" pitchFamily="34" charset="0"/>
                  <a:cs typeface="Arial" panose="020B0604020202020204" pitchFamily="34" charset="0"/>
                </a:defRPr>
              </a:lvl4pPr>
              <a:lvl5pPr marL="2057400" indent="-228600" defTabSz="1041400">
                <a:defRPr>
                  <a:solidFill>
                    <a:schemeClr val="tx1"/>
                  </a:solidFill>
                  <a:latin typeface="Calibri" panose="020F0502020204030204" pitchFamily="34" charset="0"/>
                  <a:cs typeface="Arial" panose="020B0604020202020204" pitchFamily="34" charset="0"/>
                </a:defRPr>
              </a:lvl5pPr>
              <a:lvl6pPr marL="25146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GB" sz="3900" b="1">
                <a:solidFill>
                  <a:srgbClr val="000066"/>
                </a:solidFill>
                <a:latin typeface="Arial" panose="020B0604020202020204" pitchFamily="34" charset="0"/>
                <a:ea typeface="黑体" panose="02010609060101010101" pitchFamily="49" charset="-122"/>
              </a:endParaRPr>
            </a:p>
          </p:txBody>
        </p:sp>
        <p:pic>
          <p:nvPicPr>
            <p:cNvPr id="23560" name="Picture 11" descr="MCj02390130000[1]">
              <a:extLst>
                <a:ext uri="{FF2B5EF4-FFF2-40B4-BE49-F238E27FC236}">
                  <a16:creationId xmlns:a16="http://schemas.microsoft.com/office/drawing/2014/main" id="{D3A04373-8855-635D-8C66-A8978948A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5">
              <a:extLst>
                <a:ext uri="{FF2B5EF4-FFF2-40B4-BE49-F238E27FC236}">
                  <a16:creationId xmlns:a16="http://schemas.microsoft.com/office/drawing/2014/main" id="{ED38DAB6-8EDE-AB46-32E3-994FFC7C6C33}"/>
                </a:ext>
              </a:extLst>
            </p:cNvPr>
            <p:cNvSpPr txBox="1">
              <a:spLocks noChangeArrowheads="1"/>
            </p:cNvSpPr>
            <p:nvPr/>
          </p:nvSpPr>
          <p:spPr bwMode="auto">
            <a:xfrm>
              <a:off x="5627577" y="32650"/>
              <a:ext cx="4209445" cy="32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1300">
                  <a:latin typeface="Arial" panose="020B0604020202020204" pitchFamily="34" charset="0"/>
                  <a:ea typeface="黑体" panose="02010609060101010101" pitchFamily="49" charset="-122"/>
                </a:rPr>
                <a:t>Update this slide using the clinical and laboratory testing schedule from the MDR-TB guide</a:t>
              </a:r>
              <a:endParaRPr lang="en-US" altLang="en-GB" sz="1300">
                <a:latin typeface="Arial" panose="020B0604020202020204" pitchFamily="34" charset="0"/>
                <a:ea typeface="黑体" panose="02010609060101010101" pitchFamily="49"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9AF599-0277-63F0-6E14-55396EC1E0CE}"/>
              </a:ext>
            </a:extLst>
          </p:cNvPr>
          <p:cNvSpPr>
            <a:spLocks noGrp="1"/>
          </p:cNvSpPr>
          <p:nvPr>
            <p:ph type="title" idx="4294967295"/>
          </p:nvPr>
        </p:nvSpPr>
        <p:spPr>
          <a:xfrm>
            <a:off x="0" y="92242"/>
            <a:ext cx="11928648" cy="1038225"/>
          </a:xfrm>
          <a:prstGeom prst="rect">
            <a:avLst/>
          </a:prstGeom>
        </p:spPr>
        <p:txBody>
          <a:bodyPr>
            <a:normAutofit/>
          </a:bodyPr>
          <a:lstStyle/>
          <a:p>
            <a:pPr eaLnBrk="1" fontAlgn="auto" hangingPunct="1">
              <a:spcAft>
                <a:spcPts val="0"/>
              </a:spcAft>
              <a:defRPr/>
            </a:pPr>
            <a:r>
              <a:rPr lang="en-GB" b="1" dirty="0"/>
              <a:t>Example of schedule of routine assessments (3)</a:t>
            </a:r>
          </a:p>
        </p:txBody>
      </p:sp>
      <p:pic>
        <p:nvPicPr>
          <p:cNvPr id="25603" name="Picture 2">
            <a:extLst>
              <a:ext uri="{FF2B5EF4-FFF2-40B4-BE49-F238E27FC236}">
                <a16:creationId xmlns:a16="http://schemas.microsoft.com/office/drawing/2014/main" id="{3A261182-3E5B-7F73-7EAA-55FA1B262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089497"/>
            <a:ext cx="7645034"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a:extLst>
              <a:ext uri="{FF2B5EF4-FFF2-40B4-BE49-F238E27FC236}">
                <a16:creationId xmlns:a16="http://schemas.microsoft.com/office/drawing/2014/main" id="{B415F937-6904-CF6A-9592-80D4E5FEB0F6}"/>
              </a:ext>
            </a:extLst>
          </p:cNvPr>
          <p:cNvSpPr txBox="1">
            <a:spLocks noChangeArrowheads="1"/>
          </p:cNvSpPr>
          <p:nvPr/>
        </p:nvSpPr>
        <p:spPr bwMode="auto">
          <a:xfrm>
            <a:off x="119336" y="6427585"/>
            <a:ext cx="7235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GB" sz="1600" dirty="0"/>
              <a:t>NB</a:t>
            </a:r>
            <a:r>
              <a:rPr lang="en-GB" altLang="en-GB" sz="1600" b="1" dirty="0"/>
              <a:t>:</a:t>
            </a:r>
            <a:r>
              <a:rPr lang="en-GB" altLang="en-GB" sz="1600" dirty="0"/>
              <a:t> Audiogram is only done when an injectable containing regimen is used!</a:t>
            </a:r>
          </a:p>
        </p:txBody>
      </p:sp>
      <p:grpSp>
        <p:nvGrpSpPr>
          <p:cNvPr id="25605" name="Group 4">
            <a:extLst>
              <a:ext uri="{FF2B5EF4-FFF2-40B4-BE49-F238E27FC236}">
                <a16:creationId xmlns:a16="http://schemas.microsoft.com/office/drawing/2014/main" id="{B096ECDA-A35D-7F46-A797-ADCC2D90403A}"/>
              </a:ext>
            </a:extLst>
          </p:cNvPr>
          <p:cNvGrpSpPr>
            <a:grpSpLocks/>
          </p:cNvGrpSpPr>
          <p:nvPr/>
        </p:nvGrpSpPr>
        <p:grpSpPr bwMode="auto">
          <a:xfrm>
            <a:off x="3935413" y="3036888"/>
            <a:ext cx="5243512" cy="784225"/>
            <a:chOff x="4762500" y="-33971"/>
            <a:chExt cx="5245100" cy="513394"/>
          </a:xfrm>
        </p:grpSpPr>
        <p:sp>
          <p:nvSpPr>
            <p:cNvPr id="25606" name="Rectangle 5">
              <a:extLst>
                <a:ext uri="{FF2B5EF4-FFF2-40B4-BE49-F238E27FC236}">
                  <a16:creationId xmlns:a16="http://schemas.microsoft.com/office/drawing/2014/main" id="{D1AD668E-6A56-D062-CE91-0B2EBEC49629}"/>
                </a:ext>
              </a:extLst>
            </p:cNvPr>
            <p:cNvSpPr>
              <a:spLocks noChangeArrowheads="1"/>
            </p:cNvSpPr>
            <p:nvPr/>
          </p:nvSpPr>
          <p:spPr bwMode="auto">
            <a:xfrm>
              <a:off x="4762500" y="-33971"/>
              <a:ext cx="5245100" cy="513394"/>
            </a:xfrm>
            <a:prstGeom prst="rect">
              <a:avLst/>
            </a:prstGeom>
            <a:solidFill>
              <a:schemeClr val="accent1"/>
            </a:solidFill>
            <a:ln w="9525" algn="ctr">
              <a:solidFill>
                <a:schemeClr val="tx1"/>
              </a:solidFill>
              <a:round/>
              <a:headEnd/>
              <a:tailEnd/>
            </a:ln>
          </p:spPr>
          <p:txBody>
            <a:bodyPr/>
            <a:lstStyle>
              <a:lvl1pPr defTabSz="1041400">
                <a:defRPr>
                  <a:solidFill>
                    <a:schemeClr val="tx1"/>
                  </a:solidFill>
                  <a:latin typeface="Calibri" panose="020F0502020204030204" pitchFamily="34" charset="0"/>
                  <a:cs typeface="Arial" panose="020B0604020202020204" pitchFamily="34" charset="0"/>
                </a:defRPr>
              </a:lvl1pPr>
              <a:lvl2pPr marL="742950" indent="-285750" defTabSz="1041400">
                <a:defRPr>
                  <a:solidFill>
                    <a:schemeClr val="tx1"/>
                  </a:solidFill>
                  <a:latin typeface="Calibri" panose="020F0502020204030204" pitchFamily="34" charset="0"/>
                  <a:cs typeface="Arial" panose="020B0604020202020204" pitchFamily="34" charset="0"/>
                </a:defRPr>
              </a:lvl2pPr>
              <a:lvl3pPr marL="1143000" indent="-228600" defTabSz="1041400">
                <a:defRPr>
                  <a:solidFill>
                    <a:schemeClr val="tx1"/>
                  </a:solidFill>
                  <a:latin typeface="Calibri" panose="020F0502020204030204" pitchFamily="34" charset="0"/>
                  <a:cs typeface="Arial" panose="020B0604020202020204" pitchFamily="34" charset="0"/>
                </a:defRPr>
              </a:lvl3pPr>
              <a:lvl4pPr marL="1600200" indent="-228600" defTabSz="1041400">
                <a:defRPr>
                  <a:solidFill>
                    <a:schemeClr val="tx1"/>
                  </a:solidFill>
                  <a:latin typeface="Calibri" panose="020F0502020204030204" pitchFamily="34" charset="0"/>
                  <a:cs typeface="Arial" panose="020B0604020202020204" pitchFamily="34" charset="0"/>
                </a:defRPr>
              </a:lvl4pPr>
              <a:lvl5pPr marL="2057400" indent="-228600" defTabSz="1041400">
                <a:defRPr>
                  <a:solidFill>
                    <a:schemeClr val="tx1"/>
                  </a:solidFill>
                  <a:latin typeface="Calibri" panose="020F0502020204030204" pitchFamily="34" charset="0"/>
                  <a:cs typeface="Arial" panose="020B0604020202020204" pitchFamily="34" charset="0"/>
                </a:defRPr>
              </a:lvl5pPr>
              <a:lvl6pPr marL="25146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1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GB" sz="3900" b="1">
                <a:solidFill>
                  <a:srgbClr val="000066"/>
                </a:solidFill>
                <a:latin typeface="Arial" panose="020B0604020202020204" pitchFamily="34" charset="0"/>
                <a:ea typeface="黑体" panose="02010609060101010101" pitchFamily="49" charset="-122"/>
              </a:endParaRPr>
            </a:p>
          </p:txBody>
        </p:sp>
        <p:pic>
          <p:nvPicPr>
            <p:cNvPr id="25607" name="Picture 6" descr="MCj02390130000[1]">
              <a:extLst>
                <a:ext uri="{FF2B5EF4-FFF2-40B4-BE49-F238E27FC236}">
                  <a16:creationId xmlns:a16="http://schemas.microsoft.com/office/drawing/2014/main" id="{44E0F07B-4D57-6867-1EA5-1FCC5AD4B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5">
              <a:extLst>
                <a:ext uri="{FF2B5EF4-FFF2-40B4-BE49-F238E27FC236}">
                  <a16:creationId xmlns:a16="http://schemas.microsoft.com/office/drawing/2014/main" id="{B8E0E58F-A44E-D62F-CE34-A9D6F9CA8374}"/>
                </a:ext>
              </a:extLst>
            </p:cNvPr>
            <p:cNvSpPr txBox="1">
              <a:spLocks noChangeArrowheads="1"/>
            </p:cNvSpPr>
            <p:nvPr/>
          </p:nvSpPr>
          <p:spPr bwMode="auto">
            <a:xfrm>
              <a:off x="5627577" y="32650"/>
              <a:ext cx="4209445" cy="32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1300">
                  <a:latin typeface="Arial" panose="020B0604020202020204" pitchFamily="34" charset="0"/>
                  <a:ea typeface="黑体" panose="02010609060101010101" pitchFamily="49" charset="-122"/>
                </a:rPr>
                <a:t>Update this slide using the clinical and laboratory testing schedule from the MDR-TB guide</a:t>
              </a:r>
              <a:endParaRPr lang="en-US" altLang="en-GB" sz="1300">
                <a:latin typeface="Arial" panose="020B0604020202020204" pitchFamily="34" charset="0"/>
                <a:ea typeface="黑体" panose="02010609060101010101" pitchFamily="49"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16665C4-84FA-137D-2FAE-FEFF1AE709FA}"/>
              </a:ext>
            </a:extLst>
          </p:cNvPr>
          <p:cNvSpPr>
            <a:spLocks noGrp="1"/>
          </p:cNvSpPr>
          <p:nvPr>
            <p:ph type="title" idx="4294967295"/>
          </p:nvPr>
        </p:nvSpPr>
        <p:spPr bwMode="auto">
          <a:xfrm>
            <a:off x="1704180" y="166911"/>
            <a:ext cx="8783638" cy="669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Management of AEs (1)</a:t>
            </a:r>
          </a:p>
        </p:txBody>
      </p:sp>
      <p:sp>
        <p:nvSpPr>
          <p:cNvPr id="26627" name="Content Placeholder 2">
            <a:extLst>
              <a:ext uri="{FF2B5EF4-FFF2-40B4-BE49-F238E27FC236}">
                <a16:creationId xmlns:a16="http://schemas.microsoft.com/office/drawing/2014/main" id="{AD23152B-9D49-5C07-0F4C-A76A7779BEB8}"/>
              </a:ext>
            </a:extLst>
          </p:cNvPr>
          <p:cNvSpPr>
            <a:spLocks noGrp="1" noChangeArrowheads="1"/>
          </p:cNvSpPr>
          <p:nvPr>
            <p:ph idx="4294967295"/>
          </p:nvPr>
        </p:nvSpPr>
        <p:spPr bwMode="auto">
          <a:xfrm>
            <a:off x="658812" y="1196752"/>
            <a:ext cx="10874375" cy="4824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2800" dirty="0"/>
              <a:t>Early detection of signs and symptoms is key to </a:t>
            </a:r>
            <a:r>
              <a:rPr lang="en-US" altLang="fr-FR" sz="2800" b="1" dirty="0"/>
              <a:t>proper management </a:t>
            </a:r>
            <a:r>
              <a:rPr lang="en-US" altLang="fr-FR" sz="2800" dirty="0"/>
              <a:t>of adverse drug reactions that significantly impacts:</a:t>
            </a:r>
          </a:p>
          <a:p>
            <a:pPr lvl="1" eaLnBrk="1" hangingPunct="1"/>
            <a:r>
              <a:rPr lang="en-US" altLang="fr-FR" sz="2400" dirty="0"/>
              <a:t>Patient well-being,</a:t>
            </a:r>
          </a:p>
          <a:p>
            <a:pPr lvl="1" eaLnBrk="1" hangingPunct="1"/>
            <a:r>
              <a:rPr lang="en-US" altLang="fr-FR" sz="2400" dirty="0"/>
              <a:t>Overall treatment acceptance,</a:t>
            </a:r>
          </a:p>
          <a:p>
            <a:pPr lvl="1" eaLnBrk="1" hangingPunct="1"/>
            <a:r>
              <a:rPr lang="en-US" altLang="fr-FR" sz="2400" dirty="0"/>
              <a:t>Adherence.</a:t>
            </a:r>
          </a:p>
          <a:p>
            <a:pPr lvl="1" eaLnBrk="1" hangingPunct="1"/>
            <a:endParaRPr lang="en-US" altLang="fr-FR" sz="2400" dirty="0"/>
          </a:p>
          <a:p>
            <a:pPr eaLnBrk="1" hangingPunct="1"/>
            <a:r>
              <a:rPr lang="en-US" altLang="fr-FR" sz="2800" dirty="0"/>
              <a:t>Management includes all measures taken to alleviate the signs and symptoms of adverse reactions, e.g.:</a:t>
            </a:r>
          </a:p>
          <a:p>
            <a:pPr lvl="1" eaLnBrk="1" hangingPunct="1"/>
            <a:r>
              <a:rPr lang="en-GB" altLang="fr-FR" sz="2400" dirty="0"/>
              <a:t>Medications and other interventions (transfusion, psychological support, etc.),</a:t>
            </a:r>
          </a:p>
          <a:p>
            <a:pPr lvl="1" eaLnBrk="1" hangingPunct="1"/>
            <a:r>
              <a:rPr lang="en-GB" altLang="fr-FR" sz="2400" dirty="0"/>
              <a:t>Stopping or lowering the dose of the offending drug.</a:t>
            </a:r>
          </a:p>
        </p:txBody>
      </p:sp>
      <p:sp>
        <p:nvSpPr>
          <p:cNvPr id="2" name="TextBox 1">
            <a:extLst>
              <a:ext uri="{FF2B5EF4-FFF2-40B4-BE49-F238E27FC236}">
                <a16:creationId xmlns:a16="http://schemas.microsoft.com/office/drawing/2014/main" id="{39184789-65DB-3088-DA3D-67757A6660B7}"/>
              </a:ext>
            </a:extLst>
          </p:cNvPr>
          <p:cNvSpPr txBox="1"/>
          <p:nvPr/>
        </p:nvSpPr>
        <p:spPr>
          <a:xfrm>
            <a:off x="1055440" y="6021164"/>
            <a:ext cx="8426450" cy="460375"/>
          </a:xfrm>
          <a:prstGeom prst="rect">
            <a:avLst/>
          </a:prstGeom>
          <a:noFill/>
        </p:spPr>
        <p:txBody>
          <a:bodyPr>
            <a:spAutoFit/>
          </a:bodyPr>
          <a:lstStyle/>
          <a:p>
            <a:pPr algn="ctr" eaLnBrk="1" hangingPunct="1">
              <a:defRPr/>
            </a:pPr>
            <a:r>
              <a:rPr lang="en-GB" sz="2400" i="1" dirty="0">
                <a:solidFill>
                  <a:schemeClr val="accent5">
                    <a:lumMod val="75000"/>
                  </a:schemeClr>
                </a:solidFill>
                <a:cs typeface="Arial" charset="0"/>
              </a:rPr>
              <a:t>Keep in mind: we treat the </a:t>
            </a:r>
            <a:r>
              <a:rPr lang="en-GB" sz="2400" b="1" i="1" dirty="0">
                <a:solidFill>
                  <a:schemeClr val="accent5">
                    <a:lumMod val="75000"/>
                  </a:schemeClr>
                </a:solidFill>
                <a:cs typeface="Arial" charset="0"/>
              </a:rPr>
              <a:t>patient</a:t>
            </a:r>
            <a:r>
              <a:rPr lang="en-GB" sz="2400" i="1" dirty="0">
                <a:solidFill>
                  <a:schemeClr val="accent5">
                    <a:lumMod val="75000"/>
                  </a:schemeClr>
                </a:solidFill>
                <a:cs typeface="Arial" charset="0"/>
              </a:rPr>
              <a:t> not the lab result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1431BD0C-30A0-85F2-F5B0-462D448FE1B1}"/>
              </a:ext>
            </a:extLst>
          </p:cNvPr>
          <p:cNvSpPr>
            <a:spLocks noGrp="1"/>
          </p:cNvSpPr>
          <p:nvPr>
            <p:ph idx="4294967295"/>
          </p:nvPr>
        </p:nvSpPr>
        <p:spPr>
          <a:xfrm>
            <a:off x="1199456" y="1686719"/>
            <a:ext cx="10728325" cy="3484562"/>
          </a:xfrm>
          <a:prstGeom prst="rect">
            <a:avLst/>
          </a:prstGeom>
        </p:spPr>
        <p:txBody>
          <a:bodyPr/>
          <a:lstStyle/>
          <a:p>
            <a:pPr marL="0" indent="0">
              <a:buFont typeface="Arial" panose="020B0604020202020204" pitchFamily="34" charset="0"/>
              <a:buNone/>
              <a:defRPr/>
            </a:pPr>
            <a:r>
              <a:rPr lang="en-GB" altLang="en-US" sz="2800" dirty="0"/>
              <a:t>Example: male 56-year-old, </a:t>
            </a:r>
            <a:r>
              <a:rPr lang="en-GB" altLang="fr-FR" sz="2800" dirty="0" err="1"/>
              <a:t>Bdq-Lzd-Amx</a:t>
            </a:r>
            <a:r>
              <a:rPr lang="en-GB" altLang="fr-FR" sz="2800" dirty="0"/>
              <a:t>/</a:t>
            </a:r>
            <a:r>
              <a:rPr lang="en-GB" altLang="fr-FR" sz="2800" dirty="0" err="1"/>
              <a:t>Clv</a:t>
            </a:r>
            <a:r>
              <a:rPr lang="en-GB" altLang="fr-FR" sz="2800" dirty="0"/>
              <a:t>-</a:t>
            </a:r>
            <a:r>
              <a:rPr lang="en-GB" altLang="fr-FR" sz="2800" dirty="0" err="1"/>
              <a:t>Cfz</a:t>
            </a:r>
            <a:r>
              <a:rPr lang="en-GB" altLang="fr-FR" sz="2800" dirty="0"/>
              <a:t>-Cs-Imp.</a:t>
            </a:r>
          </a:p>
          <a:p>
            <a:pPr>
              <a:buFont typeface="Arial" charset="0"/>
              <a:buChar char="•"/>
              <a:defRPr/>
            </a:pPr>
            <a:r>
              <a:rPr lang="en-GB" altLang="fr-FR" sz="2800" dirty="0"/>
              <a:t>Presents QT prolongation and psychosis.</a:t>
            </a:r>
          </a:p>
          <a:p>
            <a:pPr lvl="1">
              <a:buFont typeface="Arial" charset="0"/>
              <a:buChar char="–"/>
              <a:defRPr/>
            </a:pPr>
            <a:r>
              <a:rPr lang="en-GB" altLang="fr-FR" sz="2400" dirty="0"/>
              <a:t>Should I stop QT prolonging drugs?</a:t>
            </a:r>
          </a:p>
          <a:p>
            <a:pPr lvl="1">
              <a:buFont typeface="Arial" charset="0"/>
              <a:buChar char="–"/>
              <a:defRPr/>
            </a:pPr>
            <a:r>
              <a:rPr lang="en-GB" altLang="fr-FR" sz="2400" dirty="0"/>
              <a:t>Should I stop cycloserine?</a:t>
            </a:r>
          </a:p>
          <a:p>
            <a:pPr lvl="1">
              <a:buFont typeface="Arial" charset="0"/>
              <a:buChar char="–"/>
              <a:defRPr/>
            </a:pPr>
            <a:r>
              <a:rPr lang="en-GB" altLang="fr-FR" sz="2400" dirty="0"/>
              <a:t>Should I start anti-psychotics?</a:t>
            </a:r>
          </a:p>
          <a:p>
            <a:pPr lvl="1">
              <a:buFont typeface="Arial" charset="0"/>
              <a:buChar char="–"/>
              <a:defRPr/>
            </a:pPr>
            <a:r>
              <a:rPr lang="en-GB" altLang="fr-FR" sz="2400" dirty="0"/>
              <a:t>What anti-psychotic should I choose (many are also prolonging QT)?</a:t>
            </a:r>
          </a:p>
          <a:p>
            <a:pPr marL="0" indent="0">
              <a:buFont typeface="Arial" panose="020B0604020202020204" pitchFamily="34" charset="0"/>
              <a:buNone/>
              <a:defRPr/>
            </a:pPr>
            <a:endParaRPr lang="en-GB" altLang="en-US" sz="2800" dirty="0"/>
          </a:p>
        </p:txBody>
      </p:sp>
      <p:sp>
        <p:nvSpPr>
          <p:cNvPr id="28675" name="Title 1">
            <a:extLst>
              <a:ext uri="{FF2B5EF4-FFF2-40B4-BE49-F238E27FC236}">
                <a16:creationId xmlns:a16="http://schemas.microsoft.com/office/drawing/2014/main" id="{5CB86D93-D403-F28F-4130-D51379709C7A}"/>
              </a:ext>
            </a:extLst>
          </p:cNvPr>
          <p:cNvSpPr>
            <a:spLocks noGrp="1"/>
          </p:cNvSpPr>
          <p:nvPr>
            <p:ph type="title" idx="4294967295"/>
          </p:nvPr>
        </p:nvSpPr>
        <p:spPr bwMode="auto">
          <a:xfrm>
            <a:off x="1524000" y="116632"/>
            <a:ext cx="9144000" cy="1368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Management of AEs (2)</a:t>
            </a:r>
            <a:br>
              <a:rPr lang="en-GB" altLang="fr-FR" b="1" dirty="0"/>
            </a:br>
            <a:r>
              <a:rPr lang="en-GB" altLang="fr-FR" sz="2800" i="1" dirty="0">
                <a:solidFill>
                  <a:srgbClr val="FF0000"/>
                </a:solidFill>
              </a:rPr>
              <a:t>Case study 1</a:t>
            </a:r>
            <a:endParaRPr lang="en-GB" altLang="fr-FR" sz="3600" i="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594F2-6CFD-82B9-F6A5-61CC62B69ED2}"/>
              </a:ext>
            </a:extLst>
          </p:cNvPr>
          <p:cNvSpPr>
            <a:spLocks noGrp="1"/>
          </p:cNvSpPr>
          <p:nvPr>
            <p:ph idx="4294967295"/>
          </p:nvPr>
        </p:nvSpPr>
        <p:spPr>
          <a:xfrm>
            <a:off x="815975" y="1412875"/>
            <a:ext cx="11376025" cy="1638301"/>
          </a:xfrm>
          <a:prstGeom prst="rect">
            <a:avLst/>
          </a:prstGeom>
        </p:spPr>
        <p:txBody>
          <a:bodyPr/>
          <a:lstStyle/>
          <a:p>
            <a:pPr>
              <a:buFont typeface="Arial" charset="0"/>
              <a:buChar char="•"/>
              <a:defRPr/>
            </a:pPr>
            <a:r>
              <a:rPr lang="en-GB" sz="2800" dirty="0"/>
              <a:t>Help </a:t>
            </a:r>
            <a:r>
              <a:rPr lang="en-GB" sz="2800" dirty="0">
                <a:sym typeface="Wingdings" panose="05000000000000000000" pitchFamily="2" charset="2"/>
              </a:rPr>
              <a:t> </a:t>
            </a:r>
            <a:r>
              <a:rPr lang="en-GB" sz="2800" dirty="0"/>
              <a:t>Severity grading:</a:t>
            </a:r>
          </a:p>
          <a:p>
            <a:pPr lvl="1">
              <a:buFont typeface="Arial" charset="0"/>
              <a:buChar char="–"/>
              <a:defRPr/>
            </a:pPr>
            <a:r>
              <a:rPr lang="en-GB" sz="2400" dirty="0"/>
              <a:t>This exercise allows to classify the AEs according to the lab value and the symptoms into different categories*:</a:t>
            </a:r>
          </a:p>
          <a:p>
            <a:pPr marL="457200" lvl="1" indent="0">
              <a:buNone/>
              <a:defRPr/>
            </a:pPr>
            <a:endParaRPr lang="en-GB" sz="1200" dirty="0"/>
          </a:p>
        </p:txBody>
      </p:sp>
      <p:sp>
        <p:nvSpPr>
          <p:cNvPr id="30723" name="Title 1">
            <a:extLst>
              <a:ext uri="{FF2B5EF4-FFF2-40B4-BE49-F238E27FC236}">
                <a16:creationId xmlns:a16="http://schemas.microsoft.com/office/drawing/2014/main" id="{737D417E-2A73-BDFA-3058-BA2374C5951D}"/>
              </a:ext>
            </a:extLst>
          </p:cNvPr>
          <p:cNvSpPr>
            <a:spLocks noGrp="1"/>
          </p:cNvSpPr>
          <p:nvPr>
            <p:ph type="title" idx="4294967295"/>
          </p:nvPr>
        </p:nvSpPr>
        <p:spPr bwMode="auto">
          <a:xfrm>
            <a:off x="1524000" y="44450"/>
            <a:ext cx="9144000" cy="633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Management of AEs (3)</a:t>
            </a:r>
            <a:br>
              <a:rPr lang="en-GB" altLang="fr-FR" b="1" dirty="0"/>
            </a:br>
            <a:r>
              <a:rPr lang="en-US" altLang="fr-FR" sz="2800" i="1" dirty="0">
                <a:solidFill>
                  <a:srgbClr val="FF0000"/>
                </a:solidFill>
              </a:rPr>
              <a:t>When is the right time to take action?</a:t>
            </a:r>
            <a:endParaRPr lang="en-GB" altLang="fr-FR" sz="3600" i="1" dirty="0">
              <a:solidFill>
                <a:srgbClr val="FF0000"/>
              </a:solidFill>
            </a:endParaRPr>
          </a:p>
        </p:txBody>
      </p:sp>
      <p:graphicFrame>
        <p:nvGraphicFramePr>
          <p:cNvPr id="4" name="Table 3">
            <a:extLst>
              <a:ext uri="{FF2B5EF4-FFF2-40B4-BE49-F238E27FC236}">
                <a16:creationId xmlns:a16="http://schemas.microsoft.com/office/drawing/2014/main" id="{824041C5-45C7-1BDD-DC32-2CEC107FDF0A}"/>
              </a:ext>
            </a:extLst>
          </p:cNvPr>
          <p:cNvGraphicFramePr>
            <a:graphicFrameLocks noGrp="1"/>
          </p:cNvGraphicFramePr>
          <p:nvPr>
            <p:extLst>
              <p:ext uri="{D42A27DB-BD31-4B8C-83A1-F6EECF244321}">
                <p14:modId xmlns:p14="http://schemas.microsoft.com/office/powerpoint/2010/main" val="1272011657"/>
              </p:ext>
            </p:extLst>
          </p:nvPr>
        </p:nvGraphicFramePr>
        <p:xfrm>
          <a:off x="1655763" y="2708275"/>
          <a:ext cx="8880476" cy="2451064"/>
        </p:xfrm>
        <a:graphic>
          <a:graphicData uri="http://schemas.openxmlformats.org/drawingml/2006/table">
            <a:tbl>
              <a:tblPr>
                <a:tableStyleId>{22838BEF-8BB2-4498-84A7-C5851F593DF1}</a:tableStyleId>
              </a:tblPr>
              <a:tblGrid>
                <a:gridCol w="2220119">
                  <a:extLst>
                    <a:ext uri="{9D8B030D-6E8A-4147-A177-3AD203B41FA5}">
                      <a16:colId xmlns:a16="http://schemas.microsoft.com/office/drawing/2014/main" val="20000"/>
                    </a:ext>
                  </a:extLst>
                </a:gridCol>
                <a:gridCol w="2220119">
                  <a:extLst>
                    <a:ext uri="{9D8B030D-6E8A-4147-A177-3AD203B41FA5}">
                      <a16:colId xmlns:a16="http://schemas.microsoft.com/office/drawing/2014/main" val="20001"/>
                    </a:ext>
                  </a:extLst>
                </a:gridCol>
                <a:gridCol w="2220119">
                  <a:extLst>
                    <a:ext uri="{9D8B030D-6E8A-4147-A177-3AD203B41FA5}">
                      <a16:colId xmlns:a16="http://schemas.microsoft.com/office/drawing/2014/main" val="20002"/>
                    </a:ext>
                  </a:extLst>
                </a:gridCol>
                <a:gridCol w="2220119">
                  <a:extLst>
                    <a:ext uri="{9D8B030D-6E8A-4147-A177-3AD203B41FA5}">
                      <a16:colId xmlns:a16="http://schemas.microsoft.com/office/drawing/2014/main" val="20003"/>
                    </a:ext>
                  </a:extLst>
                </a:gridCol>
              </a:tblGrid>
              <a:tr h="494613">
                <a:tc>
                  <a:txBody>
                    <a:bodyPr/>
                    <a:lstStyle/>
                    <a:p>
                      <a:pPr algn="l" fontAlgn="t"/>
                      <a:r>
                        <a:rPr lang="fr-CH" sz="1600" b="1" u="none" strike="noStrike" dirty="0">
                          <a:effectLst/>
                        </a:rPr>
                        <a:t>Grade 1 - </a:t>
                      </a:r>
                      <a:r>
                        <a:rPr lang="fr-CH" sz="1600" b="1" u="none" strike="noStrike" dirty="0" err="1">
                          <a:effectLst/>
                        </a:rPr>
                        <a:t>MILD</a:t>
                      </a:r>
                      <a:endParaRPr lang="fr-CH" sz="1600" b="1" i="0" u="none" strike="noStrike" dirty="0">
                        <a:solidFill>
                          <a:srgbClr val="000000"/>
                        </a:solidFill>
                        <a:effectLst/>
                        <a:latin typeface="Calibri"/>
                      </a:endParaRPr>
                    </a:p>
                  </a:txBody>
                  <a:tcPr marL="9079" marR="9079" marT="9080" marB="0"/>
                </a:tc>
                <a:tc>
                  <a:txBody>
                    <a:bodyPr/>
                    <a:lstStyle/>
                    <a:p>
                      <a:pPr algn="l" fontAlgn="t"/>
                      <a:r>
                        <a:rPr lang="fr-CH" sz="1600" b="1" u="none" strike="noStrike" dirty="0">
                          <a:effectLst/>
                        </a:rPr>
                        <a:t>Grade 2 - MODERATE</a:t>
                      </a:r>
                      <a:endParaRPr lang="fr-CH" sz="1600" b="1" i="0" u="none" strike="noStrike" dirty="0">
                        <a:solidFill>
                          <a:srgbClr val="000000"/>
                        </a:solidFill>
                        <a:effectLst/>
                        <a:latin typeface="Calibri"/>
                      </a:endParaRPr>
                    </a:p>
                  </a:txBody>
                  <a:tcPr marL="9079" marR="9079" marT="9080" marB="0"/>
                </a:tc>
                <a:tc>
                  <a:txBody>
                    <a:bodyPr/>
                    <a:lstStyle/>
                    <a:p>
                      <a:pPr algn="l" fontAlgn="t"/>
                      <a:r>
                        <a:rPr lang="fr-CH" sz="1600" b="1" u="none" strike="noStrike" dirty="0">
                          <a:effectLst/>
                        </a:rPr>
                        <a:t>Grade 3 - SEVERE</a:t>
                      </a:r>
                      <a:endParaRPr lang="fr-CH" sz="1600" b="1" i="0" u="none" strike="noStrike" dirty="0">
                        <a:solidFill>
                          <a:srgbClr val="000000"/>
                        </a:solidFill>
                        <a:effectLst/>
                        <a:latin typeface="Calibri"/>
                      </a:endParaRPr>
                    </a:p>
                  </a:txBody>
                  <a:tcPr marL="9079" marR="9079" marT="9080" marB="0"/>
                </a:tc>
                <a:tc>
                  <a:txBody>
                    <a:bodyPr/>
                    <a:lstStyle/>
                    <a:p>
                      <a:pPr algn="l" fontAlgn="t"/>
                      <a:r>
                        <a:rPr lang="fr-CH" sz="1600" b="1" u="none" strike="noStrike" dirty="0">
                          <a:effectLst/>
                        </a:rPr>
                        <a:t>Grade 4 – LIFE-THREATENING</a:t>
                      </a:r>
                      <a:endParaRPr lang="fr-CH" sz="1600" b="1" i="0" u="none" strike="noStrike" dirty="0">
                        <a:solidFill>
                          <a:srgbClr val="000000"/>
                        </a:solidFill>
                        <a:effectLst/>
                        <a:latin typeface="Calibri"/>
                      </a:endParaRPr>
                    </a:p>
                  </a:txBody>
                  <a:tcPr marL="9079" marR="9079" marT="9080" marB="0"/>
                </a:tc>
                <a:extLst>
                  <a:ext uri="{0D108BD9-81ED-4DB2-BD59-A6C34878D82A}">
                    <a16:rowId xmlns:a16="http://schemas.microsoft.com/office/drawing/2014/main" val="10000"/>
                  </a:ext>
                </a:extLst>
              </a:tr>
              <a:tr h="1954304">
                <a:tc>
                  <a:txBody>
                    <a:bodyPr/>
                    <a:lstStyle/>
                    <a:p>
                      <a:pPr algn="l" fontAlgn="t"/>
                      <a:r>
                        <a:rPr lang="en-US" sz="1600" u="none" strike="noStrike" dirty="0">
                          <a:effectLst/>
                        </a:rPr>
                        <a:t>Transient or mild discomfort (&lt;48 hours); no medical intervention/therapy required</a:t>
                      </a:r>
                      <a:endParaRPr lang="en-US" sz="1600" b="0" i="0" u="none" strike="noStrike" dirty="0">
                        <a:solidFill>
                          <a:srgbClr val="000000"/>
                        </a:solidFill>
                        <a:effectLst/>
                        <a:latin typeface="Calibri"/>
                      </a:endParaRPr>
                    </a:p>
                  </a:txBody>
                  <a:tcPr marL="9079" marR="9079" marT="9080" marB="0"/>
                </a:tc>
                <a:tc>
                  <a:txBody>
                    <a:bodyPr/>
                    <a:lstStyle/>
                    <a:p>
                      <a:pPr algn="l" fontAlgn="t"/>
                      <a:r>
                        <a:rPr lang="en-US" sz="1600" u="none" strike="noStrike" dirty="0">
                          <a:effectLst/>
                        </a:rPr>
                        <a:t>Mild to moderate limitation in activity - some assistance may be needed; no or minimal medical intervention/ therapy required</a:t>
                      </a:r>
                      <a:endParaRPr lang="en-US" sz="1600" b="0" i="0" u="none" strike="noStrike" dirty="0">
                        <a:solidFill>
                          <a:srgbClr val="000000"/>
                        </a:solidFill>
                        <a:effectLst/>
                        <a:latin typeface="Calibri"/>
                      </a:endParaRPr>
                    </a:p>
                  </a:txBody>
                  <a:tcPr marL="9079" marR="9079" marT="9080" marB="0"/>
                </a:tc>
                <a:tc>
                  <a:txBody>
                    <a:bodyPr/>
                    <a:lstStyle/>
                    <a:p>
                      <a:pPr algn="l" fontAlgn="t"/>
                      <a:r>
                        <a:rPr lang="en-US" sz="1600" u="none" strike="noStrike" dirty="0">
                          <a:effectLst/>
                        </a:rPr>
                        <a:t>Marked limitation in activity, some assistance usually required; medical intervention/therapy required, hospitalization possible</a:t>
                      </a:r>
                      <a:endParaRPr lang="en-US" sz="1600" b="0" i="0" u="none" strike="noStrike" dirty="0">
                        <a:solidFill>
                          <a:srgbClr val="000000"/>
                        </a:solidFill>
                        <a:effectLst/>
                        <a:latin typeface="Calibri"/>
                      </a:endParaRPr>
                    </a:p>
                  </a:txBody>
                  <a:tcPr marL="9079" marR="9079" marT="9080" marB="0"/>
                </a:tc>
                <a:tc>
                  <a:txBody>
                    <a:bodyPr/>
                    <a:lstStyle/>
                    <a:p>
                      <a:pPr algn="l" fontAlgn="b"/>
                      <a:r>
                        <a:rPr lang="en-US" sz="1600" u="none" strike="noStrike" dirty="0">
                          <a:effectLst/>
                        </a:rPr>
                        <a:t>Extreme limitation in activity, significant assistance required; significant medical intervention/therapy required, hospitalization or hospice care probable</a:t>
                      </a:r>
                      <a:endParaRPr lang="en-US" sz="1600" b="0" i="0" u="none" strike="noStrike" dirty="0">
                        <a:solidFill>
                          <a:srgbClr val="000000"/>
                        </a:solidFill>
                        <a:effectLst/>
                        <a:latin typeface="Calibri"/>
                      </a:endParaRPr>
                    </a:p>
                  </a:txBody>
                  <a:tcPr marL="9079" marR="9079" marT="9080" marB="0"/>
                </a:tc>
                <a:extLst>
                  <a:ext uri="{0D108BD9-81ED-4DB2-BD59-A6C34878D82A}">
                    <a16:rowId xmlns:a16="http://schemas.microsoft.com/office/drawing/2014/main" val="10001"/>
                  </a:ext>
                </a:extLst>
              </a:tr>
            </a:tbl>
          </a:graphicData>
        </a:graphic>
      </p:graphicFrame>
      <p:pic>
        <p:nvPicPr>
          <p:cNvPr id="5" name="Picture 4" descr="MCj02390130000[1]">
            <a:extLst>
              <a:ext uri="{FF2B5EF4-FFF2-40B4-BE49-F238E27FC236}">
                <a16:creationId xmlns:a16="http://schemas.microsoft.com/office/drawing/2014/main" id="{228F39E8-A918-AB20-2BA9-FA9BDCD2A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852" y="4869160"/>
            <a:ext cx="657225" cy="800100"/>
          </a:xfrm>
          <a:prstGeom prst="rect">
            <a:avLst/>
          </a:prstGeom>
          <a:solidFill>
            <a:srgbClr val="C4BD97"/>
          </a:solidFill>
          <a:ln w="9525">
            <a:solidFill>
              <a:schemeClr val="tx1"/>
            </a:solidFill>
            <a:miter lim="800000"/>
            <a:headEnd/>
            <a:tailEnd/>
          </a:ln>
        </p:spPr>
      </p:pic>
      <p:sp>
        <p:nvSpPr>
          <p:cNvPr id="6" name="TextBox 5">
            <a:extLst>
              <a:ext uri="{FF2B5EF4-FFF2-40B4-BE49-F238E27FC236}">
                <a16:creationId xmlns:a16="http://schemas.microsoft.com/office/drawing/2014/main" id="{A76125D4-F9F9-3BE4-1F9E-E13077FCE9FD}"/>
              </a:ext>
            </a:extLst>
          </p:cNvPr>
          <p:cNvSpPr txBox="1"/>
          <p:nvPr/>
        </p:nvSpPr>
        <p:spPr>
          <a:xfrm>
            <a:off x="5814439" y="5273972"/>
            <a:ext cx="5540375" cy="400050"/>
          </a:xfrm>
          <a:prstGeom prst="rect">
            <a:avLst/>
          </a:prstGeom>
          <a:solidFill>
            <a:schemeClr val="bg2">
              <a:lumMod val="75000"/>
            </a:schemeClr>
          </a:solidFill>
          <a:ln>
            <a:solidFill>
              <a:schemeClr val="tx1"/>
            </a:solidFill>
          </a:ln>
        </p:spPr>
        <p:txBody>
          <a:bodyPr lIns="91321" tIns="45661" rIns="91321" bIns="45661">
            <a:spAutoFit/>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pPr>
              <a:defRPr/>
            </a:pPr>
            <a:r>
              <a:rPr lang="en-GB" sz="2000" i="1" dirty="0"/>
              <a:t>To be adapted to the system used by the NTP</a:t>
            </a:r>
            <a:endParaRPr lang="fr" sz="2000" i="1" dirty="0"/>
          </a:p>
        </p:txBody>
      </p:sp>
      <p:sp>
        <p:nvSpPr>
          <p:cNvPr id="7" name="TextBox 6">
            <a:extLst>
              <a:ext uri="{FF2B5EF4-FFF2-40B4-BE49-F238E27FC236}">
                <a16:creationId xmlns:a16="http://schemas.microsoft.com/office/drawing/2014/main" id="{B068D4B8-C310-D91A-4230-1B04A7D7202E}"/>
              </a:ext>
            </a:extLst>
          </p:cNvPr>
          <p:cNvSpPr txBox="1"/>
          <p:nvPr/>
        </p:nvSpPr>
        <p:spPr>
          <a:xfrm>
            <a:off x="-168696" y="5932592"/>
            <a:ext cx="9535456" cy="923330"/>
          </a:xfrm>
          <a:prstGeom prst="rect">
            <a:avLst/>
          </a:prstGeom>
          <a:noFill/>
        </p:spPr>
        <p:txBody>
          <a:bodyPr wrap="square">
            <a:spAutoFit/>
          </a:bodyPr>
          <a:lstStyle/>
          <a:p>
            <a:pPr lvl="1">
              <a:buFont typeface="Arial" panose="020B0604020202020204" pitchFamily="34" charset="0"/>
              <a:buChar char="•"/>
              <a:defRPr/>
            </a:pPr>
            <a:r>
              <a:rPr lang="en-GB" sz="1800" dirty="0"/>
              <a:t>From </a:t>
            </a:r>
            <a:r>
              <a:rPr lang="en-US" sz="1800" dirty="0"/>
              <a:t>Division of Microbiology and Infectious Diseases (DMID) Adult Toxicity Table </a:t>
            </a:r>
            <a:r>
              <a:rPr lang="en-US" sz="1200" dirty="0"/>
              <a:t>(</a:t>
            </a:r>
            <a:r>
              <a:rPr lang="en-GB" sz="1200" dirty="0">
                <a:hlinkClick r:id="rId3"/>
              </a:rPr>
              <a:t>www.niaid.nih.gov/LabsAndResources/resources/DMIDClinRsrch/Documents/dmidadulttox.pdf</a:t>
            </a:r>
            <a:r>
              <a:rPr lang="en-GB" sz="1200" dirty="0"/>
              <a:t>)</a:t>
            </a:r>
            <a:r>
              <a:rPr lang="en-GB" sz="1800" dirty="0"/>
              <a:t>;</a:t>
            </a:r>
          </a:p>
          <a:p>
            <a:pPr lvl="1">
              <a:buFont typeface="Arial" panose="020B0604020202020204" pitchFamily="34" charset="0"/>
              <a:buChar char="•"/>
              <a:defRPr/>
            </a:pPr>
            <a:r>
              <a:rPr lang="en-GB" sz="1800" dirty="0"/>
              <a:t>Other severity grading scales are available (e.g. DAIDS, NCI-CTCAE)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2.1. Clinical monitoring of Adverse Events and management of adverse drug reactions</a:t>
            </a: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a:extLst>
              <a:ext uri="{FF2B5EF4-FFF2-40B4-BE49-F238E27FC236}">
                <a16:creationId xmlns:a16="http://schemas.microsoft.com/office/drawing/2014/main" id="{0B9F63A6-E9BA-A907-4463-1E3637128BBB}"/>
              </a:ext>
            </a:extLst>
          </p:cNvPr>
          <p:cNvSpPr>
            <a:spLocks noGrp="1"/>
          </p:cNvSpPr>
          <p:nvPr>
            <p:ph idx="4294967295"/>
          </p:nvPr>
        </p:nvSpPr>
        <p:spPr bwMode="auto">
          <a:xfrm>
            <a:off x="767408" y="1391559"/>
            <a:ext cx="10945812"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600"/>
              </a:spcBef>
              <a:spcAft>
                <a:spcPts val="600"/>
              </a:spcAft>
            </a:pPr>
            <a:r>
              <a:rPr lang="en-GB" altLang="fr-FR" sz="2800" dirty="0"/>
              <a:t>Search for the diagnosis or signs and symptoms in the list </a:t>
            </a:r>
            <a:r>
              <a:rPr lang="en-US" altLang="fr-FR" sz="2800" dirty="0"/>
              <a:t>:</a:t>
            </a:r>
          </a:p>
          <a:p>
            <a:pPr lvl="1" algn="just" eaLnBrk="1" hangingPunct="1">
              <a:spcBef>
                <a:spcPts val="600"/>
              </a:spcBef>
              <a:spcAft>
                <a:spcPts val="600"/>
              </a:spcAft>
            </a:pPr>
            <a:r>
              <a:rPr lang="en-US" altLang="fr-FR" sz="2400" dirty="0"/>
              <a:t>e.g. Patient has ALT increase at 100 U/L (normal &lt;40)</a:t>
            </a:r>
          </a:p>
          <a:p>
            <a:pPr algn="just" eaLnBrk="1" hangingPunct="1">
              <a:spcBef>
                <a:spcPts val="600"/>
              </a:spcBef>
              <a:spcAft>
                <a:spcPts val="600"/>
              </a:spcAft>
            </a:pPr>
            <a:endParaRPr lang="en-US" altLang="fr-FR" sz="2400" dirty="0"/>
          </a:p>
          <a:p>
            <a:pPr algn="just" eaLnBrk="1" hangingPunct="1">
              <a:spcBef>
                <a:spcPts val="600"/>
              </a:spcBef>
              <a:spcAft>
                <a:spcPts val="600"/>
              </a:spcAft>
            </a:pPr>
            <a:endParaRPr lang="en-US" altLang="fr-FR" sz="2400" dirty="0"/>
          </a:p>
          <a:p>
            <a:pPr algn="just" eaLnBrk="1" hangingPunct="1">
              <a:spcBef>
                <a:spcPts val="600"/>
              </a:spcBef>
              <a:spcAft>
                <a:spcPts val="600"/>
              </a:spcAft>
            </a:pPr>
            <a:endParaRPr lang="en-US" altLang="fr-FR" sz="1800" dirty="0"/>
          </a:p>
          <a:p>
            <a:pPr algn="just" eaLnBrk="1" hangingPunct="1">
              <a:spcBef>
                <a:spcPts val="600"/>
              </a:spcBef>
              <a:spcAft>
                <a:spcPts val="600"/>
              </a:spcAft>
            </a:pPr>
            <a:r>
              <a:rPr lang="en-US" altLang="fr-FR" sz="2800" dirty="0"/>
              <a:t>e.g. Patient presents vomiting continuously for 2 days, he is dehydrated and has to be hospitalized.</a:t>
            </a:r>
            <a:endParaRPr lang="en-US" altLang="fr-FR" sz="2000" dirty="0"/>
          </a:p>
        </p:txBody>
      </p:sp>
      <p:graphicFrame>
        <p:nvGraphicFramePr>
          <p:cNvPr id="3" name="Table 2">
            <a:extLst>
              <a:ext uri="{FF2B5EF4-FFF2-40B4-BE49-F238E27FC236}">
                <a16:creationId xmlns:a16="http://schemas.microsoft.com/office/drawing/2014/main" id="{196EDB72-F7DF-822D-EE51-BFAA3FD1292A}"/>
              </a:ext>
            </a:extLst>
          </p:cNvPr>
          <p:cNvGraphicFramePr>
            <a:graphicFrameLocks noGrp="1"/>
          </p:cNvGraphicFramePr>
          <p:nvPr/>
        </p:nvGraphicFramePr>
        <p:xfrm>
          <a:off x="1730375" y="2622550"/>
          <a:ext cx="8686800" cy="950913"/>
        </p:xfrm>
        <a:graphic>
          <a:graphicData uri="http://schemas.openxmlformats.org/drawingml/2006/table">
            <a:tbl>
              <a:tblPr/>
              <a:tblGrid>
                <a:gridCol w="2316480">
                  <a:extLst>
                    <a:ext uri="{9D8B030D-6E8A-4147-A177-3AD203B41FA5}">
                      <a16:colId xmlns:a16="http://schemas.microsoft.com/office/drawing/2014/main" val="20000"/>
                    </a:ext>
                  </a:extLst>
                </a:gridCol>
                <a:gridCol w="1592580">
                  <a:extLst>
                    <a:ext uri="{9D8B030D-6E8A-4147-A177-3AD203B41FA5}">
                      <a16:colId xmlns:a16="http://schemas.microsoft.com/office/drawing/2014/main" val="20001"/>
                    </a:ext>
                  </a:extLst>
                </a:gridCol>
                <a:gridCol w="1592580">
                  <a:extLst>
                    <a:ext uri="{9D8B030D-6E8A-4147-A177-3AD203B41FA5}">
                      <a16:colId xmlns:a16="http://schemas.microsoft.com/office/drawing/2014/main" val="20002"/>
                    </a:ext>
                  </a:extLst>
                </a:gridCol>
                <a:gridCol w="1592580">
                  <a:extLst>
                    <a:ext uri="{9D8B030D-6E8A-4147-A177-3AD203B41FA5}">
                      <a16:colId xmlns:a16="http://schemas.microsoft.com/office/drawing/2014/main" val="20003"/>
                    </a:ext>
                  </a:extLst>
                </a:gridCol>
                <a:gridCol w="1592580">
                  <a:extLst>
                    <a:ext uri="{9D8B030D-6E8A-4147-A177-3AD203B41FA5}">
                      <a16:colId xmlns:a16="http://schemas.microsoft.com/office/drawing/2014/main" val="20004"/>
                    </a:ext>
                  </a:extLst>
                </a:gridCol>
              </a:tblGrid>
              <a:tr h="303985">
                <a:tc>
                  <a:txBody>
                    <a:bodyPr/>
                    <a:lstStyle/>
                    <a:p>
                      <a:pPr algn="l" fontAlgn="t"/>
                      <a:r>
                        <a:rPr lang="fr-CH" sz="1400" b="1" i="0" u="none" strike="noStrike" dirty="0">
                          <a:solidFill>
                            <a:srgbClr val="000000"/>
                          </a:solidFill>
                          <a:effectLst/>
                          <a:latin typeface="Calibri"/>
                        </a:rPr>
                        <a:t>Condition / </a:t>
                      </a:r>
                      <a:r>
                        <a:rPr lang="fr-CH" sz="1400" b="1" i="0" u="none" strike="noStrike" dirty="0" err="1">
                          <a:solidFill>
                            <a:srgbClr val="000000"/>
                          </a:solidFill>
                          <a:effectLst/>
                          <a:latin typeface="Calibri"/>
                        </a:rPr>
                        <a:t>term</a:t>
                      </a:r>
                      <a:endParaRPr lang="fr-CH" sz="1400" b="1" i="0" u="none" strike="noStrike" dirty="0">
                        <a:solidFill>
                          <a:srgbClr val="000000"/>
                        </a:solidFill>
                        <a:effectLst/>
                        <a:latin typeface="Calibri"/>
                      </a:endParaRP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1</a:t>
                      </a: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2</a:t>
                      </a: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3</a:t>
                      </a: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4</a:t>
                      </a: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46928">
                <a:tc>
                  <a:txBody>
                    <a:bodyPr/>
                    <a:lstStyle/>
                    <a:p>
                      <a:pPr algn="l" fontAlgn="t"/>
                      <a:r>
                        <a:rPr lang="en-US" sz="1400" b="0" i="0" u="none" strike="noStrike" dirty="0">
                          <a:solidFill>
                            <a:srgbClr val="000000"/>
                          </a:solidFill>
                          <a:effectLst/>
                          <a:latin typeface="Calibri"/>
                        </a:rPr>
                        <a:t>Alanine Aminotransferase (ALT or SGPT) Increased</a:t>
                      </a:r>
                    </a:p>
                  </a:txBody>
                  <a:tcPr marL="7060" marR="7060" marT="70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CH" sz="1400" b="0" i="0" u="none" strike="noStrike" dirty="0">
                          <a:solidFill>
                            <a:srgbClr val="000000"/>
                          </a:solidFill>
                          <a:effectLst/>
                          <a:latin typeface="Calibri"/>
                        </a:rPr>
                        <a:t>1.1 - &lt;2.0 x ULN </a:t>
                      </a:r>
                    </a:p>
                  </a:txBody>
                  <a:tcPr marL="7060" marR="7060" marT="705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CH" sz="1400" b="0" i="0" u="none" strike="noStrike" dirty="0">
                          <a:solidFill>
                            <a:srgbClr val="000000"/>
                          </a:solidFill>
                          <a:effectLst/>
                          <a:latin typeface="Calibri"/>
                        </a:rPr>
                        <a:t>2.0 – &lt;3.0 x ULN </a:t>
                      </a: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CH" sz="1400" b="0" i="0" u="none" strike="noStrike" dirty="0">
                          <a:solidFill>
                            <a:srgbClr val="000000"/>
                          </a:solidFill>
                          <a:effectLst/>
                          <a:latin typeface="Calibri"/>
                        </a:rPr>
                        <a:t>3.0 – 8.0 x ULN </a:t>
                      </a: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CH" sz="1400" b="0" i="0" u="none" strike="noStrike" dirty="0">
                          <a:solidFill>
                            <a:srgbClr val="000000"/>
                          </a:solidFill>
                          <a:effectLst/>
                          <a:latin typeface="Calibri"/>
                        </a:rPr>
                        <a:t>&gt; 8 x ULN </a:t>
                      </a:r>
                    </a:p>
                  </a:txBody>
                  <a:tcPr marL="7060" marR="7060" marT="7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647DDF38-D751-825A-0CA4-2CBBFD2CC08C}"/>
              </a:ext>
            </a:extLst>
          </p:cNvPr>
          <p:cNvSpPr/>
          <p:nvPr/>
        </p:nvSpPr>
        <p:spPr>
          <a:xfrm>
            <a:off x="5632450" y="2624138"/>
            <a:ext cx="1584325" cy="9350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aphicFrame>
        <p:nvGraphicFramePr>
          <p:cNvPr id="8" name="Table 7">
            <a:extLst>
              <a:ext uri="{FF2B5EF4-FFF2-40B4-BE49-F238E27FC236}">
                <a16:creationId xmlns:a16="http://schemas.microsoft.com/office/drawing/2014/main" id="{2E2A9CB9-155C-F84E-6AAD-F92A912D87D7}"/>
              </a:ext>
            </a:extLst>
          </p:cNvPr>
          <p:cNvGraphicFramePr>
            <a:graphicFrameLocks noGrp="1"/>
          </p:cNvGraphicFramePr>
          <p:nvPr>
            <p:extLst>
              <p:ext uri="{D42A27DB-BD31-4B8C-83A1-F6EECF244321}">
                <p14:modId xmlns:p14="http://schemas.microsoft.com/office/powerpoint/2010/main" val="1594465057"/>
              </p:ext>
            </p:extLst>
          </p:nvPr>
        </p:nvGraphicFramePr>
        <p:xfrm>
          <a:off x="1828800" y="4941889"/>
          <a:ext cx="9163744" cy="1151408"/>
        </p:xfrm>
        <a:graphic>
          <a:graphicData uri="http://schemas.openxmlformats.org/drawingml/2006/table">
            <a:tbl>
              <a:tblPr/>
              <a:tblGrid>
                <a:gridCol w="1390927">
                  <a:extLst>
                    <a:ext uri="{9D8B030D-6E8A-4147-A177-3AD203B41FA5}">
                      <a16:colId xmlns:a16="http://schemas.microsoft.com/office/drawing/2014/main" val="20000"/>
                    </a:ext>
                  </a:extLst>
                </a:gridCol>
                <a:gridCol w="1800021">
                  <a:extLst>
                    <a:ext uri="{9D8B030D-6E8A-4147-A177-3AD203B41FA5}">
                      <a16:colId xmlns:a16="http://schemas.microsoft.com/office/drawing/2014/main" val="20001"/>
                    </a:ext>
                  </a:extLst>
                </a:gridCol>
                <a:gridCol w="1800021">
                  <a:extLst>
                    <a:ext uri="{9D8B030D-6E8A-4147-A177-3AD203B41FA5}">
                      <a16:colId xmlns:a16="http://schemas.microsoft.com/office/drawing/2014/main" val="20002"/>
                    </a:ext>
                  </a:extLst>
                </a:gridCol>
                <a:gridCol w="1800021">
                  <a:extLst>
                    <a:ext uri="{9D8B030D-6E8A-4147-A177-3AD203B41FA5}">
                      <a16:colId xmlns:a16="http://schemas.microsoft.com/office/drawing/2014/main" val="20003"/>
                    </a:ext>
                  </a:extLst>
                </a:gridCol>
                <a:gridCol w="2372754">
                  <a:extLst>
                    <a:ext uri="{9D8B030D-6E8A-4147-A177-3AD203B41FA5}">
                      <a16:colId xmlns:a16="http://schemas.microsoft.com/office/drawing/2014/main" val="20004"/>
                    </a:ext>
                  </a:extLst>
                </a:gridCol>
              </a:tblGrid>
              <a:tr h="302137">
                <a:tc>
                  <a:txBody>
                    <a:bodyPr/>
                    <a:lstStyle/>
                    <a:p>
                      <a:pPr algn="l" fontAlgn="t"/>
                      <a:r>
                        <a:rPr lang="fr-CH" sz="1400" b="1" i="0" u="none" strike="noStrike" dirty="0">
                          <a:solidFill>
                            <a:srgbClr val="000000"/>
                          </a:solidFill>
                          <a:effectLst/>
                          <a:latin typeface="Calibri"/>
                        </a:rPr>
                        <a:t>Condition / </a:t>
                      </a:r>
                      <a:r>
                        <a:rPr lang="fr-CH" sz="1400" b="1" i="0" u="none" strike="noStrike" dirty="0" err="1">
                          <a:solidFill>
                            <a:srgbClr val="000000"/>
                          </a:solidFill>
                          <a:effectLst/>
                          <a:latin typeface="Calibri"/>
                        </a:rPr>
                        <a:t>term</a:t>
                      </a:r>
                      <a:endParaRPr lang="fr-CH" sz="1400" b="1" i="0" u="none" strike="noStrike" dirty="0">
                        <a:solidFill>
                          <a:srgbClr val="000000"/>
                        </a:solidFill>
                        <a:effectLst/>
                        <a:latin typeface="Calibri"/>
                      </a:endParaRP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1</a:t>
                      </a: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2</a:t>
                      </a: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3</a:t>
                      </a: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CH" sz="1400" b="1" i="0" u="none" strike="noStrike" dirty="0">
                          <a:solidFill>
                            <a:srgbClr val="000000"/>
                          </a:solidFill>
                          <a:effectLst/>
                          <a:latin typeface="Calibri"/>
                        </a:rPr>
                        <a:t>Grade 4</a:t>
                      </a: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849271">
                <a:tc>
                  <a:txBody>
                    <a:bodyPr/>
                    <a:lstStyle/>
                    <a:p>
                      <a:pPr algn="l" fontAlgn="t"/>
                      <a:r>
                        <a:rPr lang="fr-CH" sz="1400" b="0" i="0" u="none" strike="noStrike" dirty="0" err="1">
                          <a:solidFill>
                            <a:srgbClr val="000000"/>
                          </a:solidFill>
                          <a:effectLst/>
                          <a:latin typeface="Calibri"/>
                        </a:rPr>
                        <a:t>Vomiting</a:t>
                      </a:r>
                      <a:r>
                        <a:rPr lang="fr-CH" sz="1400" b="0" i="0" u="none" strike="noStrike" dirty="0">
                          <a:solidFill>
                            <a:srgbClr val="000000"/>
                          </a:solidFill>
                          <a:effectLst/>
                          <a:latin typeface="Calibri"/>
                        </a:rPr>
                        <a:t> </a:t>
                      </a:r>
                    </a:p>
                  </a:txBody>
                  <a:tcPr marL="7061" marR="7061" marT="705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dirty="0">
                          <a:solidFill>
                            <a:srgbClr val="000000"/>
                          </a:solidFill>
                          <a:effectLst/>
                          <a:latin typeface="Calibri"/>
                        </a:rPr>
                        <a:t>1 episode in 24 hours </a:t>
                      </a:r>
                    </a:p>
                  </a:txBody>
                  <a:tcPr marL="7061" marR="7061" marT="7057"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a:rPr>
                        <a:t>2-5 episodes in 24 hours </a:t>
                      </a: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a:rPr>
                        <a:t>&gt;6 episodes in 24 hours or needing IV fluids </a:t>
                      </a: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a:rPr>
                        <a:t>Physiologic consequences requiring hospitalization or requiring parenteral nutrition </a:t>
                      </a:r>
                    </a:p>
                  </a:txBody>
                  <a:tcPr marL="7061" marR="7061" marT="7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0D512000-4F1A-63FB-7141-1D907423D964}"/>
              </a:ext>
            </a:extLst>
          </p:cNvPr>
          <p:cNvSpPr/>
          <p:nvPr/>
        </p:nvSpPr>
        <p:spPr>
          <a:xfrm>
            <a:off x="8616280" y="4949825"/>
            <a:ext cx="2376264" cy="11434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797" name="Title 1">
            <a:extLst>
              <a:ext uri="{FF2B5EF4-FFF2-40B4-BE49-F238E27FC236}">
                <a16:creationId xmlns:a16="http://schemas.microsoft.com/office/drawing/2014/main" id="{D26BF10F-C90B-7FFC-7E17-BD9C1D56249F}"/>
              </a:ext>
            </a:extLst>
          </p:cNvPr>
          <p:cNvSpPr txBox="1">
            <a:spLocks/>
          </p:cNvSpPr>
          <p:nvPr/>
        </p:nvSpPr>
        <p:spPr bwMode="auto">
          <a:xfrm>
            <a:off x="1976842" y="78697"/>
            <a:ext cx="8229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fr-FR" sz="4400" b="1" dirty="0"/>
              <a:t>Management of AEs (4)</a:t>
            </a:r>
            <a:br>
              <a:rPr lang="en-GB" altLang="fr-FR" sz="4400" b="1" dirty="0"/>
            </a:br>
            <a:r>
              <a:rPr lang="en-US" altLang="fr-FR" sz="2800" i="1" dirty="0">
                <a:solidFill>
                  <a:srgbClr val="FF0000"/>
                </a:solidFill>
              </a:rPr>
              <a:t>Assigning severity on a scale</a:t>
            </a:r>
            <a:endParaRPr lang="en-GB" altLang="fr-FR" sz="3600" i="1" dirty="0">
              <a:solidFill>
                <a:srgbClr val="FF0000"/>
              </a:solidFill>
            </a:endParaRPr>
          </a:p>
        </p:txBody>
      </p:sp>
      <p:pic>
        <p:nvPicPr>
          <p:cNvPr id="9" name="Picture 8" descr="MCj02390130000[1]">
            <a:extLst>
              <a:ext uri="{FF2B5EF4-FFF2-40B4-BE49-F238E27FC236}">
                <a16:creationId xmlns:a16="http://schemas.microsoft.com/office/drawing/2014/main" id="{FE7E77D2-BB89-040F-1F94-393FA8F6D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013" y="3155950"/>
            <a:ext cx="657225" cy="803275"/>
          </a:xfrm>
          <a:prstGeom prst="rect">
            <a:avLst/>
          </a:prstGeom>
          <a:solidFill>
            <a:srgbClr val="C4BD97"/>
          </a:solidFill>
          <a:ln w="9525">
            <a:solidFill>
              <a:schemeClr val="tx1"/>
            </a:solidFill>
            <a:miter lim="800000"/>
            <a:headEnd/>
            <a:tailEnd/>
          </a:ln>
        </p:spPr>
      </p:pic>
      <p:sp>
        <p:nvSpPr>
          <p:cNvPr id="10" name="TextBox 9">
            <a:extLst>
              <a:ext uri="{FF2B5EF4-FFF2-40B4-BE49-F238E27FC236}">
                <a16:creationId xmlns:a16="http://schemas.microsoft.com/office/drawing/2014/main" id="{5447AACE-1704-970C-EEE2-A7F3D199B35A}"/>
              </a:ext>
            </a:extLst>
          </p:cNvPr>
          <p:cNvSpPr txBox="1"/>
          <p:nvPr/>
        </p:nvSpPr>
        <p:spPr>
          <a:xfrm>
            <a:off x="4440238" y="3557588"/>
            <a:ext cx="5770562" cy="400050"/>
          </a:xfrm>
          <a:prstGeom prst="rect">
            <a:avLst/>
          </a:prstGeom>
          <a:solidFill>
            <a:schemeClr val="bg2">
              <a:lumMod val="75000"/>
            </a:schemeClr>
          </a:solidFill>
          <a:ln>
            <a:solidFill>
              <a:schemeClr val="tx1"/>
            </a:solidFill>
          </a:ln>
        </p:spPr>
        <p:txBody>
          <a:bodyPr lIns="91321" tIns="45661" rIns="91321" bIns="45661">
            <a:spAutoFit/>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pPr>
              <a:defRPr/>
            </a:pPr>
            <a:r>
              <a:rPr lang="en-GB" sz="2000" i="1" dirty="0"/>
              <a:t>To be adapted to the system used by the NTP</a:t>
            </a:r>
            <a:endParaRPr lang="fr"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BDAE6E5C-5F71-DC74-9810-3F6AA611DF5A}"/>
              </a:ext>
            </a:extLst>
          </p:cNvPr>
          <p:cNvSpPr txBox="1">
            <a:spLocks/>
          </p:cNvSpPr>
          <p:nvPr/>
        </p:nvSpPr>
        <p:spPr>
          <a:xfrm>
            <a:off x="766763" y="1762125"/>
            <a:ext cx="5329237" cy="4835525"/>
          </a:xfrm>
          <a:solidFill>
            <a:schemeClr val="bg1"/>
          </a:solidFill>
          <a:ln w="25400">
            <a:solidFill>
              <a:schemeClr val="accent6"/>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5022" lvl="1" indent="0">
              <a:spcAft>
                <a:spcPts val="750"/>
              </a:spcAft>
              <a:buFont typeface="Arial" charset="0"/>
              <a:buNone/>
              <a:defRPr/>
            </a:pPr>
            <a:endParaRPr lang="en-US" sz="1800" dirty="0">
              <a:latin typeface="Calibri" panose="020F0502020204030204" pitchFamily="34" charset="0"/>
              <a:cs typeface="Calibri" panose="020F0502020204030204" pitchFamily="34" charset="0"/>
            </a:endParaRPr>
          </a:p>
          <a:p>
            <a:pPr marL="175022" lvl="1" indent="0">
              <a:spcAft>
                <a:spcPts val="750"/>
              </a:spcAft>
              <a:buFont typeface="Arial" charset="0"/>
              <a:buNone/>
              <a:defRPr/>
            </a:pPr>
            <a:endParaRPr lang="fr-FR" sz="1600" dirty="0">
              <a:latin typeface="Calibri" panose="020F0502020204030204" pitchFamily="34" charset="0"/>
              <a:cs typeface="Calibri" panose="020F0502020204030204" pitchFamily="34" charset="0"/>
            </a:endParaRPr>
          </a:p>
          <a:p>
            <a:pPr marL="346472" lvl="1">
              <a:spcAft>
                <a:spcPts val="0"/>
              </a:spcAft>
              <a:defRPr/>
            </a:pPr>
            <a:r>
              <a:rPr lang="en-GB" sz="2400" b="1" dirty="0">
                <a:latin typeface="Calibri" panose="020F0502020204030204" pitchFamily="34" charset="0"/>
                <a:cs typeface="Calibri" panose="020F0502020204030204" pitchFamily="34" charset="0"/>
              </a:rPr>
              <a:t>Based on the outcome of an AE</a:t>
            </a:r>
          </a:p>
          <a:p>
            <a:pPr marL="346472" lvl="1">
              <a:spcAft>
                <a:spcPts val="0"/>
              </a:spcAft>
              <a:defRPr/>
            </a:pPr>
            <a:r>
              <a:rPr lang="en-GB" sz="2400" b="1" dirty="0">
                <a:solidFill>
                  <a:sysClr val="windowText" lastClr="000000"/>
                </a:solidFill>
                <a:latin typeface="Calibri" panose="020F0502020204030204" pitchFamily="34" charset="0"/>
                <a:cs typeface="Calibri" panose="020F0502020204030204" pitchFamily="34" charset="0"/>
              </a:rPr>
              <a:t>Determined according to the following conditions</a:t>
            </a:r>
            <a:endParaRPr lang="en-GB" sz="2000" b="1" dirty="0">
              <a:solidFill>
                <a:sysClr val="windowText" lastClr="000000"/>
              </a:solidFill>
              <a:latin typeface="Calibri" panose="020F0502020204030204" pitchFamily="34" charset="0"/>
              <a:cs typeface="Calibri" panose="020F0502020204030204" pitchFamily="34" charset="0"/>
            </a:endParaRPr>
          </a:p>
          <a:p>
            <a:pPr marL="1032272" lvl="3">
              <a:spcAft>
                <a:spcPts val="0"/>
              </a:spcAft>
              <a:defRPr/>
            </a:pPr>
            <a:r>
              <a:rPr lang="fr-FR" dirty="0" err="1">
                <a:latin typeface="Calibri" panose="020F0502020204030204" pitchFamily="34" charset="0"/>
                <a:cs typeface="Calibri" panose="020F0502020204030204" pitchFamily="34" charset="0"/>
              </a:rPr>
              <a:t>Death</a:t>
            </a:r>
            <a:r>
              <a:rPr lang="fr-FR" dirty="0">
                <a:latin typeface="Calibri" panose="020F0502020204030204" pitchFamily="34" charset="0"/>
                <a:cs typeface="Calibri" panose="020F0502020204030204" pitchFamily="34" charset="0"/>
              </a:rPr>
              <a:t> </a:t>
            </a:r>
          </a:p>
          <a:p>
            <a:pPr marL="1032272" lvl="3">
              <a:spcAft>
                <a:spcPts val="0"/>
              </a:spcAft>
              <a:defRPr/>
            </a:pPr>
            <a:r>
              <a:rPr lang="fr-FR" dirty="0">
                <a:latin typeface="Calibri" panose="020F0502020204030204" pitchFamily="34" charset="0"/>
                <a:cs typeface="Calibri" panose="020F0502020204030204" pitchFamily="34" charset="0"/>
              </a:rPr>
              <a:t>Life-</a:t>
            </a:r>
            <a:r>
              <a:rPr lang="fr-FR" dirty="0" err="1">
                <a:latin typeface="Calibri" panose="020F0502020204030204" pitchFamily="34" charset="0"/>
                <a:cs typeface="Calibri" panose="020F0502020204030204" pitchFamily="34" charset="0"/>
              </a:rPr>
              <a:t>threatening</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experience</a:t>
            </a:r>
            <a:endParaRPr lang="fr-FR" dirty="0">
              <a:latin typeface="Calibri" panose="020F0502020204030204" pitchFamily="34" charset="0"/>
              <a:cs typeface="Calibri" panose="020F0502020204030204" pitchFamily="34" charset="0"/>
            </a:endParaRPr>
          </a:p>
          <a:p>
            <a:pPr marL="1032272" lvl="3">
              <a:spcAft>
                <a:spcPts val="0"/>
              </a:spcAft>
              <a:defRPr/>
            </a:pPr>
            <a:r>
              <a:rPr lang="en-GB" dirty="0">
                <a:latin typeface="Calibri" panose="020F0502020204030204" pitchFamily="34" charset="0"/>
                <a:cs typeface="Calibri" panose="020F0502020204030204" pitchFamily="34" charset="0"/>
              </a:rPr>
              <a:t>Hospitalization or prolonged hospitalization</a:t>
            </a:r>
          </a:p>
          <a:p>
            <a:pPr marL="1032272" lvl="3">
              <a:spcAft>
                <a:spcPts val="0"/>
              </a:spcAft>
              <a:defRPr/>
            </a:pPr>
            <a:r>
              <a:rPr lang="en-GB" dirty="0">
                <a:latin typeface="Calibri" panose="020F0502020204030204" pitchFamily="34" charset="0"/>
                <a:cs typeface="Calibri" panose="020F0502020204030204" pitchFamily="34" charset="0"/>
              </a:rPr>
              <a:t>Persistent or significant disability</a:t>
            </a:r>
          </a:p>
          <a:p>
            <a:pPr marL="1032272" lvl="3">
              <a:spcAft>
                <a:spcPts val="0"/>
              </a:spcAft>
              <a:defRPr/>
            </a:pPr>
            <a:r>
              <a:rPr lang="en-GB" dirty="0">
                <a:latin typeface="Calibri" panose="020F0502020204030204" pitchFamily="34" charset="0"/>
                <a:cs typeface="Calibri" panose="020F0502020204030204" pitchFamily="34" charset="0"/>
              </a:rPr>
              <a:t>Congenital anomaly</a:t>
            </a:r>
            <a:endParaRPr lang="en-GB" sz="2400" dirty="0">
              <a:latin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6540B9B2-83EE-6410-4C8E-2CB09B775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9" y="4134922"/>
            <a:ext cx="139858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le 3">
            <a:extLst>
              <a:ext uri="{FF2B5EF4-FFF2-40B4-BE49-F238E27FC236}">
                <a16:creationId xmlns:a16="http://schemas.microsoft.com/office/drawing/2014/main" id="{55762A08-8EF5-329F-FAA8-0628EF54D25D}"/>
              </a:ext>
            </a:extLst>
          </p:cNvPr>
          <p:cNvSpPr>
            <a:spLocks noGrp="1"/>
          </p:cNvSpPr>
          <p:nvPr>
            <p:ph type="title" idx="4294967295"/>
          </p:nvPr>
        </p:nvSpPr>
        <p:spPr bwMode="auto">
          <a:xfrm>
            <a:off x="1517650" y="4381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1" dirty="0">
                <a:latin typeface="Calibri" panose="020F0502020204030204" pitchFamily="34" charset="0"/>
                <a:cs typeface="Calibri" panose="020F0502020204030204" pitchFamily="34" charset="0"/>
              </a:rPr>
              <a:t>Severe</a:t>
            </a:r>
            <a:r>
              <a:rPr lang="fr-FR" altLang="fr-FR" b="1" dirty="0">
                <a:latin typeface="Calibri" panose="020F0502020204030204" pitchFamily="34" charset="0"/>
                <a:cs typeface="Calibri" panose="020F0502020204030204" pitchFamily="34" charset="0"/>
              </a:rPr>
              <a:t> or </a:t>
            </a:r>
            <a:r>
              <a:rPr lang="en-US" altLang="fr-FR" b="1" dirty="0">
                <a:latin typeface="Calibri" panose="020F0502020204030204" pitchFamily="34" charset="0"/>
                <a:cs typeface="Calibri" panose="020F0502020204030204" pitchFamily="34" charset="0"/>
              </a:rPr>
              <a:t>Serious</a:t>
            </a:r>
            <a:r>
              <a:rPr lang="fr-FR" altLang="fr-FR" b="1" dirty="0">
                <a:latin typeface="Calibri" panose="020F0502020204030204" pitchFamily="34" charset="0"/>
                <a:cs typeface="Calibri" panose="020F0502020204030204" pitchFamily="34" charset="0"/>
              </a:rPr>
              <a:t> ?</a:t>
            </a:r>
          </a:p>
        </p:txBody>
      </p:sp>
      <p:sp>
        <p:nvSpPr>
          <p:cNvPr id="28" name="TextBox 27">
            <a:extLst>
              <a:ext uri="{FF2B5EF4-FFF2-40B4-BE49-F238E27FC236}">
                <a16:creationId xmlns:a16="http://schemas.microsoft.com/office/drawing/2014/main" id="{EDD6B51F-AE2F-B769-3E22-21B1B60124F7}"/>
              </a:ext>
            </a:extLst>
          </p:cNvPr>
          <p:cNvSpPr txBox="1">
            <a:spLocks noChangeArrowheads="1"/>
          </p:cNvSpPr>
          <p:nvPr/>
        </p:nvSpPr>
        <p:spPr bwMode="auto">
          <a:xfrm>
            <a:off x="2389188" y="984250"/>
            <a:ext cx="7583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GB" sz="2800" dirty="0" err="1">
                <a:solidFill>
                  <a:srgbClr val="FF0000"/>
                </a:solidFill>
                <a:cs typeface="Calibri" panose="020F0502020204030204" pitchFamily="34" charset="0"/>
              </a:rPr>
              <a:t>Seriousness</a:t>
            </a:r>
            <a:r>
              <a:rPr lang="fr-FR" altLang="en-GB" sz="2800" dirty="0">
                <a:solidFill>
                  <a:srgbClr val="FF0000"/>
                </a:solidFill>
                <a:cs typeface="Calibri" panose="020F0502020204030204" pitchFamily="34" charset="0"/>
              </a:rPr>
              <a:t> </a:t>
            </a:r>
            <a:r>
              <a:rPr lang="fr-FR" altLang="en-GB" sz="2800" dirty="0" err="1">
                <a:solidFill>
                  <a:srgbClr val="FF0000"/>
                </a:solidFill>
                <a:cs typeface="Calibri" panose="020F0502020204030204" pitchFamily="34" charset="0"/>
              </a:rPr>
              <a:t>is</a:t>
            </a:r>
            <a:r>
              <a:rPr lang="fr-FR" altLang="en-GB" sz="2800" dirty="0">
                <a:solidFill>
                  <a:srgbClr val="FF0000"/>
                </a:solidFill>
                <a:cs typeface="Calibri" panose="020F0502020204030204" pitchFamily="34" charset="0"/>
              </a:rPr>
              <a:t> </a:t>
            </a:r>
            <a:r>
              <a:rPr lang="fr-FR" altLang="en-GB" sz="2800" b="1" dirty="0" err="1">
                <a:solidFill>
                  <a:srgbClr val="FF0000"/>
                </a:solidFill>
                <a:cs typeface="Calibri" panose="020F0502020204030204" pitchFamily="34" charset="0"/>
              </a:rPr>
              <a:t>different</a:t>
            </a:r>
            <a:r>
              <a:rPr lang="fr-FR" altLang="en-GB" sz="2800" dirty="0">
                <a:solidFill>
                  <a:srgbClr val="FF0000"/>
                </a:solidFill>
                <a:cs typeface="Calibri" panose="020F0502020204030204" pitchFamily="34" charset="0"/>
              </a:rPr>
              <a:t> to </a:t>
            </a:r>
            <a:r>
              <a:rPr lang="fr-FR" altLang="en-GB" sz="2800" dirty="0" err="1">
                <a:solidFill>
                  <a:srgbClr val="FF0000"/>
                </a:solidFill>
                <a:cs typeface="Calibri" panose="020F0502020204030204" pitchFamily="34" charset="0"/>
              </a:rPr>
              <a:t>severity</a:t>
            </a:r>
            <a:r>
              <a:rPr lang="fr-FR" altLang="en-GB" sz="2800" dirty="0">
                <a:solidFill>
                  <a:srgbClr val="FF0000"/>
                </a:solidFill>
                <a:cs typeface="Calibri" panose="020F0502020204030204" pitchFamily="34" charset="0"/>
              </a:rPr>
              <a:t>! </a:t>
            </a:r>
            <a:endParaRPr lang="en-US" altLang="en-GB" sz="2800" dirty="0">
              <a:solidFill>
                <a:srgbClr val="FF0000"/>
              </a:solidFill>
              <a:cs typeface="Calibri" panose="020F0502020204030204" pitchFamily="34" charset="0"/>
            </a:endParaRPr>
          </a:p>
        </p:txBody>
      </p:sp>
      <p:sp>
        <p:nvSpPr>
          <p:cNvPr id="29" name="Content Placeholder 3">
            <a:extLst>
              <a:ext uri="{FF2B5EF4-FFF2-40B4-BE49-F238E27FC236}">
                <a16:creationId xmlns:a16="http://schemas.microsoft.com/office/drawing/2014/main" id="{2338AC71-B668-E82A-784A-44B108827AAA}"/>
              </a:ext>
            </a:extLst>
          </p:cNvPr>
          <p:cNvSpPr txBox="1">
            <a:spLocks/>
          </p:cNvSpPr>
          <p:nvPr/>
        </p:nvSpPr>
        <p:spPr>
          <a:xfrm>
            <a:off x="6743700" y="1763713"/>
            <a:ext cx="5040313" cy="4257675"/>
          </a:xfrm>
          <a:solidFill>
            <a:schemeClr val="bg1"/>
          </a:solidFill>
          <a:ln w="25400">
            <a:solidFill>
              <a:schemeClr val="accent6"/>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0">
              <a:spcAft>
                <a:spcPts val="750"/>
              </a:spcAft>
              <a:buFont typeface="Arial" charset="0"/>
              <a:buNone/>
              <a:defRPr/>
            </a:pPr>
            <a:endParaRPr lang="en-US" sz="1800" dirty="0">
              <a:latin typeface="Calibri" panose="020F0502020204030204" pitchFamily="34" charset="0"/>
              <a:cs typeface="Calibri" panose="020F0502020204030204" pitchFamily="34" charset="0"/>
            </a:endParaRPr>
          </a:p>
          <a:p>
            <a:pPr marL="457200" lvl="1" indent="0">
              <a:buNone/>
              <a:defRPr/>
            </a:pPr>
            <a:endParaRPr lang="en-GB" sz="1600" b="1" dirty="0">
              <a:latin typeface="Calibri" panose="020F0502020204030204" pitchFamily="34" charset="0"/>
              <a:cs typeface="Calibri" panose="020F0502020204030204" pitchFamily="34" charset="0"/>
            </a:endParaRPr>
          </a:p>
          <a:p>
            <a:pPr lvl="1">
              <a:defRPr/>
            </a:pPr>
            <a:r>
              <a:rPr lang="en-GB" sz="2400" b="1" dirty="0">
                <a:latin typeface="Calibri" panose="020F0502020204030204" pitchFamily="34" charset="0"/>
                <a:cs typeface="Calibri" panose="020F0502020204030204" pitchFamily="34" charset="0"/>
              </a:rPr>
              <a:t>Based on the intensity of the AE</a:t>
            </a:r>
            <a:endParaRPr lang="en-GB" sz="2400" dirty="0">
              <a:latin typeface="Calibri" panose="020F0502020204030204" pitchFamily="34" charset="0"/>
              <a:cs typeface="Calibri" panose="020F0502020204030204" pitchFamily="34" charset="0"/>
            </a:endParaRPr>
          </a:p>
          <a:p>
            <a:pPr lvl="1">
              <a:defRPr/>
            </a:pPr>
            <a:r>
              <a:rPr lang="en-GB" sz="2400" b="1" dirty="0">
                <a:latin typeface="Calibri" panose="020F0502020204030204" pitchFamily="34" charset="0"/>
                <a:cs typeface="Calibri" panose="020F0502020204030204" pitchFamily="34" charset="0"/>
              </a:rPr>
              <a:t>Determined according to a grading scale (e.g. ANRS, DAIDS)</a:t>
            </a:r>
            <a:endParaRPr lang="en-GB" sz="2000" b="1" dirty="0">
              <a:latin typeface="Calibri" panose="020F0502020204030204" pitchFamily="34" charset="0"/>
              <a:cs typeface="Calibri" panose="020F0502020204030204" pitchFamily="34" charset="0"/>
            </a:endParaRPr>
          </a:p>
          <a:p>
            <a:pPr marL="342900" lvl="1" indent="0">
              <a:buFont typeface="Arial" charset="0"/>
              <a:buNone/>
              <a:defRPr/>
            </a:pPr>
            <a:r>
              <a:rPr lang="fr-FR" sz="2000" b="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lvl="3">
              <a:defRPr/>
            </a:pPr>
            <a:r>
              <a:rPr lang="fr-FR" dirty="0" err="1">
                <a:latin typeface="Calibri" panose="020F0502020204030204" pitchFamily="34" charset="0"/>
                <a:cs typeface="Calibri" panose="020F0502020204030204" pitchFamily="34" charset="0"/>
              </a:rPr>
              <a:t>Mild</a:t>
            </a:r>
            <a:endParaRPr lang="fr-FR" dirty="0">
              <a:latin typeface="Calibri" panose="020F0502020204030204" pitchFamily="34" charset="0"/>
              <a:cs typeface="Calibri" panose="020F0502020204030204" pitchFamily="34" charset="0"/>
            </a:endParaRPr>
          </a:p>
          <a:p>
            <a:pPr lvl="3">
              <a:defRPr/>
            </a:pPr>
            <a:r>
              <a:rPr lang="fr-FR" dirty="0" err="1">
                <a:latin typeface="Calibri" panose="020F0502020204030204" pitchFamily="34" charset="0"/>
                <a:cs typeface="Calibri" panose="020F0502020204030204" pitchFamily="34" charset="0"/>
              </a:rPr>
              <a:t>Moderate</a:t>
            </a:r>
            <a:endParaRPr lang="fr-FR" dirty="0">
              <a:latin typeface="Calibri" panose="020F0502020204030204" pitchFamily="34" charset="0"/>
              <a:cs typeface="Calibri" panose="020F0502020204030204" pitchFamily="34" charset="0"/>
            </a:endParaRPr>
          </a:p>
          <a:p>
            <a:pPr lvl="3">
              <a:defRPr/>
            </a:pPr>
            <a:r>
              <a:rPr lang="fr-FR" dirty="0" err="1">
                <a:latin typeface="Calibri" panose="020F0502020204030204" pitchFamily="34" charset="0"/>
                <a:cs typeface="Calibri" panose="020F0502020204030204" pitchFamily="34" charset="0"/>
              </a:rPr>
              <a:t>Severe</a:t>
            </a:r>
            <a:r>
              <a:rPr lang="fr-FR" dirty="0">
                <a:latin typeface="Calibri" panose="020F0502020204030204" pitchFamily="34" charset="0"/>
                <a:cs typeface="Calibri" panose="020F0502020204030204" pitchFamily="34" charset="0"/>
              </a:rPr>
              <a:t> </a:t>
            </a:r>
          </a:p>
          <a:p>
            <a:pPr marL="342900" lvl="1" indent="0">
              <a:spcAft>
                <a:spcPts val="750"/>
              </a:spcAft>
              <a:buFont typeface="Arial" charset="0"/>
              <a:buNone/>
              <a:defRPr/>
            </a:pPr>
            <a:endParaRPr lang="en-US" sz="1800" dirty="0">
              <a:latin typeface="Calibri" panose="020F0502020204030204" pitchFamily="34" charset="0"/>
              <a:cs typeface="Calibri" panose="020F0502020204030204" pitchFamily="34" charset="0"/>
            </a:endParaRPr>
          </a:p>
        </p:txBody>
      </p:sp>
      <p:sp>
        <p:nvSpPr>
          <p:cNvPr id="30" name="Not Equal 29">
            <a:extLst>
              <a:ext uri="{FF2B5EF4-FFF2-40B4-BE49-F238E27FC236}">
                <a16:creationId xmlns:a16="http://schemas.microsoft.com/office/drawing/2014/main" id="{462E4703-8AC7-2514-81E3-83BF2F9F8B91}"/>
              </a:ext>
            </a:extLst>
          </p:cNvPr>
          <p:cNvSpPr/>
          <p:nvPr/>
        </p:nvSpPr>
        <p:spPr>
          <a:xfrm>
            <a:off x="5518150" y="1763713"/>
            <a:ext cx="1327150" cy="565150"/>
          </a:xfrm>
          <a:prstGeom prst="mathNotEqual">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BE">
              <a:solidFill>
                <a:schemeClr val="tx1"/>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C55CFF8D-67BE-B208-F53D-CA09F3947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931" y="4134922"/>
            <a:ext cx="18002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349C8629-47E5-6880-3CF5-E3E0F0BAC393}"/>
              </a:ext>
            </a:extLst>
          </p:cNvPr>
          <p:cNvSpPr txBox="1"/>
          <p:nvPr/>
        </p:nvSpPr>
        <p:spPr>
          <a:xfrm>
            <a:off x="766763" y="1762125"/>
            <a:ext cx="4751387" cy="461963"/>
          </a:xfrm>
          <a:prstGeom prst="rect">
            <a:avLst/>
          </a:prstGeom>
          <a:solidFill>
            <a:schemeClr val="accent6"/>
          </a:solidFill>
        </p:spPr>
        <p:txBody>
          <a:bodyPr>
            <a:spAutoFit/>
          </a:bodyPr>
          <a:lstStyle/>
          <a:p>
            <a:pPr algn="ctr">
              <a:defRPr/>
            </a:pPr>
            <a:r>
              <a:rPr lang="en-US" sz="2400" b="1" dirty="0">
                <a:solidFill>
                  <a:schemeClr val="bg1"/>
                </a:solidFill>
                <a:cs typeface="Calibri" panose="020F0502020204030204" pitchFamily="34" charset="0"/>
              </a:rPr>
              <a:t>Seriousness</a:t>
            </a:r>
          </a:p>
        </p:txBody>
      </p:sp>
      <p:sp>
        <p:nvSpPr>
          <p:cNvPr id="34" name="TextBox 33">
            <a:extLst>
              <a:ext uri="{FF2B5EF4-FFF2-40B4-BE49-F238E27FC236}">
                <a16:creationId xmlns:a16="http://schemas.microsoft.com/office/drawing/2014/main" id="{FA4D7F21-357E-CECE-7675-3A7F46FB221A}"/>
              </a:ext>
            </a:extLst>
          </p:cNvPr>
          <p:cNvSpPr txBox="1"/>
          <p:nvPr/>
        </p:nvSpPr>
        <p:spPr>
          <a:xfrm>
            <a:off x="6845300" y="1763713"/>
            <a:ext cx="4938713" cy="461962"/>
          </a:xfrm>
          <a:prstGeom prst="rect">
            <a:avLst/>
          </a:prstGeom>
          <a:solidFill>
            <a:schemeClr val="accent6"/>
          </a:solidFill>
        </p:spPr>
        <p:txBody>
          <a:bodyPr>
            <a:spAutoFit/>
          </a:bodyPr>
          <a:lstStyle/>
          <a:p>
            <a:pPr algn="ctr">
              <a:defRPr/>
            </a:pPr>
            <a:r>
              <a:rPr lang="en-US" sz="2400" b="1" dirty="0">
                <a:solidFill>
                  <a:schemeClr val="bg1"/>
                </a:solidFill>
                <a:cs typeface="Calibri" panose="020F0502020204030204" pitchFamily="34" charset="0"/>
              </a:rPr>
              <a:t>Severity</a:t>
            </a:r>
          </a:p>
        </p:txBody>
      </p:sp>
      <p:pic>
        <p:nvPicPr>
          <p:cNvPr id="33804" name="Picture 1">
            <a:extLst>
              <a:ext uri="{FF2B5EF4-FFF2-40B4-BE49-F238E27FC236}">
                <a16:creationId xmlns:a16="http://schemas.microsoft.com/office/drawing/2014/main" id="{57F67EB3-6075-41F9-AAA1-B3AA96DEF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1011238"/>
            <a:ext cx="627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p:bldP spid="29"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9D845679-53B7-F385-310D-0575C32A53AE}"/>
              </a:ext>
            </a:extLst>
          </p:cNvPr>
          <p:cNvSpPr>
            <a:spLocks noGrp="1"/>
          </p:cNvSpPr>
          <p:nvPr>
            <p:ph type="title" idx="4294967295"/>
          </p:nvPr>
        </p:nvSpPr>
        <p:spPr bwMode="auto">
          <a:xfrm>
            <a:off x="1494774" y="12065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4000" b="1" dirty="0"/>
              <a:t>Details on a selected adverse reactions</a:t>
            </a:r>
          </a:p>
        </p:txBody>
      </p:sp>
      <p:sp>
        <p:nvSpPr>
          <p:cNvPr id="20483" name="Content Placeholder 2">
            <a:extLst>
              <a:ext uri="{FF2B5EF4-FFF2-40B4-BE49-F238E27FC236}">
                <a16:creationId xmlns:a16="http://schemas.microsoft.com/office/drawing/2014/main" id="{4736FC2D-17EF-A54E-4220-823B581027DB}"/>
              </a:ext>
            </a:extLst>
          </p:cNvPr>
          <p:cNvSpPr>
            <a:spLocks noGrp="1"/>
          </p:cNvSpPr>
          <p:nvPr>
            <p:ph idx="4294967295"/>
          </p:nvPr>
        </p:nvSpPr>
        <p:spPr bwMode="auto">
          <a:xfrm>
            <a:off x="907205" y="1236488"/>
            <a:ext cx="10658475" cy="1143000"/>
          </a:xfrm>
          <a:prstGeom prst="rect">
            <a:avLst/>
          </a:prstGeom>
        </p:spPr>
        <p:txBody>
          <a:bodyPr/>
          <a:lstStyle/>
          <a:p>
            <a:pPr eaLnBrk="1" hangingPunct="1">
              <a:spcBef>
                <a:spcPct val="0"/>
              </a:spcBef>
              <a:defRPr/>
            </a:pPr>
            <a:r>
              <a:rPr lang="en-GB" altLang="fr-FR" sz="2800" dirty="0"/>
              <a:t>How to detect and manage a selection of adverse reactions will be detailed in the next sections:</a:t>
            </a:r>
          </a:p>
          <a:p>
            <a:pPr marL="0" indent="0" eaLnBrk="1" hangingPunct="1">
              <a:spcBef>
                <a:spcPct val="0"/>
              </a:spcBef>
              <a:buFont typeface="Arial" panose="020B0604020202020204" pitchFamily="34" charset="0"/>
              <a:buNone/>
              <a:defRPr/>
            </a:pPr>
            <a:endParaRPr lang="en-GB" altLang="fr-FR" sz="2800" dirty="0"/>
          </a:p>
        </p:txBody>
      </p:sp>
      <p:sp>
        <p:nvSpPr>
          <p:cNvPr id="35844" name="TextBox 2">
            <a:extLst>
              <a:ext uri="{FF2B5EF4-FFF2-40B4-BE49-F238E27FC236}">
                <a16:creationId xmlns:a16="http://schemas.microsoft.com/office/drawing/2014/main" id="{A3627353-2F8F-9313-6168-78B25FAC1E80}"/>
              </a:ext>
            </a:extLst>
          </p:cNvPr>
          <p:cNvSpPr txBox="1">
            <a:spLocks noChangeArrowheads="1"/>
          </p:cNvSpPr>
          <p:nvPr/>
        </p:nvSpPr>
        <p:spPr bwMode="auto">
          <a:xfrm>
            <a:off x="1524000" y="2492375"/>
            <a:ext cx="43926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spcBef>
                <a:spcPct val="20000"/>
              </a:spcBef>
              <a:buFont typeface="Arial" panose="020B0604020202020204" pitchFamily="34" charset="0"/>
              <a:buChar char="–"/>
            </a:pPr>
            <a:r>
              <a:rPr lang="en-GB" altLang="fr-FR" sz="2800" dirty="0"/>
              <a:t>Peripheral neuropathy</a:t>
            </a:r>
          </a:p>
          <a:p>
            <a:pPr lvl="1">
              <a:spcBef>
                <a:spcPct val="20000"/>
              </a:spcBef>
              <a:buFont typeface="Arial" panose="020B0604020202020204" pitchFamily="34" charset="0"/>
              <a:buChar char="–"/>
            </a:pPr>
            <a:r>
              <a:rPr lang="en-GB" altLang="fr-FR" sz="2800" dirty="0"/>
              <a:t>Myelosuppression</a:t>
            </a:r>
          </a:p>
          <a:p>
            <a:pPr lvl="1">
              <a:spcBef>
                <a:spcPct val="20000"/>
              </a:spcBef>
              <a:buFont typeface="Arial" panose="020B0604020202020204" pitchFamily="34" charset="0"/>
              <a:buChar char="–"/>
            </a:pPr>
            <a:r>
              <a:rPr lang="en-GB" altLang="fr-FR" sz="2800" dirty="0"/>
              <a:t>QT prolongation</a:t>
            </a:r>
          </a:p>
          <a:p>
            <a:pPr lvl="1">
              <a:spcBef>
                <a:spcPct val="20000"/>
              </a:spcBef>
              <a:buFont typeface="Arial" panose="020B0604020202020204" pitchFamily="34" charset="0"/>
              <a:buChar char="–"/>
            </a:pPr>
            <a:r>
              <a:rPr lang="en-GB" altLang="fr-FR" sz="2800" dirty="0"/>
              <a:t>Visual disturbances</a:t>
            </a:r>
          </a:p>
        </p:txBody>
      </p:sp>
      <p:sp>
        <p:nvSpPr>
          <p:cNvPr id="35845" name="TextBox 4">
            <a:extLst>
              <a:ext uri="{FF2B5EF4-FFF2-40B4-BE49-F238E27FC236}">
                <a16:creationId xmlns:a16="http://schemas.microsoft.com/office/drawing/2014/main" id="{BD041204-9DF4-4ABD-F4E3-7E6C5184695E}"/>
              </a:ext>
            </a:extLst>
          </p:cNvPr>
          <p:cNvSpPr txBox="1">
            <a:spLocks noChangeArrowheads="1"/>
          </p:cNvSpPr>
          <p:nvPr/>
        </p:nvSpPr>
        <p:spPr bwMode="auto">
          <a:xfrm>
            <a:off x="6888163" y="2492375"/>
            <a:ext cx="46529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spcBef>
                <a:spcPct val="20000"/>
              </a:spcBef>
              <a:buFont typeface="Arial" panose="020B0604020202020204" pitchFamily="34" charset="0"/>
              <a:buChar char="–"/>
            </a:pPr>
            <a:r>
              <a:rPr lang="en-GB" altLang="fr-FR" sz="2800" dirty="0"/>
              <a:t>Hepatitis</a:t>
            </a:r>
          </a:p>
          <a:p>
            <a:pPr lvl="1">
              <a:spcBef>
                <a:spcPct val="20000"/>
              </a:spcBef>
              <a:buFont typeface="Arial" panose="020B0604020202020204" pitchFamily="34" charset="0"/>
              <a:buChar char="–"/>
            </a:pPr>
            <a:r>
              <a:rPr lang="en-GB" altLang="fr-FR" sz="2800" dirty="0"/>
              <a:t>Hypokalaemia</a:t>
            </a:r>
          </a:p>
          <a:p>
            <a:pPr lvl="1">
              <a:spcBef>
                <a:spcPct val="20000"/>
              </a:spcBef>
              <a:buFont typeface="Arial" panose="020B0604020202020204" pitchFamily="34" charset="0"/>
              <a:buChar char="–"/>
            </a:pPr>
            <a:r>
              <a:rPr lang="en-GB" altLang="fr-FR" sz="2800" dirty="0"/>
              <a:t>Hypothyroidism</a:t>
            </a:r>
          </a:p>
          <a:p>
            <a:pPr lvl="1">
              <a:spcBef>
                <a:spcPct val="20000"/>
              </a:spcBef>
              <a:buFont typeface="Arial" panose="020B0604020202020204" pitchFamily="34" charset="0"/>
              <a:buChar char="–"/>
            </a:pPr>
            <a:r>
              <a:rPr lang="en-GB" altLang="fr-FR" sz="2800" dirty="0"/>
              <a:t>Acute kidney injury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4F78153-080E-1E6F-4D23-1BF90A51992A}"/>
              </a:ext>
            </a:extLst>
          </p:cNvPr>
          <p:cNvSpPr>
            <a:spLocks noGrp="1"/>
          </p:cNvSpPr>
          <p:nvPr>
            <p:ph type="title" idx="4294967295"/>
          </p:nvPr>
        </p:nvSpPr>
        <p:spPr bwMode="auto">
          <a:xfrm>
            <a:off x="1524000" y="0"/>
            <a:ext cx="914400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Peripheral neuropathy</a:t>
            </a:r>
          </a:p>
        </p:txBody>
      </p:sp>
      <p:graphicFrame>
        <p:nvGraphicFramePr>
          <p:cNvPr id="4" name="Table 3">
            <a:extLst>
              <a:ext uri="{FF2B5EF4-FFF2-40B4-BE49-F238E27FC236}">
                <a16:creationId xmlns:a16="http://schemas.microsoft.com/office/drawing/2014/main" id="{1BB071DF-21FC-050D-4BB1-18011D368FFC}"/>
              </a:ext>
            </a:extLst>
          </p:cNvPr>
          <p:cNvGraphicFramePr>
            <a:graphicFrameLocks noGrp="1"/>
          </p:cNvGraphicFramePr>
          <p:nvPr>
            <p:extLst>
              <p:ext uri="{D42A27DB-BD31-4B8C-83A1-F6EECF244321}">
                <p14:modId xmlns:p14="http://schemas.microsoft.com/office/powerpoint/2010/main" val="3764686762"/>
              </p:ext>
            </p:extLst>
          </p:nvPr>
        </p:nvGraphicFramePr>
        <p:xfrm>
          <a:off x="442912" y="1143001"/>
          <a:ext cx="11306175" cy="4940927"/>
        </p:xfrm>
        <a:graphic>
          <a:graphicData uri="http://schemas.openxmlformats.org/drawingml/2006/table">
            <a:tbl>
              <a:tblPr firstRow="1" bandRow="1">
                <a:tableStyleId>{5FD0F851-EC5A-4D38-B0AD-8093EC10F338}</a:tableStyleId>
              </a:tblPr>
              <a:tblGrid>
                <a:gridCol w="3901954">
                  <a:extLst>
                    <a:ext uri="{9D8B030D-6E8A-4147-A177-3AD203B41FA5}">
                      <a16:colId xmlns:a16="http://schemas.microsoft.com/office/drawing/2014/main" val="20000"/>
                    </a:ext>
                  </a:extLst>
                </a:gridCol>
                <a:gridCol w="7404221">
                  <a:extLst>
                    <a:ext uri="{9D8B030D-6E8A-4147-A177-3AD203B41FA5}">
                      <a16:colId xmlns:a16="http://schemas.microsoft.com/office/drawing/2014/main" val="20001"/>
                    </a:ext>
                  </a:extLst>
                </a:gridCol>
              </a:tblGrid>
              <a:tr h="917847">
                <a:tc>
                  <a:txBody>
                    <a:bodyPr/>
                    <a:lstStyle/>
                    <a:p>
                      <a:pPr>
                        <a:spcBef>
                          <a:spcPts val="0"/>
                        </a:spcBef>
                        <a:spcAft>
                          <a:spcPts val="0"/>
                        </a:spcAft>
                      </a:pPr>
                      <a:r>
                        <a:rPr lang="en-GB" sz="2000" dirty="0"/>
                        <a:t>Prevalence (DR TB patients)</a:t>
                      </a:r>
                      <a:endParaRPr lang="en-GB" sz="2000" b="1" dirty="0"/>
                    </a:p>
                  </a:txBody>
                  <a:tcPr marL="91447" marR="91447"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up to 30% of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More common with comorbidities such as HIV, DM, alcohol use</a:t>
                      </a:r>
                      <a:endParaRPr lang="en-US" sz="2000" i="1" dirty="0"/>
                    </a:p>
                  </a:txBody>
                  <a:tcPr marL="91447" marR="91447" marT="45694" marB="45694"/>
                </a:tc>
                <a:extLst>
                  <a:ext uri="{0D108BD9-81ED-4DB2-BD59-A6C34878D82A}">
                    <a16:rowId xmlns:a16="http://schemas.microsoft.com/office/drawing/2014/main" val="10001"/>
                  </a:ext>
                </a:extLst>
              </a:tr>
              <a:tr h="1158152">
                <a:tc>
                  <a:txBody>
                    <a:bodyPr/>
                    <a:lstStyle/>
                    <a:p>
                      <a:pPr>
                        <a:spcBef>
                          <a:spcPts val="0"/>
                        </a:spcBef>
                        <a:spcAft>
                          <a:spcPts val="0"/>
                        </a:spcAft>
                      </a:pPr>
                      <a:r>
                        <a:rPr lang="en-GB" sz="2000" dirty="0"/>
                        <a:t>How</a:t>
                      </a:r>
                      <a:r>
                        <a:rPr lang="en-GB" sz="2000" baseline="0" dirty="0"/>
                        <a:t> to detect?</a:t>
                      </a:r>
                      <a:endParaRPr lang="en-GB" sz="2000" b="1" dirty="0"/>
                    </a:p>
                  </a:txBody>
                  <a:tcPr marL="91447" marR="91447"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Symptomatic</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Subjective neuropathy scale: </a:t>
                      </a:r>
                      <a:r>
                        <a:rPr lang="en-US" sz="2000" baseline="0" dirty="0" err="1"/>
                        <a:t>ACTG</a:t>
                      </a:r>
                      <a:r>
                        <a:rPr lang="en-US" sz="2000" baseline="0" dirty="0"/>
                        <a:t> Brief Peripheral Neuropathy Testing</a:t>
                      </a:r>
                      <a:endParaRPr lang="en-US" sz="2000" dirty="0"/>
                    </a:p>
                  </a:txBody>
                  <a:tcPr marL="91447" marR="91447" marT="45694" marB="45694" anchor="ctr"/>
                </a:tc>
                <a:extLst>
                  <a:ext uri="{0D108BD9-81ED-4DB2-BD59-A6C34878D82A}">
                    <a16:rowId xmlns:a16="http://schemas.microsoft.com/office/drawing/2014/main" val="10002"/>
                  </a:ext>
                </a:extLst>
              </a:tr>
              <a:tr h="700967">
                <a:tc>
                  <a:txBody>
                    <a:bodyPr/>
                    <a:lstStyle/>
                    <a:p>
                      <a:pPr>
                        <a:spcBef>
                          <a:spcPts val="0"/>
                        </a:spcBef>
                        <a:spcAft>
                          <a:spcPts val="0"/>
                        </a:spcAft>
                      </a:pPr>
                      <a:r>
                        <a:rPr lang="en-GB" sz="2000" dirty="0"/>
                        <a:t>Common causes</a:t>
                      </a:r>
                      <a:endParaRPr lang="en-GB" sz="2000" b="1" dirty="0"/>
                    </a:p>
                  </a:txBody>
                  <a:tcPr marL="91447" marR="91447" marT="45694" marB="45694"/>
                </a:tc>
                <a:tc>
                  <a:txBody>
                    <a:bodyPr/>
                    <a:lstStyle/>
                    <a:p>
                      <a:pPr>
                        <a:spcBef>
                          <a:spcPts val="0"/>
                        </a:spcBef>
                        <a:spcAft>
                          <a:spcPts val="0"/>
                        </a:spcAft>
                      </a:pPr>
                      <a:r>
                        <a:rPr lang="en-US" sz="2000" dirty="0"/>
                        <a:t>Lzd, HD-INH, Cs, Pto/</a:t>
                      </a:r>
                      <a:r>
                        <a:rPr lang="en-US" sz="2000" dirty="0" err="1"/>
                        <a:t>Eto</a:t>
                      </a:r>
                      <a:r>
                        <a:rPr lang="en-US" sz="2000" dirty="0"/>
                        <a:t>, alcohol</a:t>
                      </a:r>
                    </a:p>
                    <a:p>
                      <a:pPr>
                        <a:spcBef>
                          <a:spcPts val="0"/>
                        </a:spcBef>
                        <a:spcAft>
                          <a:spcPts val="0"/>
                        </a:spcAft>
                      </a:pPr>
                      <a:r>
                        <a:rPr lang="en-GB" sz="2000" dirty="0"/>
                        <a:t>S, Km, Cm, FQ, E, </a:t>
                      </a:r>
                      <a:r>
                        <a:rPr lang="en-GB" sz="2000" dirty="0" err="1"/>
                        <a:t>d4T</a:t>
                      </a:r>
                      <a:r>
                        <a:rPr lang="en-GB" sz="2000" dirty="0"/>
                        <a:t>, </a:t>
                      </a:r>
                      <a:r>
                        <a:rPr lang="en-GB" sz="2000" dirty="0" err="1"/>
                        <a:t>ddI</a:t>
                      </a:r>
                      <a:endParaRPr lang="en-GB" sz="2000" dirty="0"/>
                    </a:p>
                  </a:txBody>
                  <a:tcPr marL="91447" marR="91447" marT="45694" marB="45694"/>
                </a:tc>
                <a:extLst>
                  <a:ext uri="{0D108BD9-81ED-4DB2-BD59-A6C34878D82A}">
                    <a16:rowId xmlns:a16="http://schemas.microsoft.com/office/drawing/2014/main" val="10003"/>
                  </a:ext>
                </a:extLst>
              </a:tr>
              <a:tr h="1005757">
                <a:tc>
                  <a:txBody>
                    <a:bodyPr/>
                    <a:lstStyle/>
                    <a:p>
                      <a:pPr>
                        <a:spcBef>
                          <a:spcPts val="0"/>
                        </a:spcBef>
                        <a:spcAft>
                          <a:spcPts val="0"/>
                        </a:spcAft>
                      </a:pPr>
                      <a:r>
                        <a:rPr lang="en-GB" sz="2000" dirty="0"/>
                        <a:t>How to manage?</a:t>
                      </a:r>
                      <a:endParaRPr lang="en-GB" sz="2000" b="1" dirty="0"/>
                    </a:p>
                  </a:txBody>
                  <a:tcPr marL="91447" marR="91447" marT="45694" marB="45694"/>
                </a:tc>
                <a:tc>
                  <a:txBody>
                    <a:bodyPr/>
                    <a:lstStyle/>
                    <a:p>
                      <a:pPr>
                        <a:spcBef>
                          <a:spcPts val="0"/>
                        </a:spcBef>
                        <a:spcAft>
                          <a:spcPts val="0"/>
                        </a:spcAft>
                      </a:pPr>
                      <a:r>
                        <a:rPr lang="en-US" sz="2000" dirty="0"/>
                        <a:t>Consider discontinuation of</a:t>
                      </a:r>
                      <a:r>
                        <a:rPr lang="en-US" sz="2000" baseline="0" dirty="0"/>
                        <a:t> Lzd, INH, Cs.</a:t>
                      </a:r>
                      <a:endParaRPr lang="en-US" sz="2000" dirty="0"/>
                    </a:p>
                    <a:p>
                      <a:pPr>
                        <a:spcBef>
                          <a:spcPts val="0"/>
                        </a:spcBef>
                        <a:spcAft>
                          <a:spcPts val="0"/>
                        </a:spcAft>
                      </a:pPr>
                      <a:r>
                        <a:rPr lang="en-US" sz="2000" dirty="0"/>
                        <a:t>Physical therapy; sturdy shoes; </a:t>
                      </a:r>
                      <a:r>
                        <a:rPr lang="en-US" sz="2000" dirty="0" err="1"/>
                        <a:t>SSRIs</a:t>
                      </a:r>
                      <a:r>
                        <a:rPr lang="en-US" sz="2000" dirty="0"/>
                        <a:t>; avoid </a:t>
                      </a:r>
                      <a:r>
                        <a:rPr lang="en-US" sz="2000" dirty="0" err="1"/>
                        <a:t>TCA</a:t>
                      </a:r>
                      <a:r>
                        <a:rPr lang="en-US" sz="2000" dirty="0"/>
                        <a:t> in persons on Bdq/Dlm</a:t>
                      </a:r>
                    </a:p>
                  </a:txBody>
                  <a:tcPr marL="91447" marR="91447" marT="45694" marB="45694"/>
                </a:tc>
                <a:extLst>
                  <a:ext uri="{0D108BD9-81ED-4DB2-BD59-A6C34878D82A}">
                    <a16:rowId xmlns:a16="http://schemas.microsoft.com/office/drawing/2014/main" val="10004"/>
                  </a:ext>
                </a:extLst>
              </a:tr>
              <a:tr h="1158152">
                <a:tc>
                  <a:txBody>
                    <a:bodyPr/>
                    <a:lstStyle/>
                    <a:p>
                      <a:pPr>
                        <a:spcBef>
                          <a:spcPts val="0"/>
                        </a:spcBef>
                        <a:spcAft>
                          <a:spcPts val="0"/>
                        </a:spcAft>
                      </a:pPr>
                      <a:r>
                        <a:rPr lang="en-GB" sz="2000" dirty="0"/>
                        <a:t>Additional tests/precautions</a:t>
                      </a:r>
                      <a:endParaRPr lang="en-GB" sz="2000" b="1" dirty="0"/>
                    </a:p>
                  </a:txBody>
                  <a:tcPr marL="91447" marR="91447"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Prevention: pyridoxine for all patients on INH, Cs.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Additional testing: alcohol screening, examine extremities for lesions, sores, loss of function.</a:t>
                      </a:r>
                      <a:endParaRPr lang="en-GB" sz="2000" dirty="0"/>
                    </a:p>
                  </a:txBody>
                  <a:tcPr marL="91447" marR="91447" marT="45694" marB="45694"/>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a:extLst>
              <a:ext uri="{FF2B5EF4-FFF2-40B4-BE49-F238E27FC236}">
                <a16:creationId xmlns:a16="http://schemas.microsoft.com/office/drawing/2014/main" id="{E538BC94-3036-633F-8956-34390C8AC27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74711" y="1124744"/>
            <a:ext cx="10442575" cy="5507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BAA155D-6753-E530-8DBE-0AAD131574E9}"/>
              </a:ext>
            </a:extLst>
          </p:cNvPr>
          <p:cNvSpPr>
            <a:spLocks noGrp="1"/>
          </p:cNvSpPr>
          <p:nvPr>
            <p:ph type="title" idx="4294967295"/>
          </p:nvPr>
        </p:nvSpPr>
        <p:spPr>
          <a:xfrm>
            <a:off x="874712" y="123949"/>
            <a:ext cx="10442575" cy="1143000"/>
          </a:xfrm>
          <a:prstGeom prst="rect">
            <a:avLst/>
          </a:prstGeom>
        </p:spPr>
        <p:txBody>
          <a:bodyPr>
            <a:normAutofit/>
          </a:bodyPr>
          <a:lstStyle/>
          <a:p>
            <a:pPr eaLnBrk="1" fontAlgn="auto" hangingPunct="1">
              <a:spcAft>
                <a:spcPts val="0"/>
              </a:spcAft>
              <a:defRPr/>
            </a:pPr>
            <a:r>
              <a:rPr lang="en-GB" b="1" dirty="0"/>
              <a:t>How to detect peripheral neuropathy? (1)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648C-0A78-09A5-9EDC-22AAE055707B}"/>
              </a:ext>
            </a:extLst>
          </p:cNvPr>
          <p:cNvSpPr>
            <a:spLocks noGrp="1"/>
          </p:cNvSpPr>
          <p:nvPr>
            <p:ph type="title" idx="4294967295"/>
          </p:nvPr>
        </p:nvSpPr>
        <p:spPr>
          <a:xfrm>
            <a:off x="419708" y="58737"/>
            <a:ext cx="11352584" cy="1143000"/>
          </a:xfrm>
          <a:prstGeom prst="rect">
            <a:avLst/>
          </a:prstGeom>
        </p:spPr>
        <p:txBody>
          <a:bodyPr>
            <a:normAutofit/>
          </a:bodyPr>
          <a:lstStyle/>
          <a:p>
            <a:pPr eaLnBrk="1" fontAlgn="auto" hangingPunct="1">
              <a:spcAft>
                <a:spcPts val="0"/>
              </a:spcAft>
              <a:defRPr/>
            </a:pPr>
            <a:r>
              <a:rPr lang="en-GB" b="1" dirty="0"/>
              <a:t>How to detect peripheral neuropathy? (2)</a:t>
            </a:r>
          </a:p>
        </p:txBody>
      </p:sp>
      <p:pic>
        <p:nvPicPr>
          <p:cNvPr id="39939" name="Picture 2">
            <a:extLst>
              <a:ext uri="{FF2B5EF4-FFF2-40B4-BE49-F238E27FC236}">
                <a16:creationId xmlns:a16="http://schemas.microsoft.com/office/drawing/2014/main" id="{65902AA9-92FF-437B-EE85-0A8A7D63C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654" y="1786537"/>
            <a:ext cx="9276692" cy="436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0" name="TextBox 2">
            <a:extLst>
              <a:ext uri="{FF2B5EF4-FFF2-40B4-BE49-F238E27FC236}">
                <a16:creationId xmlns:a16="http://schemas.microsoft.com/office/drawing/2014/main" id="{2307EFBE-783D-8A54-161D-00F1165C205D}"/>
              </a:ext>
            </a:extLst>
          </p:cNvPr>
          <p:cNvSpPr txBox="1">
            <a:spLocks noChangeArrowheads="1"/>
          </p:cNvSpPr>
          <p:nvPr/>
        </p:nvSpPr>
        <p:spPr bwMode="auto">
          <a:xfrm>
            <a:off x="911225" y="1328738"/>
            <a:ext cx="6319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2400" b="1" dirty="0">
                <a:solidFill>
                  <a:srgbClr val="000000"/>
                </a:solidFill>
                <a:cs typeface="Calibri" panose="020F0502020204030204" pitchFamily="34" charset="0"/>
              </a:rPr>
              <a:t>Step 2. Evaluate Perception of Vibration</a:t>
            </a:r>
            <a:endParaRPr lang="en-GB" altLang="en-GB" sz="2400" dirty="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6A26-1290-E6F7-CEFE-5C0B5F6595C6}"/>
              </a:ext>
            </a:extLst>
          </p:cNvPr>
          <p:cNvSpPr>
            <a:spLocks noGrp="1"/>
          </p:cNvSpPr>
          <p:nvPr>
            <p:ph type="title" idx="4294967295"/>
          </p:nvPr>
        </p:nvSpPr>
        <p:spPr>
          <a:xfrm>
            <a:off x="983432" y="235744"/>
            <a:ext cx="10081120" cy="1143000"/>
          </a:xfrm>
          <a:prstGeom prst="rect">
            <a:avLst/>
          </a:prstGeom>
        </p:spPr>
        <p:txBody>
          <a:bodyPr>
            <a:noAutofit/>
          </a:bodyPr>
          <a:lstStyle/>
          <a:p>
            <a:pPr eaLnBrk="1" fontAlgn="auto" hangingPunct="1">
              <a:spcAft>
                <a:spcPts val="0"/>
              </a:spcAft>
              <a:defRPr/>
            </a:pPr>
            <a:r>
              <a:rPr lang="en-GB" b="1" dirty="0"/>
              <a:t>How to detect peripheral neuropathy? (3)</a:t>
            </a:r>
          </a:p>
        </p:txBody>
      </p:sp>
      <p:pic>
        <p:nvPicPr>
          <p:cNvPr id="41987" name="Picture 2">
            <a:extLst>
              <a:ext uri="{FF2B5EF4-FFF2-40B4-BE49-F238E27FC236}">
                <a16:creationId xmlns:a16="http://schemas.microsoft.com/office/drawing/2014/main" id="{9165C7B9-63DE-5679-EB7B-622572109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2149475"/>
            <a:ext cx="7828426" cy="250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Box 3">
            <a:extLst>
              <a:ext uri="{FF2B5EF4-FFF2-40B4-BE49-F238E27FC236}">
                <a16:creationId xmlns:a16="http://schemas.microsoft.com/office/drawing/2014/main" id="{EA219AFE-3D6C-F9AA-8ABC-9DA246A91C2B}"/>
              </a:ext>
            </a:extLst>
          </p:cNvPr>
          <p:cNvSpPr txBox="1">
            <a:spLocks noChangeArrowheads="1"/>
          </p:cNvSpPr>
          <p:nvPr/>
        </p:nvSpPr>
        <p:spPr bwMode="auto">
          <a:xfrm>
            <a:off x="695400" y="4823792"/>
            <a:ext cx="11664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2400" dirty="0">
                <a:solidFill>
                  <a:srgbClr val="000000"/>
                </a:solidFill>
                <a:cs typeface="Calibri" panose="020F0502020204030204" pitchFamily="34" charset="0"/>
              </a:rPr>
              <a:t>A diagnosis of peripheral neuropathy can be made with the combination of a subjective neuropathy grade greater than 0 and at least one bilateral objective finding (abnormal vibratory sense or abnormal deep tendon ankle reflex)</a:t>
            </a:r>
            <a:endParaRPr lang="en-GB" altLang="en-GB" sz="2400" dirty="0">
              <a:cs typeface="Calibri" panose="020F0502020204030204" pitchFamily="34" charset="0"/>
            </a:endParaRPr>
          </a:p>
        </p:txBody>
      </p:sp>
      <p:sp>
        <p:nvSpPr>
          <p:cNvPr id="41989" name="TextBox 5">
            <a:extLst>
              <a:ext uri="{FF2B5EF4-FFF2-40B4-BE49-F238E27FC236}">
                <a16:creationId xmlns:a16="http://schemas.microsoft.com/office/drawing/2014/main" id="{E44C3792-7093-0F97-5A12-0B6D6838094D}"/>
              </a:ext>
            </a:extLst>
          </p:cNvPr>
          <p:cNvSpPr txBox="1">
            <a:spLocks noChangeArrowheads="1"/>
          </p:cNvSpPr>
          <p:nvPr/>
        </p:nvSpPr>
        <p:spPr bwMode="auto">
          <a:xfrm>
            <a:off x="423863" y="1366838"/>
            <a:ext cx="6319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GB" sz="2400" b="1">
                <a:solidFill>
                  <a:srgbClr val="000000"/>
                </a:solidFill>
                <a:cs typeface="Calibri" panose="020F0502020204030204" pitchFamily="34" charset="0"/>
              </a:rPr>
              <a:t>Step 3. Evaluate Deep Tendon Reflexes </a:t>
            </a:r>
            <a:endParaRPr lang="en-GB" altLang="en-GB" sz="240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7A8921DB-D55A-42D1-E468-39BD45539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893" y="908050"/>
            <a:ext cx="10082213" cy="478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2F35631-D391-2AE9-B175-036211748BB3}"/>
              </a:ext>
            </a:extLst>
          </p:cNvPr>
          <p:cNvSpPr>
            <a:spLocks noGrp="1"/>
          </p:cNvSpPr>
          <p:nvPr>
            <p:ph type="title" idx="4294967295"/>
          </p:nvPr>
        </p:nvSpPr>
        <p:spPr>
          <a:xfrm>
            <a:off x="1054893" y="44450"/>
            <a:ext cx="10082213" cy="863600"/>
          </a:xfrm>
          <a:prstGeom prst="rect">
            <a:avLst/>
          </a:prstGeom>
        </p:spPr>
        <p:txBody>
          <a:bodyPr>
            <a:normAutofit fontScale="90000"/>
          </a:bodyPr>
          <a:lstStyle/>
          <a:p>
            <a:pPr eaLnBrk="1" fontAlgn="auto" hangingPunct="1">
              <a:spcAft>
                <a:spcPts val="0"/>
              </a:spcAft>
              <a:defRPr/>
            </a:pPr>
            <a:r>
              <a:rPr lang="en-GB" sz="4900" b="1" dirty="0"/>
              <a:t>How</a:t>
            </a:r>
            <a:r>
              <a:rPr lang="en-GB" b="1" dirty="0"/>
              <a:t> to manage peripheral neuropathy? (1)</a:t>
            </a:r>
          </a:p>
        </p:txBody>
      </p:sp>
      <p:sp>
        <p:nvSpPr>
          <p:cNvPr id="44036" name="TextBox 4">
            <a:extLst>
              <a:ext uri="{FF2B5EF4-FFF2-40B4-BE49-F238E27FC236}">
                <a16:creationId xmlns:a16="http://schemas.microsoft.com/office/drawing/2014/main" id="{5B99D0B8-B1CD-0D8A-2A99-6F8DF9AA780D}"/>
              </a:ext>
            </a:extLst>
          </p:cNvPr>
          <p:cNvSpPr txBox="1">
            <a:spLocks noChangeArrowheads="1"/>
          </p:cNvSpPr>
          <p:nvPr/>
        </p:nvSpPr>
        <p:spPr bwMode="auto">
          <a:xfrm>
            <a:off x="479376" y="6093296"/>
            <a:ext cx="5160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9695-AC3F-E3ED-D961-8D4261D64DAE}"/>
              </a:ext>
            </a:extLst>
          </p:cNvPr>
          <p:cNvSpPr>
            <a:spLocks noGrp="1"/>
          </p:cNvSpPr>
          <p:nvPr>
            <p:ph type="title" idx="4294967295"/>
          </p:nvPr>
        </p:nvSpPr>
        <p:spPr>
          <a:xfrm>
            <a:off x="617798" y="0"/>
            <a:ext cx="10956403" cy="1219200"/>
          </a:xfrm>
          <a:prstGeom prst="rect">
            <a:avLst/>
          </a:prstGeom>
        </p:spPr>
        <p:txBody>
          <a:bodyPr>
            <a:noAutofit/>
          </a:bodyPr>
          <a:lstStyle/>
          <a:p>
            <a:pPr eaLnBrk="1" fontAlgn="auto" hangingPunct="1">
              <a:spcAft>
                <a:spcPts val="0"/>
              </a:spcAft>
              <a:defRPr/>
            </a:pPr>
            <a:r>
              <a:rPr lang="en-GB" b="1" dirty="0"/>
              <a:t>How to manage peripheral neuropathy? (2)</a:t>
            </a:r>
          </a:p>
        </p:txBody>
      </p:sp>
      <p:sp>
        <p:nvSpPr>
          <p:cNvPr id="45059" name="Content Placeholder 3">
            <a:extLst>
              <a:ext uri="{FF2B5EF4-FFF2-40B4-BE49-F238E27FC236}">
                <a16:creationId xmlns:a16="http://schemas.microsoft.com/office/drawing/2014/main" id="{807D73B1-A736-624F-432A-2B9998E7A907}"/>
              </a:ext>
            </a:extLst>
          </p:cNvPr>
          <p:cNvSpPr>
            <a:spLocks noGrp="1" noChangeArrowheads="1"/>
          </p:cNvSpPr>
          <p:nvPr>
            <p:ph idx="4294967295"/>
          </p:nvPr>
        </p:nvSpPr>
        <p:spPr bwMode="auto">
          <a:xfrm>
            <a:off x="1055440" y="1346200"/>
            <a:ext cx="10106273" cy="4610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GB" sz="2800" dirty="0"/>
              <a:t>Often improved when offending drugs are suspended, especially if symptoms are mild.</a:t>
            </a:r>
            <a:endParaRPr lang="fr-CH" altLang="en-GB" sz="2800" dirty="0"/>
          </a:p>
          <a:p>
            <a:pPr eaLnBrk="1" hangingPunct="1"/>
            <a:r>
              <a:rPr lang="en-US" altLang="en-GB" sz="2800" dirty="0"/>
              <a:t>Neuropathy with </a:t>
            </a:r>
            <a:r>
              <a:rPr lang="en-US" altLang="en-GB" sz="2800" dirty="0" err="1"/>
              <a:t>Lzd</a:t>
            </a:r>
            <a:r>
              <a:rPr lang="en-US" altLang="en-GB" sz="2800" dirty="0"/>
              <a:t> is common after prolonged use and often extremely painful and irreversible.</a:t>
            </a:r>
          </a:p>
          <a:p>
            <a:pPr lvl="1" eaLnBrk="1" hangingPunct="1"/>
            <a:r>
              <a:rPr lang="en-US" altLang="en-GB" sz="2400" dirty="0" err="1"/>
              <a:t>Lzd</a:t>
            </a:r>
            <a:r>
              <a:rPr lang="en-US" altLang="en-GB" sz="2400" dirty="0"/>
              <a:t> should be </a:t>
            </a:r>
            <a:r>
              <a:rPr lang="en-US" altLang="en-GB" sz="2400" b="1" dirty="0"/>
              <a:t>immediately</a:t>
            </a:r>
            <a:r>
              <a:rPr lang="en-US" altLang="en-GB" sz="2400" dirty="0"/>
              <a:t> </a:t>
            </a:r>
            <a:r>
              <a:rPr lang="en-US" altLang="en-GB" sz="2400" b="1" dirty="0"/>
              <a:t>stopped</a:t>
            </a:r>
            <a:r>
              <a:rPr lang="en-US" altLang="en-GB" sz="2400" dirty="0"/>
              <a:t> and </a:t>
            </a:r>
            <a:r>
              <a:rPr lang="en-US" altLang="en-GB" sz="2400" b="1" dirty="0"/>
              <a:t>not reintroduced </a:t>
            </a:r>
            <a:r>
              <a:rPr lang="en-US" altLang="en-GB" sz="2400" dirty="0"/>
              <a:t>when ≥grade 2.</a:t>
            </a:r>
          </a:p>
          <a:p>
            <a:pPr lvl="1" eaLnBrk="1" hangingPunct="1"/>
            <a:r>
              <a:rPr lang="en-US" altLang="en-GB" sz="2400" dirty="0"/>
              <a:t>Consider additional anti-TB drugs to reinforce the regimen.</a:t>
            </a:r>
            <a:endParaRPr lang="fr-CH" altLang="en-GB" sz="2400" dirty="0"/>
          </a:p>
          <a:p>
            <a:pPr eaLnBrk="1" hangingPunct="1"/>
            <a:r>
              <a:rPr lang="en-US" altLang="en-GB" sz="2800" dirty="0"/>
              <a:t>In HIV coinfected patients, avoid use of d4T or </a:t>
            </a:r>
            <a:r>
              <a:rPr lang="en-US" altLang="en-GB" sz="2800" dirty="0" err="1"/>
              <a:t>ddI</a:t>
            </a:r>
            <a:r>
              <a:rPr lang="en-US" altLang="en-GB" sz="2800" dirty="0"/>
              <a:t> in combination with Cs or </a:t>
            </a:r>
            <a:r>
              <a:rPr lang="en-US" altLang="en-GB" sz="2800" dirty="0" err="1"/>
              <a:t>Lzd</a:t>
            </a:r>
            <a:r>
              <a:rPr lang="en-US" altLang="en-GB" sz="2800" dirty="0"/>
              <a:t>.</a:t>
            </a:r>
          </a:p>
          <a:p>
            <a:pPr eaLnBrk="1" hangingPunct="1"/>
            <a:r>
              <a:rPr lang="en-US" altLang="en-GB" sz="2800" dirty="0"/>
              <a:t>At least 50 mg of prophylactic pyridoxine daily.</a:t>
            </a:r>
            <a:endParaRPr lang="fr-CH" altLang="en-GB" sz="2800" dirty="0"/>
          </a:p>
        </p:txBody>
      </p:sp>
      <p:sp>
        <p:nvSpPr>
          <p:cNvPr id="45060" name="TextBox 5">
            <a:extLst>
              <a:ext uri="{FF2B5EF4-FFF2-40B4-BE49-F238E27FC236}">
                <a16:creationId xmlns:a16="http://schemas.microsoft.com/office/drawing/2014/main" id="{5AEE2E19-DD49-8E63-1FE3-16C69E0F40E3}"/>
              </a:ext>
            </a:extLst>
          </p:cNvPr>
          <p:cNvSpPr txBox="1">
            <a:spLocks noChangeArrowheads="1"/>
          </p:cNvSpPr>
          <p:nvPr/>
        </p:nvSpPr>
        <p:spPr bwMode="auto">
          <a:xfrm>
            <a:off x="551384" y="6316662"/>
            <a:ext cx="4392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45061" name="TextBox 2">
            <a:extLst>
              <a:ext uri="{FF2B5EF4-FFF2-40B4-BE49-F238E27FC236}">
                <a16:creationId xmlns:a16="http://schemas.microsoft.com/office/drawing/2014/main" id="{E4D78F52-75C4-1FA4-D012-2140F6EA440B}"/>
              </a:ext>
            </a:extLst>
          </p:cNvPr>
          <p:cNvSpPr txBox="1">
            <a:spLocks noChangeArrowheads="1"/>
          </p:cNvSpPr>
          <p:nvPr/>
        </p:nvSpPr>
        <p:spPr bwMode="auto">
          <a:xfrm>
            <a:off x="542047" y="5978422"/>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GB" dirty="0"/>
              <a:t>Cs= </a:t>
            </a:r>
            <a:r>
              <a:rPr lang="en-GB" altLang="en-GB" dirty="0" err="1"/>
              <a:t>Cycloserine</a:t>
            </a:r>
            <a:r>
              <a:rPr lang="en-GB" altLang="en-GB" dirty="0"/>
              <a:t>; </a:t>
            </a:r>
            <a:r>
              <a:rPr lang="en-GB" altLang="en-GB" dirty="0" err="1"/>
              <a:t>ddl</a:t>
            </a:r>
            <a:r>
              <a:rPr lang="en-GB" altLang="en-GB" dirty="0"/>
              <a:t>= </a:t>
            </a:r>
            <a:r>
              <a:rPr lang="en-GB" altLang="en-GB" dirty="0" err="1"/>
              <a:t>didanosine</a:t>
            </a:r>
            <a:r>
              <a:rPr lang="en-GB" altLang="en-GB" dirty="0"/>
              <a:t>; d4T=Stavudine; </a:t>
            </a:r>
            <a:r>
              <a:rPr lang="en-GB" altLang="en-GB" dirty="0" err="1"/>
              <a:t>Lzd</a:t>
            </a:r>
            <a:r>
              <a:rPr lang="en-GB" altLang="en-GB" dirty="0"/>
              <a:t>=Linezolid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9789-9F2C-6119-1CB6-64812E74249E}"/>
              </a:ext>
            </a:extLst>
          </p:cNvPr>
          <p:cNvSpPr>
            <a:spLocks noGrp="1"/>
          </p:cNvSpPr>
          <p:nvPr>
            <p:ph type="title" idx="4294967295"/>
          </p:nvPr>
        </p:nvSpPr>
        <p:spPr>
          <a:xfrm>
            <a:off x="347700" y="233362"/>
            <a:ext cx="11496600" cy="1143000"/>
          </a:xfrm>
          <a:prstGeom prst="rect">
            <a:avLst/>
          </a:prstGeom>
        </p:spPr>
        <p:txBody>
          <a:bodyPr>
            <a:noAutofit/>
          </a:bodyPr>
          <a:lstStyle/>
          <a:p>
            <a:pPr eaLnBrk="1" fontAlgn="auto" hangingPunct="1">
              <a:spcAft>
                <a:spcPts val="0"/>
              </a:spcAft>
              <a:defRPr/>
            </a:pPr>
            <a:r>
              <a:rPr lang="en-GB" b="1" dirty="0"/>
              <a:t>How to manage peripheral neuropathy? (3)</a:t>
            </a:r>
          </a:p>
        </p:txBody>
      </p:sp>
      <p:sp>
        <p:nvSpPr>
          <p:cNvPr id="46083" name="Content Placeholder 3">
            <a:extLst>
              <a:ext uri="{FF2B5EF4-FFF2-40B4-BE49-F238E27FC236}">
                <a16:creationId xmlns:a16="http://schemas.microsoft.com/office/drawing/2014/main" id="{AD14C838-78E6-A161-4B12-E244FC62E449}"/>
              </a:ext>
            </a:extLst>
          </p:cNvPr>
          <p:cNvSpPr>
            <a:spLocks noGrp="1"/>
          </p:cNvSpPr>
          <p:nvPr>
            <p:ph idx="4294967295"/>
          </p:nvPr>
        </p:nvSpPr>
        <p:spPr bwMode="auto">
          <a:xfrm>
            <a:off x="911424" y="1536699"/>
            <a:ext cx="10081120" cy="338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2800" dirty="0"/>
              <a:t>Symptomatic relief:</a:t>
            </a:r>
            <a:endParaRPr lang="fr-CH" altLang="fr-FR" sz="2800" dirty="0"/>
          </a:p>
          <a:p>
            <a:pPr lvl="1" eaLnBrk="1" hangingPunct="1"/>
            <a:r>
              <a:rPr lang="en-US" altLang="fr-FR" sz="2400" dirty="0"/>
              <a:t>NSAIDs or acetaminophen may help alleviate symptoms.</a:t>
            </a:r>
            <a:endParaRPr lang="fr-CH" altLang="fr-FR" sz="2400" dirty="0"/>
          </a:p>
          <a:p>
            <a:pPr lvl="1" eaLnBrk="1" hangingPunct="1"/>
            <a:r>
              <a:rPr lang="en-US" altLang="fr-FR" sz="2400" dirty="0"/>
              <a:t>Tricyclic antidepressant: start amitriptyline 25 mg at bedtime. Max dose 150 mg daily for refractory symptoms.</a:t>
            </a:r>
            <a:endParaRPr lang="fr-CH" altLang="fr-FR" sz="2400" dirty="0"/>
          </a:p>
          <a:p>
            <a:pPr lvl="1" eaLnBrk="1" hangingPunct="1"/>
            <a:r>
              <a:rPr lang="en-US" altLang="fr-FR" sz="2400" dirty="0"/>
              <a:t>Carbamazepine may be effective in relieving pain and other symptoms. </a:t>
            </a:r>
            <a:r>
              <a:rPr lang="en-US" altLang="fr-FR" sz="2400" b="1" dirty="0"/>
              <a:t>NOT with </a:t>
            </a:r>
            <a:r>
              <a:rPr lang="en-US" altLang="fr-FR" sz="2400" b="1" dirty="0" err="1"/>
              <a:t>Bdq</a:t>
            </a:r>
            <a:r>
              <a:rPr lang="en-US" altLang="fr-FR" sz="2400" b="1" dirty="0"/>
              <a:t> or </a:t>
            </a:r>
            <a:r>
              <a:rPr lang="en-US" altLang="fr-FR" sz="2400" b="1" dirty="0" err="1"/>
              <a:t>Dlm</a:t>
            </a:r>
            <a:r>
              <a:rPr lang="en-US" altLang="fr-FR" sz="2400" b="1" dirty="0"/>
              <a:t>.</a:t>
            </a:r>
            <a:endParaRPr lang="fr-CH" altLang="fr-FR" sz="2400" b="1" dirty="0"/>
          </a:p>
          <a:p>
            <a:pPr eaLnBrk="1" hangingPunct="1"/>
            <a:endParaRPr lang="en-GB" altLang="fr-FR" sz="2800" dirty="0"/>
          </a:p>
        </p:txBody>
      </p:sp>
      <p:sp>
        <p:nvSpPr>
          <p:cNvPr id="46084" name="TextBox 5">
            <a:extLst>
              <a:ext uri="{FF2B5EF4-FFF2-40B4-BE49-F238E27FC236}">
                <a16:creationId xmlns:a16="http://schemas.microsoft.com/office/drawing/2014/main" id="{1D1007F8-8B5C-1CE5-9F5B-5A661AA5DD73}"/>
              </a:ext>
            </a:extLst>
          </p:cNvPr>
          <p:cNvSpPr txBox="1">
            <a:spLocks noChangeArrowheads="1"/>
          </p:cNvSpPr>
          <p:nvPr/>
        </p:nvSpPr>
        <p:spPr bwMode="auto">
          <a:xfrm>
            <a:off x="479376" y="6219272"/>
            <a:ext cx="4680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46085" name="TextBox 2">
            <a:extLst>
              <a:ext uri="{FF2B5EF4-FFF2-40B4-BE49-F238E27FC236}">
                <a16:creationId xmlns:a16="http://schemas.microsoft.com/office/drawing/2014/main" id="{5EDCC4FF-1E95-979E-D0A5-500084060172}"/>
              </a:ext>
            </a:extLst>
          </p:cNvPr>
          <p:cNvSpPr txBox="1">
            <a:spLocks noChangeArrowheads="1"/>
          </p:cNvSpPr>
          <p:nvPr/>
        </p:nvSpPr>
        <p:spPr bwMode="auto">
          <a:xfrm>
            <a:off x="479376" y="5805264"/>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GB" dirty="0" err="1"/>
              <a:t>Bdq</a:t>
            </a:r>
            <a:r>
              <a:rPr lang="en-GB" altLang="en-GB" dirty="0"/>
              <a:t>= </a:t>
            </a:r>
            <a:r>
              <a:rPr lang="en-GB" altLang="en-GB" dirty="0" err="1"/>
              <a:t>Bedaquiline</a:t>
            </a:r>
            <a:r>
              <a:rPr lang="en-GB" altLang="en-GB" dirty="0"/>
              <a:t>, </a:t>
            </a:r>
            <a:r>
              <a:rPr lang="en-GB" altLang="en-GB" dirty="0" err="1"/>
              <a:t>Dlm</a:t>
            </a:r>
            <a:r>
              <a:rPr lang="en-GB" altLang="en-GB" dirty="0"/>
              <a:t>= </a:t>
            </a:r>
            <a:r>
              <a:rPr lang="en-GB" altLang="en-GB" dirty="0" err="1"/>
              <a:t>Delamanid</a:t>
            </a:r>
            <a:r>
              <a:rPr lang="en-GB" altLang="en-GB" dirty="0"/>
              <a:t>, NSAIDs= Non steroidal anti-inflammatory drugs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3CA46-320B-45F0-E3BF-D41424DAF9E0}"/>
              </a:ext>
            </a:extLst>
          </p:cNvPr>
          <p:cNvSpPr>
            <a:spLocks noGrp="1"/>
          </p:cNvSpPr>
          <p:nvPr>
            <p:ph type="title" idx="4294967295"/>
          </p:nvPr>
        </p:nvSpPr>
        <p:spPr>
          <a:xfrm>
            <a:off x="1524000" y="116632"/>
            <a:ext cx="9144000" cy="1138773"/>
          </a:xfrm>
          <a:prstGeom prst="rect">
            <a:avLst/>
          </a:prstGeom>
        </p:spPr>
        <p:txBody>
          <a:bodyPr>
            <a:spAutoFit/>
          </a:bodyPr>
          <a:lstStyle/>
          <a:p>
            <a:pPr eaLnBrk="1" hangingPunct="1">
              <a:defRPr/>
            </a:pPr>
            <a:r>
              <a:rPr lang="en-GB" altLang="en-US" b="1" dirty="0">
                <a:solidFill>
                  <a:srgbClr val="000000"/>
                </a:solidFill>
                <a:ea typeface="+mn-ea"/>
                <a:cs typeface="Calibri" panose="020F0502020204030204" pitchFamily="34" charset="0"/>
              </a:rPr>
              <a:t>Learning objectives</a:t>
            </a:r>
            <a:br>
              <a:rPr lang="en-GB" altLang="en-US" b="1" dirty="0">
                <a:solidFill>
                  <a:srgbClr val="000000"/>
                </a:solidFill>
                <a:ea typeface="+mn-ea"/>
                <a:cs typeface="Calibri" panose="020F0502020204030204" pitchFamily="34" charset="0"/>
              </a:rPr>
            </a:br>
            <a:r>
              <a:rPr lang="en-US" sz="2400" i="1" dirty="0">
                <a:solidFill>
                  <a:srgbClr val="FF0000"/>
                </a:solidFill>
                <a:cs typeface="Calibri" panose="020F0502020204030204" pitchFamily="34" charset="0"/>
              </a:rPr>
              <a:t>By the end of this presentation, the participant </a:t>
            </a:r>
            <a:r>
              <a:rPr lang="en-US" sz="2400" i="1">
                <a:solidFill>
                  <a:srgbClr val="FF0000"/>
                </a:solidFill>
                <a:cs typeface="Calibri" panose="020F0502020204030204" pitchFamily="34" charset="0"/>
              </a:rPr>
              <a:t>is expected </a:t>
            </a:r>
            <a:r>
              <a:rPr lang="en-US" sz="2400" i="1" dirty="0">
                <a:solidFill>
                  <a:srgbClr val="FF0000"/>
                </a:solidFill>
                <a:cs typeface="Calibri" panose="020F0502020204030204" pitchFamily="34" charset="0"/>
              </a:rPr>
              <a:t>to be able to:</a:t>
            </a:r>
            <a:endParaRPr lang="en-GB" altLang="en-US" sz="2400" i="1" dirty="0">
              <a:solidFill>
                <a:srgbClr val="FF0000"/>
              </a:solidFill>
              <a:ea typeface="+mn-ea"/>
              <a:cs typeface="Calibri" panose="020F0502020204030204" pitchFamily="34" charset="0"/>
            </a:endParaRPr>
          </a:p>
        </p:txBody>
      </p:sp>
      <p:sp>
        <p:nvSpPr>
          <p:cNvPr id="4099" name="Content Placeholder 2">
            <a:extLst>
              <a:ext uri="{FF2B5EF4-FFF2-40B4-BE49-F238E27FC236}">
                <a16:creationId xmlns:a16="http://schemas.microsoft.com/office/drawing/2014/main" id="{5D566F68-390E-8CF2-7427-5735D0C3B074}"/>
              </a:ext>
            </a:extLst>
          </p:cNvPr>
          <p:cNvSpPr>
            <a:spLocks noGrp="1"/>
          </p:cNvSpPr>
          <p:nvPr>
            <p:ph idx="4294967295"/>
          </p:nvPr>
        </p:nvSpPr>
        <p:spPr bwMode="auto">
          <a:xfrm>
            <a:off x="911424" y="1916833"/>
            <a:ext cx="10250289" cy="3888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buFontTx/>
              <a:buAutoNum type="arabicPeriod"/>
            </a:pPr>
            <a:r>
              <a:rPr lang="en-US" altLang="en-US" sz="3600" dirty="0">
                <a:cs typeface="Calibri" panose="020F0502020204030204" pitchFamily="34" charset="0"/>
              </a:rPr>
              <a:t>Understand the main issues in clinical and laboratory monitoring of patients on treatment</a:t>
            </a:r>
          </a:p>
          <a:p>
            <a:pPr marL="742950" indent="-742950">
              <a:buFontTx/>
              <a:buAutoNum type="arabicPeriod"/>
            </a:pPr>
            <a:r>
              <a:rPr lang="en-US" altLang="en-US" sz="3600" dirty="0">
                <a:cs typeface="Calibri" panose="020F0502020204030204" pitchFamily="34" charset="0"/>
              </a:rPr>
              <a:t>Organize monitoring schedules</a:t>
            </a:r>
          </a:p>
          <a:p>
            <a:pPr marL="742950" indent="-742950">
              <a:buFontTx/>
              <a:buAutoNum type="arabicPeriod"/>
            </a:pPr>
            <a:r>
              <a:rPr lang="en-US" altLang="en-US" sz="3600" dirty="0">
                <a:cs typeface="Calibri" panose="020F0502020204030204" pitchFamily="34" charset="0"/>
              </a:rPr>
              <a:t>Detect and manage adverse drug reactions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9E2C356-B3CC-F993-FDBF-4EB5559FFA4E}"/>
              </a:ext>
            </a:extLst>
          </p:cNvPr>
          <p:cNvSpPr>
            <a:spLocks noGrp="1"/>
          </p:cNvSpPr>
          <p:nvPr>
            <p:ph type="title" idx="4294967295"/>
          </p:nvPr>
        </p:nvSpPr>
        <p:spPr bwMode="auto">
          <a:xfrm>
            <a:off x="1524000" y="49211"/>
            <a:ext cx="914400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1" dirty="0"/>
              <a:t>Peripheral neuropathy</a:t>
            </a:r>
            <a:br>
              <a:rPr lang="en-US" altLang="fr-FR" b="1" dirty="0"/>
            </a:br>
            <a:r>
              <a:rPr lang="en-GB" altLang="fr-FR" sz="2800" i="1" dirty="0">
                <a:solidFill>
                  <a:srgbClr val="FF0000"/>
                </a:solidFill>
              </a:rPr>
              <a:t>Case study 2</a:t>
            </a:r>
            <a:endParaRPr lang="en-US" altLang="fr-FR" b="1" dirty="0"/>
          </a:p>
        </p:txBody>
      </p:sp>
      <p:sp>
        <p:nvSpPr>
          <p:cNvPr id="47107" name="Content Placeholder 4">
            <a:extLst>
              <a:ext uri="{FF2B5EF4-FFF2-40B4-BE49-F238E27FC236}">
                <a16:creationId xmlns:a16="http://schemas.microsoft.com/office/drawing/2014/main" id="{91F82B62-DD01-2CF7-A99D-4268923769F5}"/>
              </a:ext>
            </a:extLst>
          </p:cNvPr>
          <p:cNvSpPr>
            <a:spLocks noGrp="1" noChangeArrowheads="1"/>
          </p:cNvSpPr>
          <p:nvPr>
            <p:ph idx="4294967295"/>
          </p:nvPr>
        </p:nvSpPr>
        <p:spPr bwMode="auto">
          <a:xfrm>
            <a:off x="671513" y="1484313"/>
            <a:ext cx="9744967" cy="4752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GB" sz="2800" dirty="0"/>
              <a:t>TR is a 23 years female who has XDR TB and is on a regimen of </a:t>
            </a:r>
            <a:r>
              <a:rPr lang="en-US" altLang="en-GB" sz="2800" dirty="0" err="1"/>
              <a:t>Lfx</a:t>
            </a:r>
            <a:r>
              <a:rPr lang="en-US" altLang="en-GB" sz="2800" dirty="0"/>
              <a:t>-Z-</a:t>
            </a:r>
            <a:r>
              <a:rPr lang="en-US" altLang="en-GB" sz="2800" dirty="0" err="1"/>
              <a:t>Cfz</a:t>
            </a:r>
            <a:r>
              <a:rPr lang="en-US" altLang="en-GB" sz="2800" dirty="0"/>
              <a:t>-</a:t>
            </a:r>
            <a:r>
              <a:rPr lang="en-US" altLang="en-GB" sz="2800" dirty="0" err="1"/>
              <a:t>Lzd</a:t>
            </a:r>
            <a:r>
              <a:rPr lang="en-US" altLang="en-GB" sz="2800" dirty="0"/>
              <a:t>-</a:t>
            </a:r>
            <a:r>
              <a:rPr lang="en-US" altLang="en-GB" sz="2800" dirty="0" err="1"/>
              <a:t>Bdq</a:t>
            </a:r>
            <a:r>
              <a:rPr lang="en-US" altLang="en-GB" sz="2800" dirty="0"/>
              <a:t>-Cs-PAS.  She begins to complain of a “cold sensation” on the bottom of her feet and within a month is tripping and falling.</a:t>
            </a:r>
          </a:p>
          <a:p>
            <a:pPr eaLnBrk="1" hangingPunct="1"/>
            <a:r>
              <a:rPr lang="en-US" altLang="en-GB" sz="2800" b="1" dirty="0"/>
              <a:t>What additional information should you collect?</a:t>
            </a:r>
          </a:p>
          <a:p>
            <a:pPr eaLnBrk="1" hangingPunct="1"/>
            <a:r>
              <a:rPr lang="en-US" altLang="en-GB" sz="2800" b="1" dirty="0"/>
              <a:t>How severe is this event?</a:t>
            </a:r>
          </a:p>
          <a:p>
            <a:pPr eaLnBrk="1" hangingPunct="1"/>
            <a:r>
              <a:rPr lang="en-US" altLang="en-GB" sz="2800" b="1" dirty="0"/>
              <a:t>What management strategies should you try?</a:t>
            </a:r>
          </a:p>
          <a:p>
            <a:pPr eaLnBrk="1" hangingPunct="1"/>
            <a:endParaRPr lang="en-US" altLang="en-GB"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94E9AB2-9297-9512-7F0B-B992C2385001}"/>
              </a:ext>
            </a:extLst>
          </p:cNvPr>
          <p:cNvSpPr>
            <a:spLocks noGrp="1"/>
          </p:cNvSpPr>
          <p:nvPr>
            <p:ph type="title" idx="4294967295"/>
          </p:nvPr>
        </p:nvSpPr>
        <p:spPr bwMode="auto">
          <a:xfrm>
            <a:off x="1524000" y="199104"/>
            <a:ext cx="9144000" cy="927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Myelosuppression</a:t>
            </a:r>
          </a:p>
        </p:txBody>
      </p:sp>
      <p:graphicFrame>
        <p:nvGraphicFramePr>
          <p:cNvPr id="4" name="Table 3">
            <a:extLst>
              <a:ext uri="{FF2B5EF4-FFF2-40B4-BE49-F238E27FC236}">
                <a16:creationId xmlns:a16="http://schemas.microsoft.com/office/drawing/2014/main" id="{BDF62B21-7CB2-5E7F-036D-8FF4A34169DC}"/>
              </a:ext>
            </a:extLst>
          </p:cNvPr>
          <p:cNvGraphicFramePr>
            <a:graphicFrameLocks noGrp="1"/>
          </p:cNvGraphicFramePr>
          <p:nvPr>
            <p:extLst>
              <p:ext uri="{D42A27DB-BD31-4B8C-83A1-F6EECF244321}">
                <p14:modId xmlns:p14="http://schemas.microsoft.com/office/powerpoint/2010/main" val="1666437512"/>
              </p:ext>
            </p:extLst>
          </p:nvPr>
        </p:nvGraphicFramePr>
        <p:xfrm>
          <a:off x="623888" y="1196975"/>
          <a:ext cx="11017250" cy="4534821"/>
        </p:xfrm>
        <a:graphic>
          <a:graphicData uri="http://schemas.openxmlformats.org/drawingml/2006/table">
            <a:tbl>
              <a:tblPr firstRow="1" bandRow="1">
                <a:tableStyleId>{5FD0F851-EC5A-4D38-B0AD-8093EC10F338}</a:tableStyleId>
              </a:tblPr>
              <a:tblGrid>
                <a:gridCol w="3802241">
                  <a:extLst>
                    <a:ext uri="{9D8B030D-6E8A-4147-A177-3AD203B41FA5}">
                      <a16:colId xmlns:a16="http://schemas.microsoft.com/office/drawing/2014/main" val="20000"/>
                    </a:ext>
                  </a:extLst>
                </a:gridCol>
                <a:gridCol w="7215009">
                  <a:extLst>
                    <a:ext uri="{9D8B030D-6E8A-4147-A177-3AD203B41FA5}">
                      <a16:colId xmlns:a16="http://schemas.microsoft.com/office/drawing/2014/main" val="20001"/>
                    </a:ext>
                  </a:extLst>
                </a:gridCol>
              </a:tblGrid>
              <a:tr h="1280002">
                <a:tc>
                  <a:txBody>
                    <a:bodyPr/>
                    <a:lstStyle/>
                    <a:p>
                      <a:pPr>
                        <a:spcBef>
                          <a:spcPts val="0"/>
                        </a:spcBef>
                        <a:spcAft>
                          <a:spcPts val="0"/>
                        </a:spcAft>
                      </a:pPr>
                      <a:r>
                        <a:rPr lang="en-GB" sz="2000" dirty="0"/>
                        <a:t>Prevalence (DR TB patients)</a:t>
                      </a:r>
                      <a:endParaRPr lang="en-GB" sz="2000" b="1" dirty="0"/>
                    </a:p>
                  </a:txBody>
                  <a:tcPr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18% of patients in a trial with Lzd</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More common in patients with comorbidity, including HIV, alcohol use</a:t>
                      </a:r>
                      <a:endParaRPr lang="en-US" sz="2000" i="1" dirty="0"/>
                    </a:p>
                  </a:txBody>
                  <a:tcPr marT="45707" marB="45707"/>
                </a:tc>
                <a:extLst>
                  <a:ext uri="{0D108BD9-81ED-4DB2-BD59-A6C34878D82A}">
                    <a16:rowId xmlns:a16="http://schemas.microsoft.com/office/drawing/2014/main" val="10001"/>
                  </a:ext>
                </a:extLst>
              </a:tr>
              <a:tr h="767989">
                <a:tc>
                  <a:txBody>
                    <a:bodyPr/>
                    <a:lstStyle/>
                    <a:p>
                      <a:pPr>
                        <a:spcBef>
                          <a:spcPts val="0"/>
                        </a:spcBef>
                        <a:spcAft>
                          <a:spcPts val="0"/>
                        </a:spcAft>
                      </a:pPr>
                      <a:r>
                        <a:rPr lang="en-GB" sz="2000" dirty="0"/>
                        <a:t>How</a:t>
                      </a:r>
                      <a:r>
                        <a:rPr lang="en-GB" sz="2000" baseline="0" dirty="0"/>
                        <a:t> to detect?</a:t>
                      </a:r>
                      <a:endParaRPr lang="en-GB" sz="2000" b="1" dirty="0"/>
                    </a:p>
                  </a:txBody>
                  <a:tcPr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Complete blood count,</a:t>
                      </a:r>
                      <a:r>
                        <a:rPr lang="en-US" sz="2000" baseline="0" dirty="0"/>
                        <a:t> </a:t>
                      </a:r>
                      <a:r>
                        <a:rPr lang="en-US" sz="2000" dirty="0"/>
                        <a:t>hemoglobin, platelets, white blood cells</a:t>
                      </a:r>
                    </a:p>
                  </a:txBody>
                  <a:tcPr marT="45707" marB="45707" anchor="ctr"/>
                </a:tc>
                <a:extLst>
                  <a:ext uri="{0D108BD9-81ED-4DB2-BD59-A6C34878D82A}">
                    <a16:rowId xmlns:a16="http://schemas.microsoft.com/office/drawing/2014/main" val="10002"/>
                  </a:ext>
                </a:extLst>
              </a:tr>
              <a:tr h="438839">
                <a:tc>
                  <a:txBody>
                    <a:bodyPr/>
                    <a:lstStyle/>
                    <a:p>
                      <a:pPr>
                        <a:spcBef>
                          <a:spcPts val="0"/>
                        </a:spcBef>
                        <a:spcAft>
                          <a:spcPts val="0"/>
                        </a:spcAft>
                      </a:pPr>
                      <a:r>
                        <a:rPr lang="en-GB" sz="2000" dirty="0"/>
                        <a:t>Common causes</a:t>
                      </a:r>
                      <a:endParaRPr lang="en-GB" sz="2000" b="1" dirty="0"/>
                    </a:p>
                  </a:txBody>
                  <a:tcPr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TB, Lzd, HIV, ART (AZT), alcohol (low platelets)</a:t>
                      </a:r>
                      <a:endParaRPr lang="en-US" sz="2000" b="1" dirty="0"/>
                    </a:p>
                  </a:txBody>
                  <a:tcPr marT="45707" marB="45707"/>
                </a:tc>
                <a:extLst>
                  <a:ext uri="{0D108BD9-81ED-4DB2-BD59-A6C34878D82A}">
                    <a16:rowId xmlns:a16="http://schemas.microsoft.com/office/drawing/2014/main" val="10003"/>
                  </a:ext>
                </a:extLst>
              </a:tr>
              <a:tr h="767989">
                <a:tc>
                  <a:txBody>
                    <a:bodyPr/>
                    <a:lstStyle/>
                    <a:p>
                      <a:pPr>
                        <a:spcBef>
                          <a:spcPts val="0"/>
                        </a:spcBef>
                        <a:spcAft>
                          <a:spcPts val="0"/>
                        </a:spcAft>
                      </a:pPr>
                      <a:r>
                        <a:rPr lang="en-GB" sz="2000" dirty="0"/>
                        <a:t>How to manage?</a:t>
                      </a:r>
                      <a:endParaRPr lang="en-GB" sz="2000" b="1" dirty="0"/>
                    </a:p>
                  </a:txBody>
                  <a:tcPr marT="45707" marB="45707"/>
                </a:tc>
                <a:tc>
                  <a:txBody>
                    <a:bodyPr/>
                    <a:lstStyle/>
                    <a:p>
                      <a:pPr>
                        <a:spcBef>
                          <a:spcPts val="0"/>
                        </a:spcBef>
                        <a:spcAft>
                          <a:spcPts val="0"/>
                        </a:spcAft>
                      </a:pPr>
                      <a:r>
                        <a:rPr lang="en-US" sz="2000" dirty="0"/>
                        <a:t>Iron supplementation, decrease dose of Lzd, transfusion or </a:t>
                      </a:r>
                      <a:r>
                        <a:rPr lang="en-US" sz="2000" dirty="0" err="1"/>
                        <a:t>EPO</a:t>
                      </a:r>
                      <a:r>
                        <a:rPr lang="en-US" sz="2000" dirty="0"/>
                        <a:t> if indicated, discontinue other medications.</a:t>
                      </a:r>
                    </a:p>
                  </a:txBody>
                  <a:tcPr marT="45707" marB="45707"/>
                </a:tc>
                <a:extLst>
                  <a:ext uri="{0D108BD9-81ED-4DB2-BD59-A6C34878D82A}">
                    <a16:rowId xmlns:a16="http://schemas.microsoft.com/office/drawing/2014/main" val="10004"/>
                  </a:ext>
                </a:extLst>
              </a:tr>
              <a:tr h="1280002">
                <a:tc>
                  <a:txBody>
                    <a:bodyPr/>
                    <a:lstStyle/>
                    <a:p>
                      <a:pPr>
                        <a:spcBef>
                          <a:spcPts val="0"/>
                        </a:spcBef>
                        <a:spcAft>
                          <a:spcPts val="0"/>
                        </a:spcAft>
                      </a:pPr>
                      <a:r>
                        <a:rPr lang="en-GB" sz="2000" dirty="0"/>
                        <a:t>Additional tests</a:t>
                      </a:r>
                      <a:endParaRPr lang="en-GB" sz="2000" b="1" dirty="0"/>
                    </a:p>
                  </a:txBody>
                  <a:tcPr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Additional tests: Pregnancy testing, other co-morbidities, alcohol screening,</a:t>
                      </a:r>
                      <a:r>
                        <a:rPr lang="en-US" sz="2000" baseline="0" dirty="0"/>
                        <a:t> investigation for possible hemorrhage.</a:t>
                      </a:r>
                      <a:endParaRPr lang="en-GB" sz="2000" dirty="0"/>
                    </a:p>
                  </a:txBody>
                  <a:tcPr marT="45707" marB="45707"/>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a:extLst>
              <a:ext uri="{FF2B5EF4-FFF2-40B4-BE49-F238E27FC236}">
                <a16:creationId xmlns:a16="http://schemas.microsoft.com/office/drawing/2014/main" id="{53754513-9689-C555-5E31-AFD58121FC2A}"/>
              </a:ext>
            </a:extLst>
          </p:cNvPr>
          <p:cNvSpPr>
            <a:spLocks noGrp="1"/>
          </p:cNvSpPr>
          <p:nvPr>
            <p:ph type="title" idx="4294967295"/>
          </p:nvPr>
        </p:nvSpPr>
        <p:spPr bwMode="auto">
          <a:xfrm>
            <a:off x="1524000" y="248574"/>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Myelosuppression</a:t>
            </a:r>
          </a:p>
        </p:txBody>
      </p:sp>
      <p:sp>
        <p:nvSpPr>
          <p:cNvPr id="3" name="Content Placeholder 2">
            <a:extLst>
              <a:ext uri="{FF2B5EF4-FFF2-40B4-BE49-F238E27FC236}">
                <a16:creationId xmlns:a16="http://schemas.microsoft.com/office/drawing/2014/main" id="{C66FED9E-8547-102D-96FA-179F523DBF0E}"/>
              </a:ext>
            </a:extLst>
          </p:cNvPr>
          <p:cNvSpPr>
            <a:spLocks noGrp="1"/>
          </p:cNvSpPr>
          <p:nvPr>
            <p:ph idx="4294967295"/>
          </p:nvPr>
        </p:nvSpPr>
        <p:spPr>
          <a:xfrm>
            <a:off x="887413" y="1412875"/>
            <a:ext cx="10393163" cy="3240088"/>
          </a:xfrm>
          <a:prstGeom prst="rect">
            <a:avLst/>
          </a:prstGeom>
        </p:spPr>
        <p:txBody>
          <a:bodyPr/>
          <a:lstStyle/>
          <a:p>
            <a:pPr eaLnBrk="1" fontAlgn="auto" hangingPunct="1">
              <a:spcAft>
                <a:spcPts val="0"/>
              </a:spcAft>
              <a:defRPr/>
            </a:pPr>
            <a:r>
              <a:rPr lang="en-US" sz="2800" dirty="0"/>
              <a:t>Acute blood loss (occult GI bleeding from a peptic ulcer) can cause </a:t>
            </a:r>
            <a:r>
              <a:rPr lang="en-US" sz="2800" dirty="0" err="1"/>
              <a:t>anaemia</a:t>
            </a:r>
            <a:r>
              <a:rPr lang="en-US" sz="2800" dirty="0"/>
              <a:t>.</a:t>
            </a:r>
          </a:p>
          <a:p>
            <a:pPr eaLnBrk="1" fontAlgn="auto" hangingPunct="1">
              <a:spcAft>
                <a:spcPts val="0"/>
              </a:spcAft>
              <a:defRPr/>
            </a:pPr>
            <a:r>
              <a:rPr lang="en-US" sz="2800" dirty="0"/>
              <a:t>Other causes of anemia (TB, iron-deficiency, etc.) are possible, but less likely to occur in the middle of treatment, especially if the patient is clinically improving.</a:t>
            </a:r>
          </a:p>
          <a:p>
            <a:pPr marL="749300" indent="-571500" eaLnBrk="1" fontAlgn="auto" hangingPunct="1">
              <a:spcAft>
                <a:spcPts val="0"/>
              </a:spcAft>
              <a:defRPr/>
            </a:pPr>
            <a:endParaRPr lang="en-US" dirty="0">
              <a:latin typeface="Cambria" charset="0"/>
              <a:ea typeface="MS Mincho" charset="-128"/>
              <a:cs typeface="Times New Roman" charset="0"/>
            </a:endParaRPr>
          </a:p>
        </p:txBody>
      </p:sp>
      <p:sp>
        <p:nvSpPr>
          <p:cNvPr id="51204" name="TextBox 1">
            <a:extLst>
              <a:ext uri="{FF2B5EF4-FFF2-40B4-BE49-F238E27FC236}">
                <a16:creationId xmlns:a16="http://schemas.microsoft.com/office/drawing/2014/main" id="{4A4B4AB7-C0E1-9C38-354D-B6CC7171BFEB}"/>
              </a:ext>
            </a:extLst>
          </p:cNvPr>
          <p:cNvSpPr txBox="1">
            <a:spLocks noChangeArrowheads="1"/>
          </p:cNvSpPr>
          <p:nvPr/>
        </p:nvSpPr>
        <p:spPr bwMode="auto">
          <a:xfrm>
            <a:off x="3074988" y="24447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D4F7A011-2438-B3B8-434A-DED3AB99C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75" y="963614"/>
            <a:ext cx="7394277" cy="518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TextBox 4">
            <a:extLst>
              <a:ext uri="{FF2B5EF4-FFF2-40B4-BE49-F238E27FC236}">
                <a16:creationId xmlns:a16="http://schemas.microsoft.com/office/drawing/2014/main" id="{7F3F860B-7F73-04AC-B116-B4144B614D34}"/>
              </a:ext>
            </a:extLst>
          </p:cNvPr>
          <p:cNvSpPr txBox="1">
            <a:spLocks noChangeArrowheads="1"/>
          </p:cNvSpPr>
          <p:nvPr/>
        </p:nvSpPr>
        <p:spPr bwMode="auto">
          <a:xfrm>
            <a:off x="335360" y="6237312"/>
            <a:ext cx="5160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52232" name="Title 1">
            <a:extLst>
              <a:ext uri="{FF2B5EF4-FFF2-40B4-BE49-F238E27FC236}">
                <a16:creationId xmlns:a16="http://schemas.microsoft.com/office/drawing/2014/main" id="{D02648A8-6895-E61B-E53E-107227C94FC7}"/>
              </a:ext>
            </a:extLst>
          </p:cNvPr>
          <p:cNvSpPr txBox="1">
            <a:spLocks/>
          </p:cNvSpPr>
          <p:nvPr/>
        </p:nvSpPr>
        <p:spPr bwMode="auto">
          <a:xfrm>
            <a:off x="551384" y="44450"/>
            <a:ext cx="1011661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manage myelosuppression? (1)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124BEECD-8E87-D480-3033-E901BF049BC5}"/>
              </a:ext>
            </a:extLst>
          </p:cNvPr>
          <p:cNvSpPr>
            <a:spLocks noGrp="1"/>
          </p:cNvSpPr>
          <p:nvPr>
            <p:ph type="title" idx="4294967295"/>
          </p:nvPr>
        </p:nvSpPr>
        <p:spPr bwMode="auto">
          <a:xfrm>
            <a:off x="131676" y="117475"/>
            <a:ext cx="11928648"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How to manage myelosuppression? (2)</a:t>
            </a:r>
          </a:p>
        </p:txBody>
      </p:sp>
      <p:sp>
        <p:nvSpPr>
          <p:cNvPr id="54275" name="Content Placeholder 2">
            <a:extLst>
              <a:ext uri="{FF2B5EF4-FFF2-40B4-BE49-F238E27FC236}">
                <a16:creationId xmlns:a16="http://schemas.microsoft.com/office/drawing/2014/main" id="{849E33FE-835B-F0A8-3642-F2723ADB4BE3}"/>
              </a:ext>
            </a:extLst>
          </p:cNvPr>
          <p:cNvSpPr>
            <a:spLocks noGrp="1"/>
          </p:cNvSpPr>
          <p:nvPr>
            <p:ph idx="4294967295"/>
          </p:nvPr>
        </p:nvSpPr>
        <p:spPr bwMode="auto">
          <a:xfrm>
            <a:off x="1187611" y="1340768"/>
            <a:ext cx="981677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dirty="0"/>
              <a:t>Stop the causative drug immediately.</a:t>
            </a:r>
          </a:p>
          <a:p>
            <a:pPr eaLnBrk="1" hangingPunct="1"/>
            <a:r>
              <a:rPr lang="en-US" altLang="en-US" sz="2800" dirty="0"/>
              <a:t>Monitor full blood counts </a:t>
            </a:r>
            <a:r>
              <a:rPr lang="en-US" altLang="en-US" sz="2800" b="1" dirty="0"/>
              <a:t>regularly</a:t>
            </a:r>
            <a:r>
              <a:rPr lang="en-US" altLang="en-US" sz="2800" dirty="0"/>
              <a:t>.</a:t>
            </a:r>
          </a:p>
          <a:p>
            <a:pPr lvl="1" eaLnBrk="1" hangingPunct="1">
              <a:buFont typeface="Arial" panose="020B0604020202020204" pitchFamily="34" charset="0"/>
              <a:buChar char="•"/>
            </a:pPr>
            <a:r>
              <a:rPr lang="en-US" altLang="en-US" sz="2400" dirty="0"/>
              <a:t>Monthly is not enough if severe myelosuppression occurs.</a:t>
            </a:r>
          </a:p>
          <a:p>
            <a:pPr eaLnBrk="1" hangingPunct="1"/>
            <a:r>
              <a:rPr lang="en-US" altLang="en-US" sz="2800" dirty="0"/>
              <a:t>Hospitalize the patient and consider transfusion or erythropoietin if the myelosuppression is severe.</a:t>
            </a:r>
          </a:p>
          <a:p>
            <a:pPr lvl="1" eaLnBrk="1" hangingPunct="1">
              <a:buFont typeface="Arial" panose="020B0604020202020204" pitchFamily="34" charset="0"/>
              <a:buChar char="•"/>
            </a:pPr>
            <a:r>
              <a:rPr lang="en-US" altLang="en-US" sz="2400" dirty="0"/>
              <a:t>Consider erythropoietin (if accessible) for anemia Grade 2 or 3. </a:t>
            </a:r>
          </a:p>
          <a:p>
            <a:pPr eaLnBrk="1" hangingPunct="1"/>
            <a:r>
              <a:rPr lang="en-US" altLang="en-US" sz="2800" dirty="0"/>
              <a:t>Consider additional anti-TB drugs to reinforce the regimen.</a:t>
            </a:r>
            <a:endParaRPr lang="en-GB"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009FACA-81B4-FE4B-471D-30723865C31A}"/>
              </a:ext>
            </a:extLst>
          </p:cNvPr>
          <p:cNvSpPr>
            <a:spLocks noGrp="1"/>
          </p:cNvSpPr>
          <p:nvPr>
            <p:ph type="title" idx="4294967295"/>
          </p:nvPr>
        </p:nvSpPr>
        <p:spPr bwMode="auto">
          <a:xfrm>
            <a:off x="1524000" y="116632"/>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1" dirty="0"/>
              <a:t>Myelosuppression</a:t>
            </a:r>
            <a:br>
              <a:rPr lang="en-US" altLang="fr-FR" b="1" dirty="0"/>
            </a:br>
            <a:r>
              <a:rPr lang="en-GB" altLang="fr-FR" sz="2800" i="1" dirty="0">
                <a:solidFill>
                  <a:srgbClr val="FF0000"/>
                </a:solidFill>
              </a:rPr>
              <a:t>Case study 3</a:t>
            </a:r>
            <a:endParaRPr lang="en-US" altLang="fr-FR" b="1" dirty="0"/>
          </a:p>
        </p:txBody>
      </p:sp>
      <p:sp>
        <p:nvSpPr>
          <p:cNvPr id="5" name="Content Placeholder 4">
            <a:extLst>
              <a:ext uri="{FF2B5EF4-FFF2-40B4-BE49-F238E27FC236}">
                <a16:creationId xmlns:a16="http://schemas.microsoft.com/office/drawing/2014/main" id="{AA7F6B5C-781D-8040-1EB3-0966A153E945}"/>
              </a:ext>
            </a:extLst>
          </p:cNvPr>
          <p:cNvSpPr>
            <a:spLocks noGrp="1"/>
          </p:cNvSpPr>
          <p:nvPr>
            <p:ph idx="4294967295"/>
          </p:nvPr>
        </p:nvSpPr>
        <p:spPr>
          <a:xfrm>
            <a:off x="1127448" y="1556792"/>
            <a:ext cx="10212387" cy="4897437"/>
          </a:xfrm>
          <a:prstGeom prst="rect">
            <a:avLst/>
          </a:prstGeom>
        </p:spPr>
        <p:txBody>
          <a:bodyPr>
            <a:normAutofit/>
          </a:bodyPr>
          <a:lstStyle/>
          <a:p>
            <a:pPr eaLnBrk="1" fontAlgn="auto" hangingPunct="1">
              <a:spcAft>
                <a:spcPts val="0"/>
              </a:spcAft>
              <a:defRPr/>
            </a:pPr>
            <a:r>
              <a:rPr lang="en-US" sz="2800" dirty="0"/>
              <a:t>FR is a 34 yo male with XDR TB on treatment with Lzd-Bdq-Cfz-Z-PAS-Cs and is now in his 4</a:t>
            </a:r>
            <a:r>
              <a:rPr lang="en-US" sz="2800" baseline="30000" dirty="0"/>
              <a:t>th</a:t>
            </a:r>
            <a:r>
              <a:rPr lang="en-US" sz="2800" dirty="0"/>
              <a:t> month of treatment.</a:t>
            </a:r>
          </a:p>
          <a:p>
            <a:pPr eaLnBrk="1" fontAlgn="auto" hangingPunct="1">
              <a:spcAft>
                <a:spcPts val="0"/>
              </a:spcAft>
              <a:defRPr/>
            </a:pPr>
            <a:r>
              <a:rPr lang="en-US" sz="2800" dirty="0"/>
              <a:t>He complains that his gums are bleeding when he brushes his teeth and that he is getting nosebleeds at night due to the “dry air”.</a:t>
            </a:r>
          </a:p>
          <a:p>
            <a:pPr eaLnBrk="1" fontAlgn="auto" hangingPunct="1">
              <a:spcAft>
                <a:spcPts val="0"/>
              </a:spcAft>
              <a:defRPr/>
            </a:pPr>
            <a:r>
              <a:rPr lang="en-US" sz="2800" b="1" dirty="0"/>
              <a:t>What additional information should you collect?</a:t>
            </a:r>
          </a:p>
          <a:p>
            <a:pPr eaLnBrk="1" fontAlgn="auto" hangingPunct="1">
              <a:spcAft>
                <a:spcPts val="0"/>
              </a:spcAft>
              <a:defRPr/>
            </a:pPr>
            <a:r>
              <a:rPr lang="en-US" sz="2800" b="1" dirty="0"/>
              <a:t>How severe is this event?</a:t>
            </a:r>
          </a:p>
          <a:p>
            <a:pPr eaLnBrk="1" fontAlgn="auto" hangingPunct="1">
              <a:spcAft>
                <a:spcPts val="0"/>
              </a:spcAft>
              <a:defRPr/>
            </a:pPr>
            <a:r>
              <a:rPr lang="en-US" sz="2800" b="1" dirty="0"/>
              <a:t>What management strategies should you try?</a:t>
            </a:r>
          </a:p>
          <a:p>
            <a:pPr marL="0" indent="0" eaLnBrk="1" fontAlgn="auto" hangingPunct="1">
              <a:spcAft>
                <a:spcPts val="0"/>
              </a:spcAft>
              <a:buFont typeface="Arial" panose="020B0604020202020204" pitchFamily="34" charset="0"/>
              <a:buNone/>
              <a:defRPr/>
            </a:pP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A6033E8-57B5-0113-3508-2B2D10FD81D5}"/>
              </a:ext>
            </a:extLst>
          </p:cNvPr>
          <p:cNvSpPr>
            <a:spLocks noGrp="1"/>
          </p:cNvSpPr>
          <p:nvPr>
            <p:ph type="title" idx="4294967295"/>
          </p:nvPr>
        </p:nvSpPr>
        <p:spPr bwMode="auto">
          <a:xfrm>
            <a:off x="1524000" y="73972"/>
            <a:ext cx="914400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QT prolongation</a:t>
            </a:r>
          </a:p>
        </p:txBody>
      </p:sp>
      <p:graphicFrame>
        <p:nvGraphicFramePr>
          <p:cNvPr id="5" name="Table 4">
            <a:extLst>
              <a:ext uri="{FF2B5EF4-FFF2-40B4-BE49-F238E27FC236}">
                <a16:creationId xmlns:a16="http://schemas.microsoft.com/office/drawing/2014/main" id="{E6B188C8-7410-08E4-C3CE-9C4765023D8F}"/>
              </a:ext>
            </a:extLst>
          </p:cNvPr>
          <p:cNvGraphicFramePr>
            <a:graphicFrameLocks noGrp="1"/>
          </p:cNvGraphicFramePr>
          <p:nvPr>
            <p:extLst>
              <p:ext uri="{D42A27DB-BD31-4B8C-83A1-F6EECF244321}">
                <p14:modId xmlns:p14="http://schemas.microsoft.com/office/powerpoint/2010/main" val="1114850126"/>
              </p:ext>
            </p:extLst>
          </p:nvPr>
        </p:nvGraphicFramePr>
        <p:xfrm>
          <a:off x="479424" y="980728"/>
          <a:ext cx="11377215" cy="5081435"/>
        </p:xfrm>
        <a:graphic>
          <a:graphicData uri="http://schemas.openxmlformats.org/drawingml/2006/table">
            <a:tbl>
              <a:tblPr firstRow="1" bandRow="1">
                <a:tableStyleId>{5FD0F851-EC5A-4D38-B0AD-8093EC10F338}</a:tableStyleId>
              </a:tblPr>
              <a:tblGrid>
                <a:gridCol w="3926470">
                  <a:extLst>
                    <a:ext uri="{9D8B030D-6E8A-4147-A177-3AD203B41FA5}">
                      <a16:colId xmlns:a16="http://schemas.microsoft.com/office/drawing/2014/main" val="20000"/>
                    </a:ext>
                  </a:extLst>
                </a:gridCol>
                <a:gridCol w="7450745">
                  <a:extLst>
                    <a:ext uri="{9D8B030D-6E8A-4147-A177-3AD203B41FA5}">
                      <a16:colId xmlns:a16="http://schemas.microsoft.com/office/drawing/2014/main" val="20001"/>
                    </a:ext>
                  </a:extLst>
                </a:gridCol>
              </a:tblGrid>
              <a:tr h="396240">
                <a:tc>
                  <a:txBody>
                    <a:bodyPr/>
                    <a:lstStyle/>
                    <a:p>
                      <a:pPr>
                        <a:spcBef>
                          <a:spcPts val="600"/>
                        </a:spcBef>
                        <a:spcAft>
                          <a:spcPts val="600"/>
                        </a:spcAft>
                      </a:pPr>
                      <a:r>
                        <a:rPr lang="en-GB" sz="2000" dirty="0"/>
                        <a:t>Prevalence (DR TB patients)</a:t>
                      </a:r>
                      <a:endParaRPr lang="en-GB" sz="2000" b="1" dirty="0"/>
                    </a:p>
                  </a:txBody>
                  <a:tcPr marL="91439" marR="91439"/>
                </a:tc>
                <a:tc>
                  <a:txBody>
                    <a:bodyPr/>
                    <a:lstStyle/>
                    <a:p>
                      <a:r>
                        <a:rPr lang="en-US" sz="2000" dirty="0"/>
                        <a:t>Can occur in up to 10% of patients</a:t>
                      </a:r>
                    </a:p>
                  </a:txBody>
                  <a:tcPr marL="91439" marR="91439"/>
                </a:tc>
                <a:extLst>
                  <a:ext uri="{0D108BD9-81ED-4DB2-BD59-A6C34878D82A}">
                    <a16:rowId xmlns:a16="http://schemas.microsoft.com/office/drawing/2014/main" val="10001"/>
                  </a:ext>
                </a:extLst>
              </a:tr>
              <a:tr h="486894">
                <a:tc>
                  <a:txBody>
                    <a:bodyPr/>
                    <a:lstStyle/>
                    <a:p>
                      <a:pPr>
                        <a:spcBef>
                          <a:spcPts val="600"/>
                        </a:spcBef>
                        <a:spcAft>
                          <a:spcPts val="600"/>
                        </a:spcAft>
                      </a:pPr>
                      <a:r>
                        <a:rPr lang="en-GB" sz="2000" dirty="0"/>
                        <a:t>How</a:t>
                      </a:r>
                      <a:r>
                        <a:rPr lang="en-GB" sz="2000" baseline="0" dirty="0"/>
                        <a:t> to detect?</a:t>
                      </a:r>
                      <a:endParaRPr lang="en-GB" sz="2000" b="1" dirty="0"/>
                    </a:p>
                  </a:txBody>
                  <a:tcPr marL="91439" marR="91439"/>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dirty="0"/>
                        <a:t>ECG</a:t>
                      </a:r>
                    </a:p>
                  </a:txBody>
                  <a:tcPr marL="91439" marR="91439" anchor="ctr"/>
                </a:tc>
                <a:extLst>
                  <a:ext uri="{0D108BD9-81ED-4DB2-BD59-A6C34878D82A}">
                    <a16:rowId xmlns:a16="http://schemas.microsoft.com/office/drawing/2014/main" val="10002"/>
                  </a:ext>
                </a:extLst>
              </a:tr>
              <a:tr h="3005298">
                <a:tc>
                  <a:txBody>
                    <a:bodyPr/>
                    <a:lstStyle/>
                    <a:p>
                      <a:pPr>
                        <a:spcBef>
                          <a:spcPts val="600"/>
                        </a:spcBef>
                        <a:spcAft>
                          <a:spcPts val="600"/>
                        </a:spcAft>
                      </a:pPr>
                      <a:r>
                        <a:rPr lang="en-GB" sz="2000" dirty="0"/>
                        <a:t>Common causes</a:t>
                      </a:r>
                      <a:endParaRPr lang="en-GB" sz="2000" b="1" dirty="0"/>
                    </a:p>
                  </a:txBody>
                  <a:tcPr marL="91439" marR="91439"/>
                </a:tc>
                <a:tc>
                  <a:txBody>
                    <a:bodyPr/>
                    <a:lstStyle/>
                    <a:p>
                      <a:r>
                        <a:rPr lang="en-US" sz="2000" dirty="0"/>
                        <a:t>Mfx, Bdq, Cfz, Dlm,</a:t>
                      </a:r>
                      <a:r>
                        <a:rPr lang="en-US" sz="2000" baseline="0" dirty="0"/>
                        <a:t> Lfx</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Many other drugs: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kern="1200" dirty="0">
                          <a:effectLst/>
                        </a:rPr>
                        <a:t>e.g. erythromycin, clarithromycin, quinidine, ketoconazole, fluconazole,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kern="1200" dirty="0">
                          <a:effectLst/>
                        </a:rPr>
                        <a:t>Antipsychotics (all have some risk including haloperidol, chlorpromazine and risperidone),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kern="1200" dirty="0">
                          <a:effectLst/>
                        </a:rPr>
                        <a:t>Many anti-nausea drugs (ondansetron/granisetron, domperidone),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kern="1200" dirty="0">
                          <a:effectLst/>
                        </a:rPr>
                        <a:t>Methadone,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kern="1200" dirty="0">
                          <a:effectLst/>
                        </a:rPr>
                        <a:t>Some antiretrovirals.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effectLst/>
                        </a:rPr>
                        <a:t>Genetic causes such as long QT syndrome; hypothyroidism. </a:t>
                      </a:r>
                      <a:endParaRPr lang="fr-CH" sz="2000" kern="1200" dirty="0">
                        <a:solidFill>
                          <a:schemeClr val="tx1"/>
                        </a:solidFill>
                        <a:effectLst/>
                        <a:latin typeface="+mn-lt"/>
                        <a:ea typeface="+mn-ea"/>
                        <a:cs typeface="+mn-cs"/>
                      </a:endParaRPr>
                    </a:p>
                  </a:txBody>
                  <a:tcPr marL="91439" marR="91439"/>
                </a:tc>
                <a:extLst>
                  <a:ext uri="{0D108BD9-81ED-4DB2-BD59-A6C34878D82A}">
                    <a16:rowId xmlns:a16="http://schemas.microsoft.com/office/drawing/2014/main" val="10003"/>
                  </a:ext>
                </a:extLst>
              </a:tr>
              <a:tr h="701040">
                <a:tc>
                  <a:txBody>
                    <a:bodyPr/>
                    <a:lstStyle/>
                    <a:p>
                      <a:pPr>
                        <a:spcBef>
                          <a:spcPts val="600"/>
                        </a:spcBef>
                        <a:spcAft>
                          <a:spcPts val="600"/>
                        </a:spcAft>
                      </a:pPr>
                      <a:r>
                        <a:rPr lang="en-GB" sz="2000" dirty="0"/>
                        <a:t>How to manage?</a:t>
                      </a:r>
                      <a:endParaRPr lang="en-GB" sz="2000" b="1"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Assess for symptoms, repeat to confirm, review all medications; if &gt;500 msec and does not correct, d/c BDQ</a:t>
                      </a:r>
                    </a:p>
                  </a:txBody>
                  <a:tcPr marL="91439" marR="91439"/>
                </a:tc>
                <a:extLst>
                  <a:ext uri="{0D108BD9-81ED-4DB2-BD59-A6C34878D82A}">
                    <a16:rowId xmlns:a16="http://schemas.microsoft.com/office/drawing/2014/main" val="10004"/>
                  </a:ext>
                </a:extLst>
              </a:tr>
              <a:tr h="491963">
                <a:tc>
                  <a:txBody>
                    <a:bodyPr/>
                    <a:lstStyle/>
                    <a:p>
                      <a:pPr>
                        <a:spcBef>
                          <a:spcPts val="600"/>
                        </a:spcBef>
                        <a:spcAft>
                          <a:spcPts val="600"/>
                        </a:spcAft>
                      </a:pPr>
                      <a:r>
                        <a:rPr lang="en-GB" sz="2000" dirty="0"/>
                        <a:t>Additional tests/precautions</a:t>
                      </a:r>
                      <a:endParaRPr lang="en-GB" sz="2000" b="1" dirty="0"/>
                    </a:p>
                  </a:txBody>
                  <a:tcPr marL="91439" marR="91439"/>
                </a:tc>
                <a:tc>
                  <a:txBody>
                    <a:bodyPr/>
                    <a:lstStyle/>
                    <a:p>
                      <a:r>
                        <a:rPr lang="en-US" sz="2000" dirty="0"/>
                        <a:t>Potassium, TSH</a:t>
                      </a:r>
                      <a:endParaRPr lang="en-GB" sz="2000" dirty="0"/>
                    </a:p>
                  </a:txBody>
                  <a:tcPr marL="91439" marR="91439"/>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A294D58-B394-25E8-FE8F-1F381CE578CE}"/>
              </a:ext>
            </a:extLst>
          </p:cNvPr>
          <p:cNvSpPr>
            <a:spLocks noGrp="1"/>
          </p:cNvSpPr>
          <p:nvPr>
            <p:ph type="title" idx="4294967295"/>
          </p:nvPr>
        </p:nvSpPr>
        <p:spPr bwMode="auto">
          <a:xfrm>
            <a:off x="1524000" y="136834"/>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How to detect QT prolongation? (1)</a:t>
            </a:r>
          </a:p>
        </p:txBody>
      </p:sp>
      <p:pic>
        <p:nvPicPr>
          <p:cNvPr id="57347" name="Picture 4" descr="SinusRhythmLabels.svg">
            <a:extLst>
              <a:ext uri="{FF2B5EF4-FFF2-40B4-BE49-F238E27FC236}">
                <a16:creationId xmlns:a16="http://schemas.microsoft.com/office/drawing/2014/main" id="{9DFF8498-A92F-6976-27B9-D5819F9CB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7" r="1007"/>
          <a:stretch>
            <a:fillRect/>
          </a:stretch>
        </p:blipFill>
        <p:spPr bwMode="auto">
          <a:xfrm>
            <a:off x="1487488" y="1736725"/>
            <a:ext cx="4824412"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597EF4-3DAC-3A46-0E15-A752879BDBD5}"/>
              </a:ext>
            </a:extLst>
          </p:cNvPr>
          <p:cNvSpPr/>
          <p:nvPr/>
        </p:nvSpPr>
        <p:spPr>
          <a:xfrm>
            <a:off x="3287713" y="5661025"/>
            <a:ext cx="2520950" cy="57626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7349" name="TextBox 6">
            <a:extLst>
              <a:ext uri="{FF2B5EF4-FFF2-40B4-BE49-F238E27FC236}">
                <a16:creationId xmlns:a16="http://schemas.microsoft.com/office/drawing/2014/main" id="{F61728C6-7782-F189-75BD-AE737C44D93B}"/>
              </a:ext>
            </a:extLst>
          </p:cNvPr>
          <p:cNvSpPr txBox="1">
            <a:spLocks noChangeArrowheads="1"/>
          </p:cNvSpPr>
          <p:nvPr/>
        </p:nvSpPr>
        <p:spPr bwMode="auto">
          <a:xfrm>
            <a:off x="335360" y="6264786"/>
            <a:ext cx="5160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8" name="Rectangle 7">
            <a:extLst>
              <a:ext uri="{FF2B5EF4-FFF2-40B4-BE49-F238E27FC236}">
                <a16:creationId xmlns:a16="http://schemas.microsoft.com/office/drawing/2014/main" id="{BAB28FC9-C14A-4D5C-49F9-7E231D2A586B}"/>
              </a:ext>
            </a:extLst>
          </p:cNvPr>
          <p:cNvSpPr>
            <a:spLocks noRot="1" noChangeAspect="1" noMove="1" noResize="1" noEditPoints="1" noAdjustHandles="1" noChangeArrowheads="1" noChangeShapeType="1" noTextEdit="1"/>
          </p:cNvSpPr>
          <p:nvPr/>
        </p:nvSpPr>
        <p:spPr>
          <a:xfrm>
            <a:off x="6065578" y="2058666"/>
            <a:ext cx="4572000" cy="4544257"/>
          </a:xfrm>
          <a:prstGeom prst="rect">
            <a:avLst/>
          </a:prstGeom>
          <a:blipFill rotWithShape="1">
            <a:blip r:embed="rId4"/>
            <a:stretch>
              <a:fillRect l="-1067" t="-671" b="-1208"/>
            </a:stretch>
          </a:blipFill>
        </p:spPr>
        <p:txBody>
          <a:bodyPr/>
          <a:lstStyle/>
          <a:p>
            <a:pPr eaLnBrk="1" hangingPunct="1">
              <a:defRPr/>
            </a:pPr>
            <a:r>
              <a:rPr lang="en-GB">
                <a:noFill/>
                <a:cs typeface="Arial" charset="0"/>
              </a:rPr>
              <a:t> </a:t>
            </a:r>
          </a:p>
        </p:txBody>
      </p:sp>
      <p:pic>
        <p:nvPicPr>
          <p:cNvPr id="2" name="Picture 1" descr="MCj02390130000[1]">
            <a:extLst>
              <a:ext uri="{FF2B5EF4-FFF2-40B4-BE49-F238E27FC236}">
                <a16:creationId xmlns:a16="http://schemas.microsoft.com/office/drawing/2014/main" id="{C0486CB6-820F-8C07-B90B-AA038B091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013" y="790575"/>
            <a:ext cx="657225" cy="803275"/>
          </a:xfrm>
          <a:prstGeom prst="rect">
            <a:avLst/>
          </a:prstGeom>
          <a:solidFill>
            <a:srgbClr val="C4BD97"/>
          </a:solidFill>
          <a:ln w="9525">
            <a:solidFill>
              <a:schemeClr val="tx1"/>
            </a:solidFill>
            <a:miter lim="800000"/>
            <a:headEnd/>
            <a:tailEnd/>
          </a:ln>
        </p:spPr>
      </p:pic>
      <p:sp>
        <p:nvSpPr>
          <p:cNvPr id="3" name="TextBox 2">
            <a:extLst>
              <a:ext uri="{FF2B5EF4-FFF2-40B4-BE49-F238E27FC236}">
                <a16:creationId xmlns:a16="http://schemas.microsoft.com/office/drawing/2014/main" id="{72C5A8D1-C8A6-2594-94C4-2CB783322D2E}"/>
              </a:ext>
            </a:extLst>
          </p:cNvPr>
          <p:cNvSpPr txBox="1"/>
          <p:nvPr/>
        </p:nvSpPr>
        <p:spPr>
          <a:xfrm>
            <a:off x="4440238" y="1192213"/>
            <a:ext cx="5770562" cy="400050"/>
          </a:xfrm>
          <a:prstGeom prst="rect">
            <a:avLst/>
          </a:prstGeom>
          <a:solidFill>
            <a:schemeClr val="bg2">
              <a:lumMod val="75000"/>
            </a:schemeClr>
          </a:solidFill>
          <a:ln>
            <a:solidFill>
              <a:schemeClr val="tx1"/>
            </a:solidFill>
          </a:ln>
        </p:spPr>
        <p:txBody>
          <a:bodyPr lIns="91321" tIns="45661" rIns="91321" bIns="45661">
            <a:spAutoFit/>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pPr>
              <a:defRPr/>
            </a:pPr>
            <a:r>
              <a:rPr lang="en-GB" sz="2000" i="1" dirty="0"/>
              <a:t>To be adapted to the system used by the NTP</a:t>
            </a:r>
            <a:endParaRPr lang="fr"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1BDF41D9-A95C-8C87-B3C4-2D7904F02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340768"/>
            <a:ext cx="8159674"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579AE676-B6F3-2FD3-8FE3-8C4E1073B1DF}"/>
              </a:ext>
            </a:extLst>
          </p:cNvPr>
          <p:cNvSpPr/>
          <p:nvPr/>
        </p:nvSpPr>
        <p:spPr>
          <a:xfrm>
            <a:off x="7032625" y="5872163"/>
            <a:ext cx="2519363" cy="5762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a:extLst>
              <a:ext uri="{FF2B5EF4-FFF2-40B4-BE49-F238E27FC236}">
                <a16:creationId xmlns:a16="http://schemas.microsoft.com/office/drawing/2014/main" id="{4FD92319-5FFC-B803-3928-7286857AB62D}"/>
              </a:ext>
            </a:extLst>
          </p:cNvPr>
          <p:cNvSpPr/>
          <p:nvPr/>
        </p:nvSpPr>
        <p:spPr>
          <a:xfrm>
            <a:off x="3586163" y="1989138"/>
            <a:ext cx="4238625" cy="5762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9397" name="TextBox 8">
            <a:extLst>
              <a:ext uri="{FF2B5EF4-FFF2-40B4-BE49-F238E27FC236}">
                <a16:creationId xmlns:a16="http://schemas.microsoft.com/office/drawing/2014/main" id="{A6C59B00-AA4E-DDE6-7672-33F2F34974DD}"/>
              </a:ext>
            </a:extLst>
          </p:cNvPr>
          <p:cNvSpPr txBox="1">
            <a:spLocks noChangeArrowheads="1"/>
          </p:cNvSpPr>
          <p:nvPr/>
        </p:nvSpPr>
        <p:spPr bwMode="auto">
          <a:xfrm>
            <a:off x="335360" y="6278562"/>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59398" name="Title 1">
            <a:extLst>
              <a:ext uri="{FF2B5EF4-FFF2-40B4-BE49-F238E27FC236}">
                <a16:creationId xmlns:a16="http://schemas.microsoft.com/office/drawing/2014/main" id="{4D7433AE-18C1-E86F-DCFB-DC15239BE334}"/>
              </a:ext>
            </a:extLst>
          </p:cNvPr>
          <p:cNvSpPr txBox="1">
            <a:spLocks/>
          </p:cNvSpPr>
          <p:nvPr/>
        </p:nvSpPr>
        <p:spPr bwMode="auto">
          <a:xfrm>
            <a:off x="1524000" y="1158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detect QT prolongation? (2)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64E137B-25B0-763B-AAED-5A0171C033D4}"/>
              </a:ext>
            </a:extLst>
          </p:cNvPr>
          <p:cNvSpPr>
            <a:spLocks noChangeArrowheads="1"/>
          </p:cNvSpPr>
          <p:nvPr/>
        </p:nvSpPr>
        <p:spPr bwMode="auto">
          <a:xfrm>
            <a:off x="2133600" y="1466850"/>
            <a:ext cx="80660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fr-FR" sz="2800" dirty="0"/>
              <a:t>The ECG machine should be calibrated to ensure that the following voltage and speeds apply:</a:t>
            </a:r>
            <a:endParaRPr lang="fr-CH" altLang="fr-FR" sz="2800" dirty="0"/>
          </a:p>
        </p:txBody>
      </p:sp>
      <p:pic>
        <p:nvPicPr>
          <p:cNvPr id="61443" name="image07.png">
            <a:extLst>
              <a:ext uri="{FF2B5EF4-FFF2-40B4-BE49-F238E27FC236}">
                <a16:creationId xmlns:a16="http://schemas.microsoft.com/office/drawing/2014/main" id="{DF1967C1-65E4-35A1-9365-F7291A280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2565400"/>
            <a:ext cx="53641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9">
            <a:extLst>
              <a:ext uri="{FF2B5EF4-FFF2-40B4-BE49-F238E27FC236}">
                <a16:creationId xmlns:a16="http://schemas.microsoft.com/office/drawing/2014/main" id="{DC82E983-DECC-9FF9-9A91-4E24DCE7BB22}"/>
              </a:ext>
            </a:extLst>
          </p:cNvPr>
          <p:cNvSpPr txBox="1">
            <a:spLocks noChangeArrowheads="1"/>
          </p:cNvSpPr>
          <p:nvPr/>
        </p:nvSpPr>
        <p:spPr bwMode="auto">
          <a:xfrm>
            <a:off x="263352" y="6356349"/>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61445" name="Title 1">
            <a:extLst>
              <a:ext uri="{FF2B5EF4-FFF2-40B4-BE49-F238E27FC236}">
                <a16:creationId xmlns:a16="http://schemas.microsoft.com/office/drawing/2014/main" id="{6527C31F-D55B-5684-1CF0-B2BC626A08EE}"/>
              </a:ext>
            </a:extLst>
          </p:cNvPr>
          <p:cNvSpPr txBox="1">
            <a:spLocks/>
          </p:cNvSpPr>
          <p:nvPr/>
        </p:nvSpPr>
        <p:spPr bwMode="auto">
          <a:xfrm>
            <a:off x="1524000" y="1158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detect QT prolongation?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FDCF6067-56F7-32C8-75E1-4A636BFB3F7F}"/>
              </a:ext>
            </a:extLst>
          </p:cNvPr>
          <p:cNvSpPr>
            <a:spLocks noGrp="1"/>
          </p:cNvSpPr>
          <p:nvPr>
            <p:ph idx="4294967295"/>
          </p:nvPr>
        </p:nvSpPr>
        <p:spPr bwMode="auto">
          <a:xfrm>
            <a:off x="767408" y="1556792"/>
            <a:ext cx="10657184" cy="4824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00"/>
              </a:spcAft>
            </a:pPr>
            <a:r>
              <a:rPr lang="en-US" altLang="fr-FR" sz="2800" dirty="0"/>
              <a:t>&gt;80% of patients on DR-TB treatment will have adverse events (AEs):</a:t>
            </a:r>
          </a:p>
          <a:p>
            <a:pPr lvl="1" eaLnBrk="1" hangingPunct="1">
              <a:spcAft>
                <a:spcPts val="600"/>
              </a:spcAft>
            </a:pPr>
            <a:r>
              <a:rPr lang="en-US" altLang="fr-FR" sz="2400" dirty="0"/>
              <a:t>Even mild and common AEs can affect adherence and treatment outcome (e.g. mild nausea/vomiting every day),</a:t>
            </a:r>
          </a:p>
          <a:p>
            <a:pPr lvl="1" eaLnBrk="1" hangingPunct="1">
              <a:spcAft>
                <a:spcPts val="600"/>
              </a:spcAft>
            </a:pPr>
            <a:r>
              <a:rPr lang="en-US" altLang="fr-FR" sz="2400" dirty="0"/>
              <a:t>Some can be fatal or life-threatening (e.g. anemia, QTc prolongation),</a:t>
            </a:r>
          </a:p>
          <a:p>
            <a:pPr lvl="1" eaLnBrk="1" hangingPunct="1">
              <a:spcAft>
                <a:spcPts val="600"/>
              </a:spcAft>
            </a:pPr>
            <a:r>
              <a:rPr lang="en-US" altLang="fr-FR" sz="2400" dirty="0"/>
              <a:t>Some cause permanent disability (e.g. optic neuritis).</a:t>
            </a:r>
          </a:p>
          <a:p>
            <a:pPr lvl="1" eaLnBrk="1" hangingPunct="1">
              <a:spcAft>
                <a:spcPts val="600"/>
              </a:spcAft>
            </a:pPr>
            <a:endParaRPr lang="en-US" altLang="fr-FR" dirty="0"/>
          </a:p>
          <a:p>
            <a:pPr eaLnBrk="1" hangingPunct="1">
              <a:spcAft>
                <a:spcPts val="600"/>
              </a:spcAft>
            </a:pPr>
            <a:r>
              <a:rPr lang="en-US" altLang="fr-FR" sz="2800" u="sng" dirty="0"/>
              <a:t>Timely</a:t>
            </a:r>
            <a:r>
              <a:rPr lang="en-US" altLang="fr-FR" sz="2800" dirty="0"/>
              <a:t> recognition and management of AEs are important for adherence, treatment outcome, overall treatment tolerance and well-being of patients.</a:t>
            </a:r>
          </a:p>
        </p:txBody>
      </p:sp>
      <p:sp>
        <p:nvSpPr>
          <p:cNvPr id="4" name="Title 1">
            <a:extLst>
              <a:ext uri="{FF2B5EF4-FFF2-40B4-BE49-F238E27FC236}">
                <a16:creationId xmlns:a16="http://schemas.microsoft.com/office/drawing/2014/main" id="{BA734AC6-CF63-A780-BCFF-68345AF134FB}"/>
              </a:ext>
            </a:extLst>
          </p:cNvPr>
          <p:cNvSpPr txBox="1">
            <a:spLocks/>
          </p:cNvSpPr>
          <p:nvPr/>
        </p:nvSpPr>
        <p:spPr bwMode="auto">
          <a:xfrm>
            <a:off x="1630363" y="115888"/>
            <a:ext cx="8928100" cy="1440904"/>
          </a:xfrm>
          <a:prstGeom prst="rect">
            <a:avLst/>
          </a:prstGeom>
          <a:noFill/>
          <a:ln>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dirty="0">
                <a:solidFill>
                  <a:srgbClr val="000000"/>
                </a:solidFill>
                <a:ea typeface="+mn-ea"/>
                <a:cs typeface="Calibri" panose="020F0502020204030204" pitchFamily="34" charset="0"/>
              </a:rPr>
              <a:t>Basic principles (1)</a:t>
            </a:r>
            <a:br>
              <a:rPr lang="en-US" altLang="en-US" b="1" dirty="0">
                <a:solidFill>
                  <a:srgbClr val="000000"/>
                </a:solidFill>
                <a:ea typeface="+mn-ea"/>
                <a:cs typeface="Calibri" panose="020F0502020204030204" pitchFamily="34" charset="0"/>
              </a:rPr>
            </a:br>
            <a:r>
              <a:rPr lang="en-US" altLang="en-US" sz="2800" i="1" dirty="0">
                <a:solidFill>
                  <a:srgbClr val="FF0000"/>
                </a:solidFill>
                <a:cs typeface="Calibri" panose="020F0502020204030204" pitchFamily="34" charset="0"/>
              </a:rPr>
              <a:t>AEs: frequencies and importance of management</a:t>
            </a:r>
            <a:endParaRPr lang="en-US" altLang="en-US" sz="2400" i="1" dirty="0">
              <a:solidFill>
                <a:srgbClr val="FF0000"/>
              </a:solidFill>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9">
            <a:extLst>
              <a:ext uri="{FF2B5EF4-FFF2-40B4-BE49-F238E27FC236}">
                <a16:creationId xmlns:a16="http://schemas.microsoft.com/office/drawing/2014/main" id="{588C969A-5993-9E87-9FE6-5EB7CE8228C9}"/>
              </a:ext>
            </a:extLst>
          </p:cNvPr>
          <p:cNvSpPr txBox="1">
            <a:spLocks noChangeArrowheads="1"/>
          </p:cNvSpPr>
          <p:nvPr/>
        </p:nvSpPr>
        <p:spPr bwMode="auto">
          <a:xfrm>
            <a:off x="335360" y="6188074"/>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pic>
        <p:nvPicPr>
          <p:cNvPr id="63491" name="Picture 2">
            <a:extLst>
              <a:ext uri="{FF2B5EF4-FFF2-40B4-BE49-F238E27FC236}">
                <a16:creationId xmlns:a16="http://schemas.microsoft.com/office/drawing/2014/main" id="{50C03CC4-31A6-DB5D-2395-9B089BE55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060575"/>
            <a:ext cx="28956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TextBox 3">
            <a:extLst>
              <a:ext uri="{FF2B5EF4-FFF2-40B4-BE49-F238E27FC236}">
                <a16:creationId xmlns:a16="http://schemas.microsoft.com/office/drawing/2014/main" id="{5651FC44-BBD1-708B-1718-92F074ADA41A}"/>
              </a:ext>
            </a:extLst>
          </p:cNvPr>
          <p:cNvSpPr txBox="1">
            <a:spLocks noChangeArrowheads="1"/>
          </p:cNvSpPr>
          <p:nvPr/>
        </p:nvSpPr>
        <p:spPr bwMode="auto">
          <a:xfrm>
            <a:off x="5880100" y="2060575"/>
            <a:ext cx="42481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2800" dirty="0"/>
              <a:t>You can count on the ECG display and gets the value for RR and QT?</a:t>
            </a:r>
          </a:p>
          <a:p>
            <a:pPr eaLnBrk="1" hangingPunct="1"/>
            <a:endParaRPr lang="en-GB" altLang="fr-FR" sz="2800" dirty="0"/>
          </a:p>
          <a:p>
            <a:pPr eaLnBrk="1" hangingPunct="1"/>
            <a:r>
              <a:rPr lang="en-GB" altLang="fr-FR" sz="2800" b="1" dirty="0"/>
              <a:t>How much are QT and RR here?</a:t>
            </a:r>
          </a:p>
        </p:txBody>
      </p:sp>
      <p:sp>
        <p:nvSpPr>
          <p:cNvPr id="63493" name="Title 1">
            <a:extLst>
              <a:ext uri="{FF2B5EF4-FFF2-40B4-BE49-F238E27FC236}">
                <a16:creationId xmlns:a16="http://schemas.microsoft.com/office/drawing/2014/main" id="{93DDF12B-7509-DC5D-ADD3-7BEA9909C649}"/>
              </a:ext>
            </a:extLst>
          </p:cNvPr>
          <p:cNvSpPr txBox="1">
            <a:spLocks/>
          </p:cNvSpPr>
          <p:nvPr/>
        </p:nvSpPr>
        <p:spPr bwMode="auto">
          <a:xfrm>
            <a:off x="1524000" y="1158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detect QT prolongation? (4)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9">
            <a:extLst>
              <a:ext uri="{FF2B5EF4-FFF2-40B4-BE49-F238E27FC236}">
                <a16:creationId xmlns:a16="http://schemas.microsoft.com/office/drawing/2014/main" id="{04F8D6F2-A00D-7CE4-2C14-227878ED8494}"/>
              </a:ext>
            </a:extLst>
          </p:cNvPr>
          <p:cNvSpPr txBox="1">
            <a:spLocks noChangeArrowheads="1"/>
          </p:cNvSpPr>
          <p:nvPr/>
        </p:nvSpPr>
        <p:spPr bwMode="auto">
          <a:xfrm>
            <a:off x="229468" y="6056727"/>
            <a:ext cx="42107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65539" name="TextBox 6">
            <a:extLst>
              <a:ext uri="{FF2B5EF4-FFF2-40B4-BE49-F238E27FC236}">
                <a16:creationId xmlns:a16="http://schemas.microsoft.com/office/drawing/2014/main" id="{6577A0F6-3626-7C4B-7976-B8187B7A045C}"/>
              </a:ext>
            </a:extLst>
          </p:cNvPr>
          <p:cNvSpPr txBox="1">
            <a:spLocks noChangeArrowheads="1"/>
          </p:cNvSpPr>
          <p:nvPr/>
        </p:nvSpPr>
        <p:spPr bwMode="auto">
          <a:xfrm>
            <a:off x="986632" y="1672639"/>
            <a:ext cx="25304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2800" dirty="0" err="1"/>
              <a:t>QTcF</a:t>
            </a:r>
            <a:r>
              <a:rPr lang="en-GB" altLang="fr-FR" sz="2800" dirty="0"/>
              <a:t> can be calculated using the formula… OR you just use the nomogram.</a:t>
            </a:r>
          </a:p>
          <a:p>
            <a:pPr eaLnBrk="1" hangingPunct="1"/>
            <a:endParaRPr lang="en-GB" altLang="fr-FR" sz="2800" dirty="0"/>
          </a:p>
          <a:p>
            <a:pPr eaLnBrk="1" hangingPunct="1"/>
            <a:r>
              <a:rPr lang="en-GB" altLang="fr-FR" sz="2800" b="1" dirty="0"/>
              <a:t>Can you find </a:t>
            </a:r>
            <a:r>
              <a:rPr lang="en-GB" altLang="fr-FR" sz="2800" b="1" dirty="0" err="1"/>
              <a:t>QTcF</a:t>
            </a:r>
            <a:r>
              <a:rPr lang="en-GB" altLang="fr-FR" sz="2800" b="1" dirty="0"/>
              <a:t> for the example?</a:t>
            </a:r>
          </a:p>
        </p:txBody>
      </p:sp>
      <p:pic>
        <p:nvPicPr>
          <p:cNvPr id="65540" name="Picture 3">
            <a:extLst>
              <a:ext uri="{FF2B5EF4-FFF2-40B4-BE49-F238E27FC236}">
                <a16:creationId xmlns:a16="http://schemas.microsoft.com/office/drawing/2014/main" id="{BFC9B7B4-B22E-3751-3530-632AE92A7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1258888"/>
            <a:ext cx="5292725" cy="538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Title 1">
            <a:extLst>
              <a:ext uri="{FF2B5EF4-FFF2-40B4-BE49-F238E27FC236}">
                <a16:creationId xmlns:a16="http://schemas.microsoft.com/office/drawing/2014/main" id="{A5FC954E-4E34-DFDF-2FB1-7323A96108EE}"/>
              </a:ext>
            </a:extLst>
          </p:cNvPr>
          <p:cNvSpPr txBox="1">
            <a:spLocks/>
          </p:cNvSpPr>
          <p:nvPr/>
        </p:nvSpPr>
        <p:spPr bwMode="auto">
          <a:xfrm>
            <a:off x="1524000" y="1158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detect QT prolongation? (5)</a:t>
            </a:r>
          </a:p>
        </p:txBody>
      </p:sp>
      <p:pic>
        <p:nvPicPr>
          <p:cNvPr id="2" name="Picture 1" descr="MCj02390130000[1]">
            <a:extLst>
              <a:ext uri="{FF2B5EF4-FFF2-40B4-BE49-F238E27FC236}">
                <a16:creationId xmlns:a16="http://schemas.microsoft.com/office/drawing/2014/main" id="{D8EF0EE3-FF34-61BA-EAAF-F5F586F4D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013" y="3155950"/>
            <a:ext cx="657225" cy="803275"/>
          </a:xfrm>
          <a:prstGeom prst="rect">
            <a:avLst/>
          </a:prstGeom>
          <a:solidFill>
            <a:srgbClr val="C4BD97"/>
          </a:solidFill>
          <a:ln w="9525">
            <a:solidFill>
              <a:schemeClr val="tx1"/>
            </a:solidFill>
            <a:miter lim="800000"/>
            <a:headEnd/>
            <a:tailEnd/>
          </a:ln>
        </p:spPr>
      </p:pic>
      <p:sp>
        <p:nvSpPr>
          <p:cNvPr id="3" name="TextBox 2">
            <a:extLst>
              <a:ext uri="{FF2B5EF4-FFF2-40B4-BE49-F238E27FC236}">
                <a16:creationId xmlns:a16="http://schemas.microsoft.com/office/drawing/2014/main" id="{BC49CA96-E017-0372-DB12-61D6818D1C7F}"/>
              </a:ext>
            </a:extLst>
          </p:cNvPr>
          <p:cNvSpPr txBox="1"/>
          <p:nvPr/>
        </p:nvSpPr>
        <p:spPr>
          <a:xfrm>
            <a:off x="4440238" y="3557588"/>
            <a:ext cx="5770562" cy="400050"/>
          </a:xfrm>
          <a:prstGeom prst="rect">
            <a:avLst/>
          </a:prstGeom>
          <a:solidFill>
            <a:schemeClr val="bg2">
              <a:lumMod val="75000"/>
            </a:schemeClr>
          </a:solidFill>
          <a:ln>
            <a:solidFill>
              <a:schemeClr val="tx1"/>
            </a:solidFill>
          </a:ln>
        </p:spPr>
        <p:txBody>
          <a:bodyPr lIns="91321" tIns="45661" rIns="91321" bIns="45661">
            <a:spAutoFit/>
          </a:bodyPr>
          <a:ls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a:lstStyle>
          <a:p>
            <a:pPr>
              <a:defRPr/>
            </a:pPr>
            <a:r>
              <a:rPr lang="en-GB" sz="2000" i="1" dirty="0"/>
              <a:t>To be adapted to the system used by the NTP</a:t>
            </a:r>
            <a:endParaRPr lang="fr"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9A752726-8B7B-B1AC-43F9-7E6C8EFCB606}"/>
              </a:ext>
            </a:extLst>
          </p:cNvPr>
          <p:cNvSpPr>
            <a:spLocks noGrp="1"/>
          </p:cNvSpPr>
          <p:nvPr>
            <p:ph type="title" idx="4294967295"/>
          </p:nvPr>
        </p:nvSpPr>
        <p:spPr bwMode="auto">
          <a:xfrm>
            <a:off x="1524000" y="152400"/>
            <a:ext cx="9144000"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How to manage QT prolongation? (1)</a:t>
            </a:r>
          </a:p>
        </p:txBody>
      </p:sp>
      <p:pic>
        <p:nvPicPr>
          <p:cNvPr id="67587" name="Picture 2">
            <a:extLst>
              <a:ext uri="{FF2B5EF4-FFF2-40B4-BE49-F238E27FC236}">
                <a16:creationId xmlns:a16="http://schemas.microsoft.com/office/drawing/2014/main" id="{C21D730C-5D5B-4893-7B2B-F06655183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1700213"/>
            <a:ext cx="8747125"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TextBox 5">
            <a:extLst>
              <a:ext uri="{FF2B5EF4-FFF2-40B4-BE49-F238E27FC236}">
                <a16:creationId xmlns:a16="http://schemas.microsoft.com/office/drawing/2014/main" id="{3F13F0F7-CDB0-6F85-DF50-FE5B71040A06}"/>
              </a:ext>
            </a:extLst>
          </p:cNvPr>
          <p:cNvSpPr txBox="1">
            <a:spLocks noChangeArrowheads="1"/>
          </p:cNvSpPr>
          <p:nvPr/>
        </p:nvSpPr>
        <p:spPr bwMode="auto">
          <a:xfrm>
            <a:off x="335360" y="6165304"/>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5">
            <a:extLst>
              <a:ext uri="{FF2B5EF4-FFF2-40B4-BE49-F238E27FC236}">
                <a16:creationId xmlns:a16="http://schemas.microsoft.com/office/drawing/2014/main" id="{A2E86D88-AFE4-522E-70F6-7D3D0E7215F7}"/>
              </a:ext>
            </a:extLst>
          </p:cNvPr>
          <p:cNvSpPr>
            <a:spLocks noGrp="1"/>
          </p:cNvSpPr>
          <p:nvPr>
            <p:ph idx="4294967295"/>
          </p:nvPr>
        </p:nvSpPr>
        <p:spPr bwMode="auto">
          <a:xfrm>
            <a:off x="742950" y="1341438"/>
            <a:ext cx="11449050" cy="459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2800" dirty="0"/>
              <a:t>Stop all QT prolonging drugs </a:t>
            </a:r>
            <a:r>
              <a:rPr lang="en-US" altLang="fr-FR" sz="2800" b="1" dirty="0"/>
              <a:t>immediately</a:t>
            </a:r>
            <a:r>
              <a:rPr lang="en-US" altLang="fr-FR" sz="2800" dirty="0"/>
              <a:t>. </a:t>
            </a:r>
          </a:p>
          <a:p>
            <a:pPr eaLnBrk="1" hangingPunct="1"/>
            <a:r>
              <a:rPr lang="en-US" altLang="fr-FR" sz="2800" dirty="0"/>
              <a:t>ART usually not stopped unless the patient is severely unstable.  </a:t>
            </a:r>
            <a:endParaRPr lang="fr-CH" altLang="fr-FR" sz="2800" dirty="0"/>
          </a:p>
          <a:p>
            <a:pPr eaLnBrk="1" hangingPunct="1"/>
            <a:r>
              <a:rPr lang="en-US" altLang="fr-FR" sz="2800" b="1" dirty="0"/>
              <a:t>Hospitalize</a:t>
            </a:r>
            <a:r>
              <a:rPr lang="en-US" altLang="fr-FR" sz="2800" dirty="0"/>
              <a:t> and consider continuous ECG monitoring for Grade 3 and above.</a:t>
            </a:r>
          </a:p>
          <a:p>
            <a:pPr lvl="1" eaLnBrk="1" hangingPunct="1"/>
            <a:r>
              <a:rPr lang="en-US" altLang="fr-FR" sz="2400" dirty="0"/>
              <a:t>Hospitalization should occur in a facility capable in the management of Torsade de Pointes / arrhythmia.  </a:t>
            </a:r>
            <a:endParaRPr lang="fr-CH" altLang="fr-FR" sz="2400" dirty="0"/>
          </a:p>
          <a:p>
            <a:pPr eaLnBrk="1" hangingPunct="1"/>
            <a:r>
              <a:rPr lang="en-US" altLang="fr-FR" sz="2800" dirty="0"/>
              <a:t>Check a TSH and treat any hypothyroidism found.</a:t>
            </a:r>
          </a:p>
          <a:p>
            <a:pPr eaLnBrk="1" hangingPunct="1"/>
            <a:r>
              <a:rPr lang="en-US" altLang="fr-FR" sz="2800" dirty="0"/>
              <a:t>Check electrolytes and manage.</a:t>
            </a:r>
            <a:endParaRPr lang="fr-CH" altLang="fr-FR" sz="2800" dirty="0"/>
          </a:p>
          <a:p>
            <a:pPr eaLnBrk="1" hangingPunct="1"/>
            <a:endParaRPr lang="en-GB" altLang="fr-FR" sz="2800" dirty="0"/>
          </a:p>
        </p:txBody>
      </p:sp>
      <p:sp>
        <p:nvSpPr>
          <p:cNvPr id="69635" name="TextBox 3">
            <a:extLst>
              <a:ext uri="{FF2B5EF4-FFF2-40B4-BE49-F238E27FC236}">
                <a16:creationId xmlns:a16="http://schemas.microsoft.com/office/drawing/2014/main" id="{539B2D2B-76E9-7265-C5BB-8B7B508F2166}"/>
              </a:ext>
            </a:extLst>
          </p:cNvPr>
          <p:cNvSpPr txBox="1">
            <a:spLocks noChangeArrowheads="1"/>
          </p:cNvSpPr>
          <p:nvPr/>
        </p:nvSpPr>
        <p:spPr bwMode="auto">
          <a:xfrm>
            <a:off x="263352" y="6103938"/>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69636" name="Title 1">
            <a:extLst>
              <a:ext uri="{FF2B5EF4-FFF2-40B4-BE49-F238E27FC236}">
                <a16:creationId xmlns:a16="http://schemas.microsoft.com/office/drawing/2014/main" id="{033D2A7E-3FAB-2503-EF6A-EC58875E7B98}"/>
              </a:ext>
            </a:extLst>
          </p:cNvPr>
          <p:cNvSpPr txBox="1">
            <a:spLocks/>
          </p:cNvSpPr>
          <p:nvPr/>
        </p:nvSpPr>
        <p:spPr bwMode="auto">
          <a:xfrm>
            <a:off x="1524000" y="115888"/>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manage QT prolongation? (2)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5">
            <a:extLst>
              <a:ext uri="{FF2B5EF4-FFF2-40B4-BE49-F238E27FC236}">
                <a16:creationId xmlns:a16="http://schemas.microsoft.com/office/drawing/2014/main" id="{3CAA17BD-6A35-D2CF-0290-5CC953A3B0B6}"/>
              </a:ext>
            </a:extLst>
          </p:cNvPr>
          <p:cNvSpPr>
            <a:spLocks noGrp="1"/>
          </p:cNvSpPr>
          <p:nvPr>
            <p:ph idx="4294967295"/>
          </p:nvPr>
        </p:nvSpPr>
        <p:spPr bwMode="auto">
          <a:xfrm>
            <a:off x="787737" y="1273981"/>
            <a:ext cx="10780872"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dirty="0"/>
              <a:t>Checking and repleting serum electrolytes:</a:t>
            </a:r>
            <a:endParaRPr lang="fr-CH" altLang="en-US" sz="2800" dirty="0"/>
          </a:p>
          <a:p>
            <a:pPr lvl="1" eaLnBrk="1" hangingPunct="1">
              <a:buFont typeface="Arial" panose="020B0604020202020204" pitchFamily="34" charset="0"/>
              <a:buChar char="•"/>
            </a:pPr>
            <a:r>
              <a:rPr lang="en-US" altLang="en-US" sz="2400" dirty="0"/>
              <a:t>Serum potassium (K</a:t>
            </a:r>
            <a:r>
              <a:rPr lang="en-US" altLang="en-US" sz="2400" baseline="30000" dirty="0"/>
              <a:t>+</a:t>
            </a:r>
            <a:r>
              <a:rPr lang="en-US" altLang="en-US" sz="2400" dirty="0"/>
              <a:t>), ionized calcium (ionized Ca</a:t>
            </a:r>
            <a:r>
              <a:rPr lang="en-US" altLang="en-US" sz="2400" baseline="30000" dirty="0"/>
              <a:t>++</a:t>
            </a:r>
            <a:r>
              <a:rPr lang="en-US" altLang="en-US" sz="2400" dirty="0"/>
              <a:t>), and magnesium (Mg</a:t>
            </a:r>
            <a:r>
              <a:rPr lang="en-US" altLang="en-US" sz="2400" baseline="30000" dirty="0"/>
              <a:t>++</a:t>
            </a:r>
            <a:r>
              <a:rPr lang="en-US" altLang="en-US" sz="2400" dirty="0"/>
              <a:t>) should be obtained in case of prolonged QT.</a:t>
            </a:r>
            <a:endParaRPr lang="fr-CH" altLang="en-US" sz="2400" dirty="0"/>
          </a:p>
          <a:p>
            <a:pPr lvl="1" eaLnBrk="1" hangingPunct="1">
              <a:buFont typeface="Arial" panose="020B0604020202020204" pitchFamily="34" charset="0"/>
              <a:buChar char="•"/>
            </a:pPr>
            <a:r>
              <a:rPr lang="en-US" altLang="en-US" sz="2400" dirty="0"/>
              <a:t>Abnormal electrolytes are most commonly due to the injectable and </a:t>
            </a:r>
            <a:r>
              <a:rPr lang="en-US" altLang="en-US" sz="2400" u="sng" dirty="0"/>
              <a:t>should be corrected</a:t>
            </a:r>
            <a:r>
              <a:rPr lang="en-US" altLang="en-US" sz="2400" dirty="0"/>
              <a:t>.</a:t>
            </a:r>
            <a:endParaRPr lang="fr-CH" altLang="en-US" sz="2400" dirty="0"/>
          </a:p>
          <a:p>
            <a:pPr lvl="1" eaLnBrk="1" hangingPunct="1">
              <a:buFont typeface="Arial" panose="020B0604020202020204" pitchFamily="34" charset="0"/>
              <a:buChar char="•"/>
            </a:pPr>
            <a:r>
              <a:rPr lang="en-US" altLang="en-US" sz="2400" dirty="0"/>
              <a:t>If low K</a:t>
            </a:r>
            <a:r>
              <a:rPr lang="en-US" altLang="en-US" sz="2400" baseline="30000" dirty="0"/>
              <a:t>+</a:t>
            </a:r>
            <a:r>
              <a:rPr lang="en-US" altLang="en-US" sz="2400" dirty="0"/>
              <a:t> is detected, urgent management needed with replacement and frequent repeat K</a:t>
            </a:r>
            <a:r>
              <a:rPr lang="en-US" altLang="en-US" sz="2400" baseline="30000" dirty="0"/>
              <a:t>+ </a:t>
            </a:r>
            <a:r>
              <a:rPr lang="en-US" altLang="en-US" sz="2400" dirty="0"/>
              <a:t>test (daily or multiple times a day) to document K</a:t>
            </a:r>
            <a:r>
              <a:rPr lang="en-US" altLang="en-US" sz="2400" baseline="30000" dirty="0"/>
              <a:t>+ </a:t>
            </a:r>
            <a:r>
              <a:rPr lang="en-US" altLang="en-US" sz="2400" dirty="0"/>
              <a:t>is improving.</a:t>
            </a:r>
            <a:endParaRPr lang="fr-CH" altLang="en-US" sz="2400" dirty="0"/>
          </a:p>
          <a:p>
            <a:pPr lvl="1" eaLnBrk="1" hangingPunct="1">
              <a:buFont typeface="Arial" panose="020B0604020202020204" pitchFamily="34" charset="0"/>
              <a:buChar char="•"/>
            </a:pPr>
            <a:r>
              <a:rPr lang="en-US" altLang="en-US" sz="2400" dirty="0"/>
              <a:t>If K</a:t>
            </a:r>
            <a:r>
              <a:rPr lang="en-US" altLang="en-US" sz="2400" baseline="30000" dirty="0"/>
              <a:t>+ </a:t>
            </a:r>
            <a:r>
              <a:rPr lang="en-US" altLang="en-US" sz="2400" dirty="0"/>
              <a:t>is low, always check Mg</a:t>
            </a:r>
            <a:r>
              <a:rPr lang="en-US" altLang="en-US" sz="2400" baseline="30000" dirty="0"/>
              <a:t>++ </a:t>
            </a:r>
            <a:r>
              <a:rPr lang="en-US" altLang="en-US" sz="2400" dirty="0"/>
              <a:t>and Ca</a:t>
            </a:r>
            <a:r>
              <a:rPr lang="en-US" altLang="en-US" sz="2400" baseline="30000" dirty="0"/>
              <a:t>++</a:t>
            </a:r>
            <a:r>
              <a:rPr lang="en-US" altLang="en-US" sz="2400" dirty="0"/>
              <a:t>, and compensate as needed.</a:t>
            </a:r>
          </a:p>
          <a:p>
            <a:pPr lvl="2" eaLnBrk="1" hangingPunct="1"/>
            <a:r>
              <a:rPr lang="en-US" altLang="en-US" sz="2000" dirty="0"/>
              <a:t>If unable to check, consider oral empiric replacement doses of Mg</a:t>
            </a:r>
            <a:r>
              <a:rPr lang="en-US" altLang="en-US" sz="2000" baseline="30000" dirty="0"/>
              <a:t>++ </a:t>
            </a:r>
            <a:r>
              <a:rPr lang="en-US" altLang="en-US" sz="2000" dirty="0"/>
              <a:t>and Ca</a:t>
            </a:r>
            <a:r>
              <a:rPr lang="en-US" altLang="en-US" sz="2000" baseline="30000" dirty="0"/>
              <a:t>++</a:t>
            </a:r>
            <a:r>
              <a:rPr lang="en-US" altLang="en-US" sz="2000" dirty="0"/>
              <a:t>.</a:t>
            </a:r>
            <a:endParaRPr lang="fr-CH" altLang="en-US" sz="2000" dirty="0"/>
          </a:p>
        </p:txBody>
      </p:sp>
      <p:sp>
        <p:nvSpPr>
          <p:cNvPr id="70659" name="TextBox 6">
            <a:extLst>
              <a:ext uri="{FF2B5EF4-FFF2-40B4-BE49-F238E27FC236}">
                <a16:creationId xmlns:a16="http://schemas.microsoft.com/office/drawing/2014/main" id="{BAD8C3D0-383E-BE1B-AD8A-B7A674F650C0}"/>
              </a:ext>
            </a:extLst>
          </p:cNvPr>
          <p:cNvSpPr txBox="1">
            <a:spLocks noChangeArrowheads="1"/>
          </p:cNvSpPr>
          <p:nvPr/>
        </p:nvSpPr>
        <p:spPr bwMode="auto">
          <a:xfrm>
            <a:off x="335360" y="6237312"/>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70660" name="Title 1">
            <a:extLst>
              <a:ext uri="{FF2B5EF4-FFF2-40B4-BE49-F238E27FC236}">
                <a16:creationId xmlns:a16="http://schemas.microsoft.com/office/drawing/2014/main" id="{B0A02209-CE84-AA76-3A0F-8F68753565DE}"/>
              </a:ext>
            </a:extLst>
          </p:cNvPr>
          <p:cNvSpPr txBox="1">
            <a:spLocks/>
          </p:cNvSpPr>
          <p:nvPr/>
        </p:nvSpPr>
        <p:spPr bwMode="auto">
          <a:xfrm>
            <a:off x="1524000" y="115888"/>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manage QT prolongation? (3)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5">
            <a:extLst>
              <a:ext uri="{FF2B5EF4-FFF2-40B4-BE49-F238E27FC236}">
                <a16:creationId xmlns:a16="http://schemas.microsoft.com/office/drawing/2014/main" id="{E8E27E9E-7643-D8DA-79A1-BDCDA7A14524}"/>
              </a:ext>
            </a:extLst>
          </p:cNvPr>
          <p:cNvSpPr>
            <a:spLocks noGrp="1"/>
          </p:cNvSpPr>
          <p:nvPr>
            <p:ph idx="4294967295"/>
          </p:nvPr>
        </p:nvSpPr>
        <p:spPr bwMode="auto">
          <a:xfrm>
            <a:off x="1031875" y="1206500"/>
            <a:ext cx="1003267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2800" dirty="0"/>
              <a:t>Once stable (</a:t>
            </a:r>
            <a:r>
              <a:rPr lang="en-US" altLang="fr-FR" sz="2800" dirty="0" err="1"/>
              <a:t>QTcF</a:t>
            </a:r>
            <a:r>
              <a:rPr lang="en-US" altLang="fr-FR" sz="2800" dirty="0"/>
              <a:t> &lt;450 and normal electrolytes), drugs can be added back:</a:t>
            </a:r>
            <a:endParaRPr lang="fr-CH" altLang="fr-FR" sz="2800" dirty="0"/>
          </a:p>
          <a:p>
            <a:pPr lvl="1" eaLnBrk="1" hangingPunct="1"/>
            <a:r>
              <a:rPr lang="en-US" altLang="fr-FR" sz="2400" dirty="0" err="1"/>
              <a:t>Mfx</a:t>
            </a:r>
            <a:r>
              <a:rPr lang="en-US" altLang="fr-FR" sz="2400" dirty="0"/>
              <a:t> </a:t>
            </a:r>
            <a:r>
              <a:rPr lang="en-US" altLang="fr-FR" sz="2400" dirty="0">
                <a:sym typeface="Wingdings" pitchFamily="2" charset="2"/>
              </a:rPr>
              <a:t></a:t>
            </a:r>
            <a:r>
              <a:rPr lang="en-US" altLang="fr-FR" sz="2400" dirty="0"/>
              <a:t> consider using </a:t>
            </a:r>
            <a:r>
              <a:rPr lang="en-US" altLang="fr-FR" sz="2400" dirty="0" err="1"/>
              <a:t>Lfx</a:t>
            </a:r>
            <a:r>
              <a:rPr lang="en-US" altLang="fr-FR" sz="2400" dirty="0"/>
              <a:t> instead. </a:t>
            </a:r>
            <a:endParaRPr lang="fr-CH" altLang="fr-FR" sz="2400" dirty="0"/>
          </a:p>
          <a:p>
            <a:pPr lvl="1" eaLnBrk="1" hangingPunct="1"/>
            <a:r>
              <a:rPr lang="en-US" altLang="fr-FR" sz="2400" dirty="0" err="1"/>
              <a:t>Cfz</a:t>
            </a:r>
            <a:r>
              <a:rPr lang="en-US" altLang="fr-FR" sz="2400" dirty="0"/>
              <a:t> </a:t>
            </a:r>
            <a:r>
              <a:rPr lang="en-US" altLang="fr-FR" sz="2400" dirty="0">
                <a:sym typeface="Wingdings" pitchFamily="2" charset="2"/>
              </a:rPr>
              <a:t> </a:t>
            </a:r>
            <a:r>
              <a:rPr lang="en-US" altLang="fr-FR" sz="2400" dirty="0"/>
              <a:t>consider suspending it permanently if not critical to the regimen.</a:t>
            </a:r>
            <a:endParaRPr lang="fr-CH" altLang="fr-FR" sz="2400" dirty="0"/>
          </a:p>
          <a:p>
            <a:pPr lvl="1" eaLnBrk="1" hangingPunct="1"/>
            <a:r>
              <a:rPr lang="en-US" altLang="fr-FR" sz="2400" dirty="0" err="1"/>
              <a:t>Bdq</a:t>
            </a:r>
            <a:r>
              <a:rPr lang="en-US" altLang="fr-FR" sz="2400" dirty="0"/>
              <a:t> or </a:t>
            </a:r>
            <a:r>
              <a:rPr lang="en-US" altLang="fr-FR" sz="2400" dirty="0" err="1"/>
              <a:t>Dlm</a:t>
            </a:r>
            <a:r>
              <a:rPr lang="en-US" altLang="fr-FR" sz="2400" dirty="0"/>
              <a:t> </a:t>
            </a:r>
            <a:r>
              <a:rPr lang="en-US" altLang="fr-FR" sz="2400" dirty="0">
                <a:sym typeface="Wingdings" pitchFamily="2" charset="2"/>
              </a:rPr>
              <a:t></a:t>
            </a:r>
            <a:r>
              <a:rPr lang="en-US" altLang="fr-FR" sz="2400" dirty="0"/>
              <a:t> if considered critical to the regimen, consider adding back to the regimen while suspending all other QT prolonging drugs (with the exception of stopping ART, which should not normally be suspended in the management of QT prolongation). </a:t>
            </a:r>
            <a:endParaRPr lang="fr-CH" altLang="fr-FR" sz="2400" dirty="0"/>
          </a:p>
        </p:txBody>
      </p:sp>
      <p:sp>
        <p:nvSpPr>
          <p:cNvPr id="71683" name="TextBox 3">
            <a:extLst>
              <a:ext uri="{FF2B5EF4-FFF2-40B4-BE49-F238E27FC236}">
                <a16:creationId xmlns:a16="http://schemas.microsoft.com/office/drawing/2014/main" id="{9E6CBA5B-7960-9B4D-9B37-B72DD1CECF7F}"/>
              </a:ext>
            </a:extLst>
          </p:cNvPr>
          <p:cNvSpPr txBox="1">
            <a:spLocks noChangeArrowheads="1"/>
          </p:cNvSpPr>
          <p:nvPr/>
        </p:nvSpPr>
        <p:spPr bwMode="auto">
          <a:xfrm>
            <a:off x="263352" y="6309320"/>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71684" name="Title 1">
            <a:extLst>
              <a:ext uri="{FF2B5EF4-FFF2-40B4-BE49-F238E27FC236}">
                <a16:creationId xmlns:a16="http://schemas.microsoft.com/office/drawing/2014/main" id="{0EB6D47B-9452-31FD-F08C-6865700E8840}"/>
              </a:ext>
            </a:extLst>
          </p:cNvPr>
          <p:cNvSpPr txBox="1">
            <a:spLocks/>
          </p:cNvSpPr>
          <p:nvPr/>
        </p:nvSpPr>
        <p:spPr bwMode="auto">
          <a:xfrm>
            <a:off x="1524000" y="115888"/>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How to manage QT prolongation? (4)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343CF1C4-49F4-BD9A-1B35-B08CA43ECC5E}"/>
              </a:ext>
            </a:extLst>
          </p:cNvPr>
          <p:cNvSpPr>
            <a:spLocks noGrp="1"/>
          </p:cNvSpPr>
          <p:nvPr>
            <p:ph type="title" idx="4294967295"/>
          </p:nvPr>
        </p:nvSpPr>
        <p:spPr bwMode="auto">
          <a:xfrm>
            <a:off x="1524000" y="178872"/>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1" dirty="0"/>
              <a:t>QT prolongation</a:t>
            </a:r>
            <a:br>
              <a:rPr lang="en-US" altLang="fr-FR" b="1" dirty="0"/>
            </a:br>
            <a:r>
              <a:rPr lang="en-GB" altLang="fr-FR" sz="2800" i="1" dirty="0">
                <a:solidFill>
                  <a:srgbClr val="FF0000"/>
                </a:solidFill>
              </a:rPr>
              <a:t>Case study 4</a:t>
            </a:r>
            <a:endParaRPr lang="en-US" altLang="fr-FR" b="1" dirty="0"/>
          </a:p>
        </p:txBody>
      </p:sp>
      <p:sp>
        <p:nvSpPr>
          <p:cNvPr id="72707" name="Content Placeholder 4">
            <a:extLst>
              <a:ext uri="{FF2B5EF4-FFF2-40B4-BE49-F238E27FC236}">
                <a16:creationId xmlns:a16="http://schemas.microsoft.com/office/drawing/2014/main" id="{E7EBD8FA-2354-0C12-814C-8275990443AD}"/>
              </a:ext>
            </a:extLst>
          </p:cNvPr>
          <p:cNvSpPr>
            <a:spLocks noGrp="1"/>
          </p:cNvSpPr>
          <p:nvPr>
            <p:ph idx="4294967295"/>
          </p:nvPr>
        </p:nvSpPr>
        <p:spPr bwMode="auto">
          <a:xfrm>
            <a:off x="671513" y="1601788"/>
            <a:ext cx="10105007" cy="511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2800" dirty="0"/>
              <a:t>PP is a 44 </a:t>
            </a:r>
            <a:r>
              <a:rPr lang="en-US" altLang="fr-FR" sz="2800" dirty="0" err="1"/>
              <a:t>yo</a:t>
            </a:r>
            <a:r>
              <a:rPr lang="en-US" altLang="fr-FR" sz="2800" dirty="0"/>
              <a:t> male on treatment for XDR TB with </a:t>
            </a:r>
            <a:r>
              <a:rPr lang="en-US" altLang="fr-FR" sz="2800" dirty="0" err="1"/>
              <a:t>Bdq</a:t>
            </a:r>
            <a:r>
              <a:rPr lang="en-US" altLang="fr-FR" sz="2800" dirty="0"/>
              <a:t>-</a:t>
            </a:r>
            <a:r>
              <a:rPr lang="en-US" altLang="fr-FR" sz="2800" dirty="0" err="1"/>
              <a:t>Cfz</a:t>
            </a:r>
            <a:r>
              <a:rPr lang="en-US" altLang="fr-FR" sz="2800" dirty="0"/>
              <a:t>-</a:t>
            </a:r>
            <a:r>
              <a:rPr lang="en-US" altLang="fr-FR" sz="2800" dirty="0" err="1"/>
              <a:t>Lzd</a:t>
            </a:r>
            <a:r>
              <a:rPr lang="en-US" altLang="fr-FR" sz="2800" dirty="0"/>
              <a:t>-Z-Cs-PAS-</a:t>
            </a:r>
            <a:r>
              <a:rPr lang="en-US" altLang="fr-FR" sz="2800" dirty="0" err="1"/>
              <a:t>Eto</a:t>
            </a:r>
            <a:r>
              <a:rPr lang="en-US" altLang="fr-FR" sz="2800" dirty="0"/>
              <a:t>. Baseline </a:t>
            </a:r>
            <a:r>
              <a:rPr lang="en-US" altLang="fr-FR" sz="2800" dirty="0" err="1"/>
              <a:t>QTcF</a:t>
            </a:r>
            <a:r>
              <a:rPr lang="en-US" altLang="fr-FR" sz="2800" dirty="0"/>
              <a:t> is 420 msec. He is doing well but on his 8-week visit, he is found to have an increased </a:t>
            </a:r>
            <a:r>
              <a:rPr lang="en-US" altLang="fr-FR" sz="2800" dirty="0" err="1"/>
              <a:t>QTcF</a:t>
            </a:r>
            <a:r>
              <a:rPr lang="en-US" altLang="fr-FR" sz="2800" dirty="0"/>
              <a:t> at 485 msec. Slightly pale, bradycardia.</a:t>
            </a:r>
          </a:p>
          <a:p>
            <a:pPr eaLnBrk="1" hangingPunct="1"/>
            <a:r>
              <a:rPr lang="en-US" altLang="fr-FR" sz="2800" b="1" dirty="0"/>
              <a:t>What additional information should you collect?</a:t>
            </a:r>
          </a:p>
          <a:p>
            <a:pPr eaLnBrk="1" hangingPunct="1"/>
            <a:r>
              <a:rPr lang="en-US" altLang="fr-FR" sz="2800" b="1" dirty="0"/>
              <a:t>How severe is this event?</a:t>
            </a:r>
          </a:p>
          <a:p>
            <a:pPr eaLnBrk="1" hangingPunct="1"/>
            <a:r>
              <a:rPr lang="en-US" altLang="fr-FR" sz="2800" b="1" dirty="0"/>
              <a:t>What management strategies should you try?</a:t>
            </a:r>
          </a:p>
          <a:p>
            <a:pPr eaLnBrk="1" hangingPunct="1"/>
            <a:endParaRPr lang="en-US" altLang="fr-FR" sz="2800" dirty="0"/>
          </a:p>
          <a:p>
            <a:pPr eaLnBrk="1" hangingPunct="1"/>
            <a:endParaRPr lang="en-US" altLang="fr-F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85297F4-655C-A722-73D3-A0C71D534594}"/>
              </a:ext>
            </a:extLst>
          </p:cNvPr>
          <p:cNvSpPr>
            <a:spLocks noGrp="1"/>
          </p:cNvSpPr>
          <p:nvPr>
            <p:ph type="title" idx="4294967295"/>
          </p:nvPr>
        </p:nvSpPr>
        <p:spPr bwMode="auto">
          <a:xfrm>
            <a:off x="1524000" y="116632"/>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4800" b="1" dirty="0"/>
              <a:t>Visual disturbances</a:t>
            </a:r>
          </a:p>
        </p:txBody>
      </p:sp>
      <p:graphicFrame>
        <p:nvGraphicFramePr>
          <p:cNvPr id="5" name="Table 4">
            <a:extLst>
              <a:ext uri="{FF2B5EF4-FFF2-40B4-BE49-F238E27FC236}">
                <a16:creationId xmlns:a16="http://schemas.microsoft.com/office/drawing/2014/main" id="{9AD0A308-02E5-EC7F-BE99-656351C7EFA9}"/>
              </a:ext>
            </a:extLst>
          </p:cNvPr>
          <p:cNvGraphicFramePr>
            <a:graphicFrameLocks noGrp="1"/>
          </p:cNvGraphicFramePr>
          <p:nvPr>
            <p:extLst>
              <p:ext uri="{D42A27DB-BD31-4B8C-83A1-F6EECF244321}">
                <p14:modId xmlns:p14="http://schemas.microsoft.com/office/powerpoint/2010/main" val="1434657205"/>
              </p:ext>
            </p:extLst>
          </p:nvPr>
        </p:nvGraphicFramePr>
        <p:xfrm>
          <a:off x="623392" y="1556792"/>
          <a:ext cx="10440987" cy="4342920"/>
        </p:xfrm>
        <a:graphic>
          <a:graphicData uri="http://schemas.openxmlformats.org/drawingml/2006/table">
            <a:tbl>
              <a:tblPr firstRow="1" bandRow="1">
                <a:tableStyleId>{5FD0F851-EC5A-4D38-B0AD-8093EC10F338}</a:tableStyleId>
              </a:tblPr>
              <a:tblGrid>
                <a:gridCol w="3603363">
                  <a:extLst>
                    <a:ext uri="{9D8B030D-6E8A-4147-A177-3AD203B41FA5}">
                      <a16:colId xmlns:a16="http://schemas.microsoft.com/office/drawing/2014/main" val="20000"/>
                    </a:ext>
                  </a:extLst>
                </a:gridCol>
                <a:gridCol w="6837624">
                  <a:extLst>
                    <a:ext uri="{9D8B030D-6E8A-4147-A177-3AD203B41FA5}">
                      <a16:colId xmlns:a16="http://schemas.microsoft.com/office/drawing/2014/main" val="20001"/>
                    </a:ext>
                  </a:extLst>
                </a:gridCol>
              </a:tblGrid>
              <a:tr h="967638">
                <a:tc>
                  <a:txBody>
                    <a:bodyPr/>
                    <a:lstStyle/>
                    <a:p>
                      <a:pPr>
                        <a:spcBef>
                          <a:spcPts val="600"/>
                        </a:spcBef>
                        <a:spcAft>
                          <a:spcPts val="600"/>
                        </a:spcAft>
                      </a:pPr>
                      <a:r>
                        <a:rPr lang="en-GB" sz="2000" dirty="0"/>
                        <a:t>Prevalence (DR TB patients)</a:t>
                      </a:r>
                      <a:endParaRPr lang="en-GB" sz="2000" b="1" dirty="0"/>
                    </a:p>
                  </a:txBody>
                  <a:tcPr marL="91438" marR="91438" marT="45710" marB="457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Lzd is by far the most common cause of optic neuritis -</a:t>
                      </a:r>
                      <a:r>
                        <a:rPr lang="en-US" sz="2000" kern="1200" baseline="0" dirty="0">
                          <a:effectLst/>
                        </a:rPr>
                        <a:t> </a:t>
                      </a:r>
                      <a:r>
                        <a:rPr lang="en-US" sz="2000" kern="1200" dirty="0">
                          <a:effectLst/>
                        </a:rPr>
                        <a:t>18% of patients in trials, mostly after 4 months of treatment.</a:t>
                      </a:r>
                      <a:endParaRPr lang="fr-CH" sz="2000" kern="1200" dirty="0">
                        <a:solidFill>
                          <a:schemeClr val="tx1"/>
                        </a:solidFill>
                        <a:effectLst/>
                        <a:latin typeface="+mn-lt"/>
                        <a:ea typeface="+mn-ea"/>
                        <a:cs typeface="+mn-cs"/>
                      </a:endParaRPr>
                    </a:p>
                  </a:txBody>
                  <a:tcPr marL="91438" marR="91438" marT="45710" marB="45710"/>
                </a:tc>
                <a:extLst>
                  <a:ext uri="{0D108BD9-81ED-4DB2-BD59-A6C34878D82A}">
                    <a16:rowId xmlns:a16="http://schemas.microsoft.com/office/drawing/2014/main" val="10001"/>
                  </a:ext>
                </a:extLst>
              </a:tr>
              <a:tr h="736010">
                <a:tc>
                  <a:txBody>
                    <a:bodyPr/>
                    <a:lstStyle/>
                    <a:p>
                      <a:pPr>
                        <a:spcBef>
                          <a:spcPts val="600"/>
                        </a:spcBef>
                        <a:spcAft>
                          <a:spcPts val="600"/>
                        </a:spcAft>
                      </a:pPr>
                      <a:r>
                        <a:rPr lang="en-GB" sz="2000" dirty="0"/>
                        <a:t>How</a:t>
                      </a:r>
                      <a:r>
                        <a:rPr lang="en-GB" sz="2000" baseline="0" dirty="0"/>
                        <a:t> to detect?</a:t>
                      </a:r>
                      <a:endParaRPr lang="en-GB" sz="2000" b="1" dirty="0"/>
                    </a:p>
                  </a:txBody>
                  <a:tcPr marL="91438" marR="91438" marT="45710" marB="4571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dirty="0"/>
                        <a:t>Visual acuity, color testing</a:t>
                      </a:r>
                    </a:p>
                  </a:txBody>
                  <a:tcPr marL="91438" marR="91438" marT="45710" marB="45710" anchor="ctr"/>
                </a:tc>
                <a:extLst>
                  <a:ext uri="{0D108BD9-81ED-4DB2-BD59-A6C34878D82A}">
                    <a16:rowId xmlns:a16="http://schemas.microsoft.com/office/drawing/2014/main" val="10002"/>
                  </a:ext>
                </a:extLst>
              </a:tr>
              <a:tr h="703996">
                <a:tc>
                  <a:txBody>
                    <a:bodyPr/>
                    <a:lstStyle/>
                    <a:p>
                      <a:pPr>
                        <a:spcBef>
                          <a:spcPts val="600"/>
                        </a:spcBef>
                        <a:spcAft>
                          <a:spcPts val="600"/>
                        </a:spcAft>
                      </a:pPr>
                      <a:r>
                        <a:rPr lang="en-GB" sz="2000" dirty="0"/>
                        <a:t>Common causes</a:t>
                      </a:r>
                      <a:endParaRPr lang="en-GB" sz="2000" b="1" dirty="0"/>
                    </a:p>
                  </a:txBody>
                  <a:tcPr marL="91438" marR="91438" marT="45710" marB="45710"/>
                </a:tc>
                <a:tc>
                  <a:txBody>
                    <a:bodyPr/>
                    <a:lstStyle/>
                    <a:p>
                      <a:r>
                        <a:rPr lang="en-US" sz="2000" dirty="0"/>
                        <a:t>Age, cataract, E, Lzd, </a:t>
                      </a:r>
                      <a:r>
                        <a:rPr lang="en-US" sz="2000" kern="1200" dirty="0" err="1">
                          <a:effectLst/>
                        </a:rPr>
                        <a:t>Eto</a:t>
                      </a:r>
                      <a:r>
                        <a:rPr lang="en-US" sz="2000" kern="1200" dirty="0">
                          <a:effectLst/>
                        </a:rPr>
                        <a:t>/Pto, Cfz, rifabutin, H, S, </a:t>
                      </a:r>
                      <a:r>
                        <a:rPr lang="en-US" sz="2000" kern="1200" dirty="0" err="1">
                          <a:effectLst/>
                        </a:rPr>
                        <a:t>ddI</a:t>
                      </a:r>
                      <a:endParaRPr lang="en-US" sz="2000" b="1" dirty="0"/>
                    </a:p>
                  </a:txBody>
                  <a:tcPr marL="91438" marR="91438" marT="45710" marB="45710"/>
                </a:tc>
                <a:extLst>
                  <a:ext uri="{0D108BD9-81ED-4DB2-BD59-A6C34878D82A}">
                    <a16:rowId xmlns:a16="http://schemas.microsoft.com/office/drawing/2014/main" val="10003"/>
                  </a:ext>
                </a:extLst>
              </a:tr>
              <a:tr h="967638">
                <a:tc>
                  <a:txBody>
                    <a:bodyPr/>
                    <a:lstStyle/>
                    <a:p>
                      <a:pPr>
                        <a:spcBef>
                          <a:spcPts val="600"/>
                        </a:spcBef>
                        <a:spcAft>
                          <a:spcPts val="600"/>
                        </a:spcAft>
                      </a:pPr>
                      <a:r>
                        <a:rPr lang="en-GB" sz="2000" dirty="0"/>
                        <a:t>How to manage?</a:t>
                      </a:r>
                      <a:endParaRPr lang="en-GB" sz="2000" b="1" dirty="0"/>
                    </a:p>
                  </a:txBody>
                  <a:tcPr marL="91438" marR="91438"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Rule out other causes, discontinue or lower dose of E and/or Lzd</a:t>
                      </a:r>
                    </a:p>
                  </a:txBody>
                  <a:tcPr marL="91438" marR="91438" marT="45710" marB="45710"/>
                </a:tc>
                <a:extLst>
                  <a:ext uri="{0D108BD9-81ED-4DB2-BD59-A6C34878D82A}">
                    <a16:rowId xmlns:a16="http://schemas.microsoft.com/office/drawing/2014/main" val="10004"/>
                  </a:ext>
                </a:extLst>
              </a:tr>
              <a:tr h="967638">
                <a:tc>
                  <a:txBody>
                    <a:bodyPr/>
                    <a:lstStyle/>
                    <a:p>
                      <a:pPr>
                        <a:spcBef>
                          <a:spcPts val="600"/>
                        </a:spcBef>
                        <a:spcAft>
                          <a:spcPts val="600"/>
                        </a:spcAft>
                      </a:pPr>
                      <a:r>
                        <a:rPr lang="en-GB" sz="2000" dirty="0"/>
                        <a:t>Additional tests/precautions</a:t>
                      </a:r>
                      <a:endParaRPr lang="en-GB" sz="2000" b="1" dirty="0"/>
                    </a:p>
                  </a:txBody>
                  <a:tcPr marL="91438" marR="91438"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Examination of optic nerve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1" dirty="0"/>
                        <a:t>! Diabetes</a:t>
                      </a:r>
                      <a:r>
                        <a:rPr lang="en-US" sz="2000" i="1" baseline="0" dirty="0"/>
                        <a:t> !</a:t>
                      </a:r>
                      <a:endParaRPr lang="en-US" sz="2000" i="1" dirty="0"/>
                    </a:p>
                  </a:txBody>
                  <a:tcPr marL="91438" marR="91438" marT="45710" marB="45710"/>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5D31A39-0332-2D1D-4F53-605DDDEB3FF4}"/>
              </a:ext>
            </a:extLst>
          </p:cNvPr>
          <p:cNvSpPr>
            <a:spLocks noGrp="1"/>
          </p:cNvSpPr>
          <p:nvPr>
            <p:ph type="title" idx="4294967295"/>
          </p:nvPr>
        </p:nvSpPr>
        <p:spPr bwMode="auto">
          <a:xfrm>
            <a:off x="1524000" y="95374"/>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How to detect visual disturbances?</a:t>
            </a:r>
          </a:p>
        </p:txBody>
      </p:sp>
      <p:pic>
        <p:nvPicPr>
          <p:cNvPr id="75779" name="Picture 2">
            <a:extLst>
              <a:ext uri="{FF2B5EF4-FFF2-40B4-BE49-F238E27FC236}">
                <a16:creationId xmlns:a16="http://schemas.microsoft.com/office/drawing/2014/main" id="{8985A75C-7B82-EDDB-0D1B-71902A6E62B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802439" y="1361243"/>
            <a:ext cx="4059771" cy="4804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5780" name="Picture 2">
            <a:extLst>
              <a:ext uri="{FF2B5EF4-FFF2-40B4-BE49-F238E27FC236}">
                <a16:creationId xmlns:a16="http://schemas.microsoft.com/office/drawing/2014/main" id="{210B39D1-8CC5-F871-D090-9F957BA2D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341438"/>
            <a:ext cx="3686175" cy="538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6B0B0CCF-7BC1-215D-3C72-CDF7F080B279}"/>
              </a:ext>
            </a:extLst>
          </p:cNvPr>
          <p:cNvSpPr>
            <a:spLocks noGrp="1"/>
          </p:cNvSpPr>
          <p:nvPr>
            <p:ph type="title" idx="4294967295"/>
          </p:nvPr>
        </p:nvSpPr>
        <p:spPr bwMode="auto">
          <a:xfrm>
            <a:off x="1631950" y="65087"/>
            <a:ext cx="90360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How to manage visual disturbances?</a:t>
            </a:r>
          </a:p>
        </p:txBody>
      </p:sp>
      <p:pic>
        <p:nvPicPr>
          <p:cNvPr id="77827" name="Picture 2">
            <a:extLst>
              <a:ext uri="{FF2B5EF4-FFF2-40B4-BE49-F238E27FC236}">
                <a16:creationId xmlns:a16="http://schemas.microsoft.com/office/drawing/2014/main" id="{3B9BBB3F-58CF-3711-E152-D912309AA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912938"/>
            <a:ext cx="89281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8" name="TextBox 5">
            <a:extLst>
              <a:ext uri="{FF2B5EF4-FFF2-40B4-BE49-F238E27FC236}">
                <a16:creationId xmlns:a16="http://schemas.microsoft.com/office/drawing/2014/main" id="{C5BF417C-D316-07BE-5C2F-5A1CE37D752E}"/>
              </a:ext>
            </a:extLst>
          </p:cNvPr>
          <p:cNvSpPr txBox="1">
            <a:spLocks noChangeArrowheads="1"/>
          </p:cNvSpPr>
          <p:nvPr/>
        </p:nvSpPr>
        <p:spPr bwMode="auto">
          <a:xfrm>
            <a:off x="335360" y="6215063"/>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810626F-26D0-609A-C739-D028A0C2BD91}"/>
              </a:ext>
            </a:extLst>
          </p:cNvPr>
          <p:cNvSpPr>
            <a:spLocks noGrp="1"/>
          </p:cNvSpPr>
          <p:nvPr>
            <p:ph type="title" idx="4294967295"/>
          </p:nvPr>
        </p:nvSpPr>
        <p:spPr>
          <a:xfrm>
            <a:off x="1524000" y="116632"/>
            <a:ext cx="9612560" cy="1224136"/>
          </a:xfrm>
          <a:prstGeom prst="rect">
            <a:avLst/>
          </a:prstGeom>
        </p:spPr>
        <p:txBody>
          <a:bodyPr/>
          <a:lstStyle/>
          <a:p>
            <a:pPr>
              <a:defRPr/>
            </a:pPr>
            <a:r>
              <a:rPr lang="en-US" altLang="en-US" b="1" dirty="0">
                <a:solidFill>
                  <a:srgbClr val="000000"/>
                </a:solidFill>
                <a:ea typeface="+mn-ea"/>
                <a:cs typeface="Calibri" panose="020F0502020204030204" pitchFamily="34" charset="0"/>
              </a:rPr>
              <a:t>Basic principles (2)</a:t>
            </a:r>
            <a:br>
              <a:rPr lang="en-US" altLang="en-US" b="1" dirty="0">
                <a:solidFill>
                  <a:srgbClr val="000000"/>
                </a:solidFill>
                <a:ea typeface="+mn-ea"/>
                <a:cs typeface="Calibri" panose="020F0502020204030204" pitchFamily="34" charset="0"/>
              </a:rPr>
            </a:br>
            <a:r>
              <a:rPr lang="en-US" altLang="en-US" sz="2800" i="1" dirty="0">
                <a:solidFill>
                  <a:srgbClr val="FF0000"/>
                </a:solidFill>
                <a:cs typeface="Calibri" panose="020F0502020204030204" pitchFamily="34" charset="0"/>
              </a:rPr>
              <a:t>What is needed for clinical monitoring and management of AEs?</a:t>
            </a:r>
            <a:endParaRPr lang="en-US" altLang="en-US" sz="2400" i="1" dirty="0">
              <a:solidFill>
                <a:srgbClr val="FF0000"/>
              </a:solidFill>
              <a:cs typeface="Calibri" panose="020F0502020204030204" pitchFamily="34" charset="0"/>
            </a:endParaRPr>
          </a:p>
        </p:txBody>
      </p:sp>
      <p:sp>
        <p:nvSpPr>
          <p:cNvPr id="7171" name="Content Placeholder 2">
            <a:extLst>
              <a:ext uri="{FF2B5EF4-FFF2-40B4-BE49-F238E27FC236}">
                <a16:creationId xmlns:a16="http://schemas.microsoft.com/office/drawing/2014/main" id="{A5F467D1-0F9D-1051-F146-B6CB30ACB6BC}"/>
              </a:ext>
            </a:extLst>
          </p:cNvPr>
          <p:cNvSpPr>
            <a:spLocks noGrp="1"/>
          </p:cNvSpPr>
          <p:nvPr>
            <p:ph idx="4294967295"/>
          </p:nvPr>
        </p:nvSpPr>
        <p:spPr bwMode="auto">
          <a:xfrm>
            <a:off x="695400" y="1484784"/>
            <a:ext cx="10609188" cy="4598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Ensure patients have </a:t>
            </a:r>
            <a:r>
              <a:rPr lang="en-US" altLang="en-US" sz="2800" b="1" dirty="0"/>
              <a:t>access to diagnostics and treatment for AEs, including ancillary drugs</a:t>
            </a:r>
          </a:p>
          <a:p>
            <a:r>
              <a:rPr lang="en-US" altLang="en-US" sz="2800" dirty="0"/>
              <a:t>Implement </a:t>
            </a:r>
            <a:r>
              <a:rPr lang="en-US" altLang="en-US" sz="2800" b="1" dirty="0"/>
              <a:t>baseline examinations at initiation of treatment and monitoring during treatment </a:t>
            </a:r>
            <a:r>
              <a:rPr lang="en-US" altLang="en-US" sz="2800" dirty="0"/>
              <a:t>for all MDR-TB patients</a:t>
            </a:r>
          </a:p>
          <a:p>
            <a:r>
              <a:rPr lang="en-US" altLang="en-US" sz="2800" dirty="0"/>
              <a:t>Assess </a:t>
            </a:r>
            <a:r>
              <a:rPr lang="en-US" altLang="en-US" sz="2800" b="1" dirty="0"/>
              <a:t>availability of clinical examinations </a:t>
            </a:r>
            <a:r>
              <a:rPr lang="en-US" altLang="en-US" sz="2800" dirty="0"/>
              <a:t>tools required. Seek funds to procure if not available</a:t>
            </a:r>
          </a:p>
          <a:p>
            <a:r>
              <a:rPr lang="en-US" altLang="en-US" sz="2800" dirty="0"/>
              <a:t>Ensure </a:t>
            </a:r>
            <a:r>
              <a:rPr lang="en-US" altLang="en-US" sz="2800" b="1" dirty="0"/>
              <a:t>quick test result feedback</a:t>
            </a:r>
            <a:r>
              <a:rPr lang="en-US" altLang="en-US" sz="2800" dirty="0"/>
              <a:t>, to allow for timely clinical decision making</a:t>
            </a:r>
          </a:p>
          <a:p>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D50FF00B-D1EC-4388-3A27-B9CB32EAF2A1}"/>
              </a:ext>
            </a:extLst>
          </p:cNvPr>
          <p:cNvSpPr>
            <a:spLocks noGrp="1"/>
          </p:cNvSpPr>
          <p:nvPr>
            <p:ph type="title" idx="4294967295"/>
          </p:nvPr>
        </p:nvSpPr>
        <p:spPr bwMode="auto">
          <a:xfrm>
            <a:off x="1487488" y="116632"/>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Hepatitis</a:t>
            </a:r>
          </a:p>
        </p:txBody>
      </p:sp>
      <p:graphicFrame>
        <p:nvGraphicFramePr>
          <p:cNvPr id="5" name="Table 4">
            <a:extLst>
              <a:ext uri="{FF2B5EF4-FFF2-40B4-BE49-F238E27FC236}">
                <a16:creationId xmlns:a16="http://schemas.microsoft.com/office/drawing/2014/main" id="{FC4EAC92-C65C-E0B5-D144-222B5C899C1A}"/>
              </a:ext>
            </a:extLst>
          </p:cNvPr>
          <p:cNvGraphicFramePr>
            <a:graphicFrameLocks noGrp="1"/>
          </p:cNvGraphicFramePr>
          <p:nvPr>
            <p:extLst>
              <p:ext uri="{D42A27DB-BD31-4B8C-83A1-F6EECF244321}">
                <p14:modId xmlns:p14="http://schemas.microsoft.com/office/powerpoint/2010/main" val="3520741756"/>
              </p:ext>
            </p:extLst>
          </p:nvPr>
        </p:nvGraphicFramePr>
        <p:xfrm>
          <a:off x="1487488" y="1558925"/>
          <a:ext cx="9180512" cy="3723586"/>
        </p:xfrm>
        <a:graphic>
          <a:graphicData uri="http://schemas.openxmlformats.org/drawingml/2006/table">
            <a:tbl>
              <a:tblPr firstRow="1" bandRow="1">
                <a:tableStyleId>{5FD0F851-EC5A-4D38-B0AD-8093EC10F338}</a:tableStyleId>
              </a:tblPr>
              <a:tblGrid>
                <a:gridCol w="3168352">
                  <a:extLst>
                    <a:ext uri="{9D8B030D-6E8A-4147-A177-3AD203B41FA5}">
                      <a16:colId xmlns:a16="http://schemas.microsoft.com/office/drawing/2014/main" val="20000"/>
                    </a:ext>
                  </a:extLst>
                </a:gridCol>
                <a:gridCol w="6012160">
                  <a:extLst>
                    <a:ext uri="{9D8B030D-6E8A-4147-A177-3AD203B41FA5}">
                      <a16:colId xmlns:a16="http://schemas.microsoft.com/office/drawing/2014/main" val="20001"/>
                    </a:ext>
                  </a:extLst>
                </a:gridCol>
              </a:tblGrid>
              <a:tr h="365813">
                <a:tc>
                  <a:txBody>
                    <a:bodyPr/>
                    <a:lstStyle/>
                    <a:p>
                      <a:pPr>
                        <a:spcBef>
                          <a:spcPts val="600"/>
                        </a:spcBef>
                        <a:spcAft>
                          <a:spcPts val="600"/>
                        </a:spcAft>
                      </a:pPr>
                      <a:r>
                        <a:rPr lang="en-GB" sz="1800" dirty="0"/>
                        <a:t>Prevalence (DR TB patients)</a:t>
                      </a:r>
                      <a:endParaRPr lang="en-GB" sz="1800" b="1" dirty="0"/>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effectLst/>
                        </a:rPr>
                        <a:t>Up to 25%</a:t>
                      </a:r>
                      <a:endParaRPr lang="fr-CH" sz="1800" kern="1200" dirty="0">
                        <a:solidFill>
                          <a:schemeClr val="tx1"/>
                        </a:solidFill>
                        <a:effectLst/>
                        <a:latin typeface="+mn-lt"/>
                        <a:ea typeface="+mn-ea"/>
                        <a:cs typeface="+mn-cs"/>
                      </a:endParaRPr>
                    </a:p>
                  </a:txBody>
                  <a:tcPr marT="45727" marB="45727"/>
                </a:tc>
                <a:extLst>
                  <a:ext uri="{0D108BD9-81ED-4DB2-BD59-A6C34878D82A}">
                    <a16:rowId xmlns:a16="http://schemas.microsoft.com/office/drawing/2014/main" val="10001"/>
                  </a:ext>
                </a:extLst>
              </a:tr>
              <a:tr h="914484">
                <a:tc>
                  <a:txBody>
                    <a:bodyPr/>
                    <a:lstStyle/>
                    <a:p>
                      <a:pPr>
                        <a:spcBef>
                          <a:spcPts val="600"/>
                        </a:spcBef>
                        <a:spcAft>
                          <a:spcPts val="600"/>
                        </a:spcAft>
                      </a:pPr>
                      <a:r>
                        <a:rPr lang="en-GB" sz="1800" dirty="0"/>
                        <a:t>How</a:t>
                      </a:r>
                      <a:r>
                        <a:rPr lang="en-GB" sz="1800" baseline="0" dirty="0"/>
                        <a:t> to detect?</a:t>
                      </a:r>
                      <a:endParaRPr lang="en-GB" sz="1800" b="1" dirty="0"/>
                    </a:p>
                  </a:txBody>
                  <a:tcPr marT="45727" marB="45727"/>
                </a:tc>
                <a:tc>
                  <a:txBody>
                    <a:bodyPr/>
                    <a:lstStyle/>
                    <a:p>
                      <a:r>
                        <a:rPr lang="en-US" sz="1800" dirty="0"/>
                        <a:t>Symptomatic, screening (transaminases</a:t>
                      </a:r>
                      <a:r>
                        <a:rPr lang="en-US" sz="1800" baseline="0" dirty="0"/>
                        <a:t>)</a:t>
                      </a:r>
                    </a:p>
                    <a:p>
                      <a:endParaRPr lang="en-US" sz="18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t>Baseline: screen for hepatitis B and C</a:t>
                      </a:r>
                    </a:p>
                  </a:txBody>
                  <a:tcPr marT="45727" marB="45727" anchor="ctr"/>
                </a:tc>
                <a:extLst>
                  <a:ext uri="{0D108BD9-81ED-4DB2-BD59-A6C34878D82A}">
                    <a16:rowId xmlns:a16="http://schemas.microsoft.com/office/drawing/2014/main" val="10002"/>
                  </a:ext>
                </a:extLst>
              </a:tr>
              <a:tr h="1188894">
                <a:tc>
                  <a:txBody>
                    <a:bodyPr/>
                    <a:lstStyle/>
                    <a:p>
                      <a:pPr>
                        <a:spcBef>
                          <a:spcPts val="600"/>
                        </a:spcBef>
                        <a:spcAft>
                          <a:spcPts val="600"/>
                        </a:spcAft>
                      </a:pPr>
                      <a:r>
                        <a:rPr lang="en-GB" sz="1800" dirty="0"/>
                        <a:t>Common causes</a:t>
                      </a:r>
                      <a:endParaRPr lang="en-GB" sz="1800" b="1" dirty="0"/>
                    </a:p>
                  </a:txBody>
                  <a:tcPr marT="45727" marB="45727"/>
                </a:tc>
                <a:tc>
                  <a:txBody>
                    <a:bodyPr/>
                    <a:lstStyle/>
                    <a:p>
                      <a:r>
                        <a:rPr lang="en-US" sz="1800" dirty="0"/>
                        <a:t>Viral hepatitis, alcohol, NVP, any of the TB medications</a:t>
                      </a:r>
                    </a:p>
                    <a:p>
                      <a:r>
                        <a:rPr lang="en-US" sz="1800" dirty="0"/>
                        <a:t>Can be very difficult to decide causative agent in multidrug regimen</a:t>
                      </a:r>
                    </a:p>
                    <a:p>
                      <a:r>
                        <a:rPr lang="en-US" sz="1800" i="1" dirty="0"/>
                        <a:t>! </a:t>
                      </a:r>
                      <a:r>
                        <a:rPr lang="en-US" sz="1800" i="1" kern="1200" dirty="0">
                          <a:effectLst/>
                        </a:rPr>
                        <a:t>cotrimoxazole in HIV patients !</a:t>
                      </a:r>
                      <a:endParaRPr lang="en-US" sz="1800" b="1" i="1" dirty="0"/>
                    </a:p>
                  </a:txBody>
                  <a:tcPr marT="45727" marB="45727"/>
                </a:tc>
                <a:extLst>
                  <a:ext uri="{0D108BD9-81ED-4DB2-BD59-A6C34878D82A}">
                    <a16:rowId xmlns:a16="http://schemas.microsoft.com/office/drawing/2014/main" val="10003"/>
                  </a:ext>
                </a:extLst>
              </a:tr>
              <a:tr h="614221">
                <a:tc>
                  <a:txBody>
                    <a:bodyPr/>
                    <a:lstStyle/>
                    <a:p>
                      <a:pPr>
                        <a:spcBef>
                          <a:spcPts val="600"/>
                        </a:spcBef>
                        <a:spcAft>
                          <a:spcPts val="600"/>
                        </a:spcAft>
                      </a:pPr>
                      <a:r>
                        <a:rPr lang="en-GB" sz="1800" dirty="0"/>
                        <a:t>How to manage?</a:t>
                      </a:r>
                      <a:endParaRPr lang="en-GB" sz="1800" b="1" dirty="0"/>
                    </a:p>
                  </a:txBody>
                  <a:tcPr marT="45727" marB="45727"/>
                </a:tc>
                <a:tc>
                  <a:txBody>
                    <a:bodyPr/>
                    <a:lstStyle/>
                    <a:p>
                      <a:r>
                        <a:rPr lang="en-US" sz="1800" dirty="0"/>
                        <a:t>Discontinue medications and serially reintroduce</a:t>
                      </a:r>
                    </a:p>
                  </a:txBody>
                  <a:tcPr marT="45727" marB="45727"/>
                </a:tc>
                <a:extLst>
                  <a:ext uri="{0D108BD9-81ED-4DB2-BD59-A6C34878D82A}">
                    <a16:rowId xmlns:a16="http://schemas.microsoft.com/office/drawing/2014/main" val="10004"/>
                  </a:ext>
                </a:extLst>
              </a:tr>
              <a:tr h="640174">
                <a:tc>
                  <a:txBody>
                    <a:bodyPr/>
                    <a:lstStyle/>
                    <a:p>
                      <a:pPr>
                        <a:spcBef>
                          <a:spcPts val="600"/>
                        </a:spcBef>
                        <a:spcAft>
                          <a:spcPts val="600"/>
                        </a:spcAft>
                      </a:pPr>
                      <a:r>
                        <a:rPr lang="en-GB" sz="1800" dirty="0"/>
                        <a:t>Additional tests/precautions</a:t>
                      </a:r>
                      <a:endParaRPr lang="en-GB" sz="1800" b="1" dirty="0"/>
                    </a:p>
                  </a:txBody>
                  <a:tcPr marT="45727" marB="45727"/>
                </a:tc>
                <a:tc>
                  <a:txBody>
                    <a:bodyPr/>
                    <a:lstStyle/>
                    <a:p>
                      <a:r>
                        <a:rPr lang="en-US" sz="1800" dirty="0"/>
                        <a:t>Consider serum bilirubin, alcohol screening, hepatitis B and C serology, liver ultrasonography</a:t>
                      </a:r>
                    </a:p>
                  </a:txBody>
                  <a:tcPr marT="45727" marB="45727"/>
                </a:tc>
                <a:extLst>
                  <a:ext uri="{0D108BD9-81ED-4DB2-BD59-A6C34878D82A}">
                    <a16:rowId xmlns:a16="http://schemas.microsoft.com/office/drawing/2014/main" val="10005"/>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24ACBDDF-F497-AC1F-7927-D0A1B7E09017}"/>
              </a:ext>
            </a:extLst>
          </p:cNvPr>
          <p:cNvSpPr>
            <a:spLocks noGrp="1"/>
          </p:cNvSpPr>
          <p:nvPr>
            <p:ph type="title" idx="4294967295"/>
          </p:nvPr>
        </p:nvSpPr>
        <p:spPr bwMode="auto">
          <a:xfrm>
            <a:off x="1524000" y="105004"/>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How to manage hepatitis?</a:t>
            </a:r>
          </a:p>
        </p:txBody>
      </p:sp>
      <p:pic>
        <p:nvPicPr>
          <p:cNvPr id="79875" name="Picture 2">
            <a:extLst>
              <a:ext uri="{FF2B5EF4-FFF2-40B4-BE49-F238E27FC236}">
                <a16:creationId xmlns:a16="http://schemas.microsoft.com/office/drawing/2014/main" id="{CD6D14DD-EC1B-724A-CA9A-6E67C89F2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631950"/>
            <a:ext cx="8712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6" name="TextBox 5">
            <a:extLst>
              <a:ext uri="{FF2B5EF4-FFF2-40B4-BE49-F238E27FC236}">
                <a16:creationId xmlns:a16="http://schemas.microsoft.com/office/drawing/2014/main" id="{B45B4B96-F2FF-E91F-1993-6FB53CC7931F}"/>
              </a:ext>
            </a:extLst>
          </p:cNvPr>
          <p:cNvSpPr txBox="1">
            <a:spLocks noChangeArrowheads="1"/>
          </p:cNvSpPr>
          <p:nvPr/>
        </p:nvSpPr>
        <p:spPr bwMode="auto">
          <a:xfrm>
            <a:off x="335360" y="6265633"/>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50A187D6-2957-93BC-093A-A616F04CCC62}"/>
              </a:ext>
            </a:extLst>
          </p:cNvPr>
          <p:cNvSpPr>
            <a:spLocks noGrp="1"/>
          </p:cNvSpPr>
          <p:nvPr>
            <p:ph type="title" idx="4294967295"/>
          </p:nvPr>
        </p:nvSpPr>
        <p:spPr bwMode="auto">
          <a:xfrm>
            <a:off x="1524000" y="188640"/>
            <a:ext cx="9144000" cy="922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1" dirty="0"/>
              <a:t>Hepatitis</a:t>
            </a:r>
            <a:br>
              <a:rPr lang="en-US" altLang="fr-FR" b="1" dirty="0"/>
            </a:br>
            <a:r>
              <a:rPr lang="en-GB" altLang="fr-FR" sz="2800" i="1" dirty="0">
                <a:solidFill>
                  <a:srgbClr val="FF0000"/>
                </a:solidFill>
              </a:rPr>
              <a:t>Case study 5</a:t>
            </a:r>
            <a:endParaRPr lang="en-US" altLang="fr-FR" b="1" dirty="0"/>
          </a:p>
        </p:txBody>
      </p:sp>
      <p:sp>
        <p:nvSpPr>
          <p:cNvPr id="5" name="Content Placeholder 4">
            <a:extLst>
              <a:ext uri="{FF2B5EF4-FFF2-40B4-BE49-F238E27FC236}">
                <a16:creationId xmlns:a16="http://schemas.microsoft.com/office/drawing/2014/main" id="{620D7751-C27B-8351-B110-973CADF97223}"/>
              </a:ext>
            </a:extLst>
          </p:cNvPr>
          <p:cNvSpPr>
            <a:spLocks noGrp="1"/>
          </p:cNvSpPr>
          <p:nvPr>
            <p:ph idx="4294967295"/>
          </p:nvPr>
        </p:nvSpPr>
        <p:spPr>
          <a:xfrm>
            <a:off x="1127448" y="1700808"/>
            <a:ext cx="10537502" cy="5041305"/>
          </a:xfrm>
          <a:prstGeom prst="rect">
            <a:avLst/>
          </a:prstGeom>
        </p:spPr>
        <p:txBody>
          <a:bodyPr>
            <a:normAutofit/>
          </a:bodyPr>
          <a:lstStyle/>
          <a:p>
            <a:pPr eaLnBrk="1" fontAlgn="auto" hangingPunct="1">
              <a:spcAft>
                <a:spcPts val="0"/>
              </a:spcAft>
              <a:defRPr/>
            </a:pPr>
            <a:r>
              <a:rPr lang="en-US" sz="2800" dirty="0"/>
              <a:t>NH is a 23 yo male on treatment for XDR TB with Cfz-Z-Lzd-Bdq-PAS-Cs; also on TDF/NVP/FTC. At his month 2 visit, his serum ALT/SGOT is elevated at 3 times the upper limit of normal</a:t>
            </a:r>
          </a:p>
          <a:p>
            <a:pPr eaLnBrk="1" fontAlgn="auto" hangingPunct="1">
              <a:spcAft>
                <a:spcPts val="0"/>
              </a:spcAft>
              <a:defRPr/>
            </a:pPr>
            <a:r>
              <a:rPr lang="en-US" sz="2800" b="1" dirty="0"/>
              <a:t>What additional information should you collect?</a:t>
            </a:r>
          </a:p>
          <a:p>
            <a:pPr eaLnBrk="1" fontAlgn="auto" hangingPunct="1">
              <a:spcAft>
                <a:spcPts val="0"/>
              </a:spcAft>
              <a:defRPr/>
            </a:pPr>
            <a:r>
              <a:rPr lang="en-US" sz="2800" b="1" dirty="0"/>
              <a:t>How severe is this event?</a:t>
            </a:r>
          </a:p>
          <a:p>
            <a:pPr eaLnBrk="1" fontAlgn="auto" hangingPunct="1">
              <a:spcAft>
                <a:spcPts val="0"/>
              </a:spcAft>
              <a:defRPr/>
            </a:pPr>
            <a:r>
              <a:rPr lang="en-US" sz="2800" b="1" dirty="0"/>
              <a:t>What management strategies should you try?</a:t>
            </a:r>
          </a:p>
          <a:p>
            <a:pPr marL="0" indent="0" eaLnBrk="1" fontAlgn="auto" hangingPunct="1">
              <a:spcAft>
                <a:spcPts val="0"/>
              </a:spcAft>
              <a:buFont typeface="Arial" panose="020B0604020202020204" pitchFamily="34" charset="0"/>
              <a:buNone/>
              <a:defRPr/>
            </a:pP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BB0C3E2-7BE0-BBDD-D118-DB078C0533B4}"/>
              </a:ext>
            </a:extLst>
          </p:cNvPr>
          <p:cNvSpPr>
            <a:spLocks noGrp="1"/>
          </p:cNvSpPr>
          <p:nvPr>
            <p:ph type="title" idx="4294967295"/>
          </p:nvPr>
        </p:nvSpPr>
        <p:spPr bwMode="auto">
          <a:xfrm>
            <a:off x="1524000" y="260648"/>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Hypokalaemia</a:t>
            </a:r>
          </a:p>
        </p:txBody>
      </p:sp>
      <p:graphicFrame>
        <p:nvGraphicFramePr>
          <p:cNvPr id="5" name="Table 4">
            <a:extLst>
              <a:ext uri="{FF2B5EF4-FFF2-40B4-BE49-F238E27FC236}">
                <a16:creationId xmlns:a16="http://schemas.microsoft.com/office/drawing/2014/main" id="{DF6C0F4F-1583-3A08-698C-7F78E75A07FB}"/>
              </a:ext>
            </a:extLst>
          </p:cNvPr>
          <p:cNvGraphicFramePr>
            <a:graphicFrameLocks noGrp="1"/>
          </p:cNvGraphicFramePr>
          <p:nvPr>
            <p:extLst>
              <p:ext uri="{D42A27DB-BD31-4B8C-83A1-F6EECF244321}">
                <p14:modId xmlns:p14="http://schemas.microsoft.com/office/powerpoint/2010/main" val="1796652783"/>
              </p:ext>
            </p:extLst>
          </p:nvPr>
        </p:nvGraphicFramePr>
        <p:xfrm>
          <a:off x="695400" y="1268760"/>
          <a:ext cx="10656888" cy="4782851"/>
        </p:xfrm>
        <a:graphic>
          <a:graphicData uri="http://schemas.openxmlformats.org/drawingml/2006/table">
            <a:tbl>
              <a:tblPr firstRow="1" bandRow="1">
                <a:tableStyleId>{5FD0F851-EC5A-4D38-B0AD-8093EC10F338}</a:tableStyleId>
              </a:tblPr>
              <a:tblGrid>
                <a:gridCol w="3677874">
                  <a:extLst>
                    <a:ext uri="{9D8B030D-6E8A-4147-A177-3AD203B41FA5}">
                      <a16:colId xmlns:a16="http://schemas.microsoft.com/office/drawing/2014/main" val="20000"/>
                    </a:ext>
                  </a:extLst>
                </a:gridCol>
                <a:gridCol w="6979014">
                  <a:extLst>
                    <a:ext uri="{9D8B030D-6E8A-4147-A177-3AD203B41FA5}">
                      <a16:colId xmlns:a16="http://schemas.microsoft.com/office/drawing/2014/main" val="20001"/>
                    </a:ext>
                  </a:extLst>
                </a:gridCol>
              </a:tblGrid>
              <a:tr h="828432">
                <a:tc>
                  <a:txBody>
                    <a:bodyPr/>
                    <a:lstStyle/>
                    <a:p>
                      <a:pPr>
                        <a:spcBef>
                          <a:spcPts val="600"/>
                        </a:spcBef>
                        <a:spcAft>
                          <a:spcPts val="600"/>
                        </a:spcAft>
                      </a:pPr>
                      <a:r>
                        <a:rPr lang="en-GB" sz="2000" dirty="0"/>
                        <a:t>Prevalence (DR TB patients)</a:t>
                      </a:r>
                      <a:endParaRPr lang="en-GB" sz="2000" b="1" dirty="0"/>
                    </a:p>
                  </a:txBody>
                  <a:tcPr marL="91437" marR="91437" marT="45691" marB="456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000" kern="1200" dirty="0">
                          <a:effectLst/>
                        </a:rPr>
                        <a:t>Up to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More common in patients with vomiting, diarrhea, alcohol use</a:t>
                      </a:r>
                      <a:endParaRPr lang="fr-CH" sz="2000" i="1" kern="1200" dirty="0">
                        <a:solidFill>
                          <a:schemeClr val="tx1"/>
                        </a:solidFill>
                        <a:effectLst/>
                        <a:latin typeface="+mn-lt"/>
                        <a:ea typeface="+mn-ea"/>
                        <a:cs typeface="+mn-cs"/>
                      </a:endParaRPr>
                    </a:p>
                  </a:txBody>
                  <a:tcPr marL="91437" marR="91437" marT="45691" marB="45691"/>
                </a:tc>
                <a:extLst>
                  <a:ext uri="{0D108BD9-81ED-4DB2-BD59-A6C34878D82A}">
                    <a16:rowId xmlns:a16="http://schemas.microsoft.com/office/drawing/2014/main" val="10001"/>
                  </a:ext>
                </a:extLst>
              </a:tr>
              <a:tr h="629868">
                <a:tc>
                  <a:txBody>
                    <a:bodyPr/>
                    <a:lstStyle/>
                    <a:p>
                      <a:pPr>
                        <a:spcBef>
                          <a:spcPts val="600"/>
                        </a:spcBef>
                        <a:spcAft>
                          <a:spcPts val="600"/>
                        </a:spcAft>
                      </a:pPr>
                      <a:r>
                        <a:rPr lang="en-GB" sz="2000" dirty="0"/>
                        <a:t>How</a:t>
                      </a:r>
                      <a:r>
                        <a:rPr lang="en-GB" sz="2000" baseline="0" dirty="0"/>
                        <a:t> to detect?</a:t>
                      </a:r>
                      <a:endParaRPr lang="en-GB" sz="2000" b="1" dirty="0"/>
                    </a:p>
                  </a:txBody>
                  <a:tcPr marL="91437" marR="91437" marT="45691" marB="45691"/>
                </a:tc>
                <a:tc>
                  <a:txBody>
                    <a:bodyPr/>
                    <a:lstStyle/>
                    <a:p>
                      <a:r>
                        <a:rPr lang="en-US" sz="2000" dirty="0"/>
                        <a:t>Serum K+</a:t>
                      </a:r>
                    </a:p>
                  </a:txBody>
                  <a:tcPr marL="91437" marR="91437" marT="45691" marB="45691" anchor="ctr"/>
                </a:tc>
                <a:extLst>
                  <a:ext uri="{0D108BD9-81ED-4DB2-BD59-A6C34878D82A}">
                    <a16:rowId xmlns:a16="http://schemas.microsoft.com/office/drawing/2014/main" val="10002"/>
                  </a:ext>
                </a:extLst>
              </a:tr>
              <a:tr h="602471">
                <a:tc>
                  <a:txBody>
                    <a:bodyPr/>
                    <a:lstStyle/>
                    <a:p>
                      <a:pPr>
                        <a:spcBef>
                          <a:spcPts val="600"/>
                        </a:spcBef>
                        <a:spcAft>
                          <a:spcPts val="600"/>
                        </a:spcAft>
                      </a:pPr>
                      <a:r>
                        <a:rPr lang="en-GB" sz="2000" dirty="0"/>
                        <a:t>Common causes</a:t>
                      </a:r>
                      <a:endParaRPr lang="en-GB" sz="2000" b="1" dirty="0"/>
                    </a:p>
                  </a:txBody>
                  <a:tcPr marL="91437" marR="91437" marT="45691" marB="45691"/>
                </a:tc>
                <a:tc>
                  <a:txBody>
                    <a:bodyPr/>
                    <a:lstStyle/>
                    <a:p>
                      <a:r>
                        <a:rPr lang="en-US" sz="2000" dirty="0"/>
                        <a:t>Injectables (TDF rarely)</a:t>
                      </a:r>
                      <a:endParaRPr lang="en-US" sz="2000" b="1" dirty="0"/>
                    </a:p>
                  </a:txBody>
                  <a:tcPr marL="91437" marR="91437" marT="45691" marB="45691"/>
                </a:tc>
                <a:extLst>
                  <a:ext uri="{0D108BD9-81ED-4DB2-BD59-A6C34878D82A}">
                    <a16:rowId xmlns:a16="http://schemas.microsoft.com/office/drawing/2014/main" val="10003"/>
                  </a:ext>
                </a:extLst>
              </a:tr>
              <a:tr h="1893648">
                <a:tc>
                  <a:txBody>
                    <a:bodyPr/>
                    <a:lstStyle/>
                    <a:p>
                      <a:pPr>
                        <a:spcBef>
                          <a:spcPts val="600"/>
                        </a:spcBef>
                        <a:spcAft>
                          <a:spcPts val="600"/>
                        </a:spcAft>
                      </a:pPr>
                      <a:r>
                        <a:rPr lang="en-GB" sz="2000" dirty="0"/>
                        <a:t>How to manage?</a:t>
                      </a:r>
                      <a:endParaRPr lang="en-GB" sz="2000" b="1" dirty="0"/>
                    </a:p>
                  </a:txBody>
                  <a:tcPr marL="91437" marR="91437"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Replete potassium, replete magnesium, ensure hydration, encourage dietary</a:t>
                      </a:r>
                      <a:r>
                        <a:rPr lang="en-US" sz="2000" baseline="0" dirty="0"/>
                        <a:t> intake of K+ (banana, orange,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In</a:t>
                      </a:r>
                      <a:r>
                        <a:rPr lang="en-US" sz="2000" kern="1200" baseline="0" dirty="0">
                          <a:effectLst/>
                        </a:rPr>
                        <a:t> cases </a:t>
                      </a:r>
                      <a:r>
                        <a:rPr lang="en-US" sz="2000" kern="1200" dirty="0">
                          <a:effectLst/>
                        </a:rPr>
                        <a:t>refractory to replacement therapy, </a:t>
                      </a:r>
                      <a:r>
                        <a:rPr lang="en-US" sz="2000" kern="1200" dirty="0" err="1">
                          <a:effectLst/>
                        </a:rPr>
                        <a:t>amiloride</a:t>
                      </a:r>
                      <a:r>
                        <a:rPr lang="en-US" sz="2000" kern="1200" dirty="0">
                          <a:effectLst/>
                        </a:rPr>
                        <a:t> 5 to 10 mg PO daily or spironolactone 25 mg PO daily</a:t>
                      </a:r>
                      <a:endParaRPr lang="en-US" sz="2000" dirty="0"/>
                    </a:p>
                  </a:txBody>
                  <a:tcPr marL="91437" marR="91437" marT="45691" marB="45691"/>
                </a:tc>
                <a:extLst>
                  <a:ext uri="{0D108BD9-81ED-4DB2-BD59-A6C34878D82A}">
                    <a16:rowId xmlns:a16="http://schemas.microsoft.com/office/drawing/2014/main" val="10004"/>
                  </a:ext>
                </a:extLst>
              </a:tr>
              <a:tr h="828432">
                <a:tc>
                  <a:txBody>
                    <a:bodyPr/>
                    <a:lstStyle/>
                    <a:p>
                      <a:pPr>
                        <a:spcBef>
                          <a:spcPts val="600"/>
                        </a:spcBef>
                        <a:spcAft>
                          <a:spcPts val="600"/>
                        </a:spcAft>
                      </a:pPr>
                      <a:r>
                        <a:rPr lang="en-GB" sz="2000" dirty="0"/>
                        <a:t>Additional tests/precautions</a:t>
                      </a:r>
                      <a:endParaRPr lang="en-GB" sz="2000" b="1" dirty="0"/>
                    </a:p>
                  </a:txBody>
                  <a:tcPr marL="91437" marR="91437"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Consider checking calcium if there is QT prolongation, alcohol screening.</a:t>
                      </a:r>
                    </a:p>
                  </a:txBody>
                  <a:tcPr marL="91437" marR="91437" marT="45691" marB="45691"/>
                </a:tc>
                <a:extLst>
                  <a:ext uri="{0D108BD9-81ED-4DB2-BD59-A6C34878D82A}">
                    <a16:rowId xmlns:a16="http://schemas.microsoft.com/office/drawing/2014/main" val="1000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2CBB8901-1741-ACE8-7C5C-37719F63C62B}"/>
              </a:ext>
            </a:extLst>
          </p:cNvPr>
          <p:cNvSpPr>
            <a:spLocks noGrp="1"/>
          </p:cNvSpPr>
          <p:nvPr>
            <p:ph type="title" idx="4294967295"/>
          </p:nvPr>
        </p:nvSpPr>
        <p:spPr bwMode="auto">
          <a:xfrm>
            <a:off x="1419411" y="165101"/>
            <a:ext cx="91249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How to manage hypokalaemia? (1)</a:t>
            </a:r>
          </a:p>
        </p:txBody>
      </p:sp>
      <p:pic>
        <p:nvPicPr>
          <p:cNvPr id="82947" name="Picture 2">
            <a:extLst>
              <a:ext uri="{FF2B5EF4-FFF2-40B4-BE49-F238E27FC236}">
                <a16:creationId xmlns:a16="http://schemas.microsoft.com/office/drawing/2014/main" id="{887FA511-83AF-FDC0-0118-877D48828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455738"/>
            <a:ext cx="9105900" cy="47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8" name="TextBox 6">
            <a:extLst>
              <a:ext uri="{FF2B5EF4-FFF2-40B4-BE49-F238E27FC236}">
                <a16:creationId xmlns:a16="http://schemas.microsoft.com/office/drawing/2014/main" id="{23147AE5-2F32-D754-FB12-AFED4F135A4E}"/>
              </a:ext>
            </a:extLst>
          </p:cNvPr>
          <p:cNvSpPr txBox="1">
            <a:spLocks noChangeArrowheads="1"/>
          </p:cNvSpPr>
          <p:nvPr/>
        </p:nvSpPr>
        <p:spPr bwMode="auto">
          <a:xfrm>
            <a:off x="335360" y="6319837"/>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EBA8F9D-3C9F-4EC0-9076-AD67BF80BA01}"/>
              </a:ext>
            </a:extLst>
          </p:cNvPr>
          <p:cNvSpPr>
            <a:spLocks noGrp="1"/>
          </p:cNvSpPr>
          <p:nvPr>
            <p:ph type="title" idx="4294967295"/>
          </p:nvPr>
        </p:nvSpPr>
        <p:spPr bwMode="auto">
          <a:xfrm>
            <a:off x="1553059" y="192881"/>
            <a:ext cx="914400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How to manage </a:t>
            </a:r>
            <a:r>
              <a:rPr lang="en-GB" altLang="fr-FR" b="1" dirty="0" err="1"/>
              <a:t>hypokalemia</a:t>
            </a:r>
            <a:r>
              <a:rPr lang="en-GB" altLang="fr-FR" b="1" dirty="0"/>
              <a:t>? (2)</a:t>
            </a:r>
          </a:p>
        </p:txBody>
      </p:sp>
      <p:sp>
        <p:nvSpPr>
          <p:cNvPr id="83971" name="Content Placeholder 2">
            <a:extLst>
              <a:ext uri="{FF2B5EF4-FFF2-40B4-BE49-F238E27FC236}">
                <a16:creationId xmlns:a16="http://schemas.microsoft.com/office/drawing/2014/main" id="{3F35431B-A7F4-2A4D-6D48-EBF97287B6DE}"/>
              </a:ext>
            </a:extLst>
          </p:cNvPr>
          <p:cNvSpPr>
            <a:spLocks noGrp="1"/>
          </p:cNvSpPr>
          <p:nvPr>
            <p:ph idx="4294967295"/>
          </p:nvPr>
        </p:nvSpPr>
        <p:spPr bwMode="auto">
          <a:xfrm>
            <a:off x="455613" y="1195387"/>
            <a:ext cx="11185003" cy="5329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dirty="0"/>
              <a:t>Monitor electrolytes frequently in case of vomiting/diarrhea and when using injectables</a:t>
            </a:r>
            <a:endParaRPr lang="fr-CH" altLang="en-US" sz="2400" dirty="0"/>
          </a:p>
          <a:p>
            <a:pPr eaLnBrk="1" hangingPunct="1"/>
            <a:r>
              <a:rPr lang="en-US" altLang="en-US" sz="2400" dirty="0"/>
              <a:t>Start oral or IV rehydration immediately until volume is normal</a:t>
            </a:r>
            <a:endParaRPr lang="fr-CH" altLang="en-US" sz="2400" dirty="0"/>
          </a:p>
          <a:p>
            <a:pPr eaLnBrk="1" hangingPunct="1"/>
            <a:r>
              <a:rPr lang="en-US" altLang="en-US" sz="2400" b="1" dirty="0"/>
              <a:t>Replete K+ and Mg++</a:t>
            </a:r>
            <a:endParaRPr lang="fr-CH" altLang="en-US" sz="2400" b="1" dirty="0"/>
          </a:p>
          <a:p>
            <a:pPr eaLnBrk="1" hangingPunct="1"/>
            <a:r>
              <a:rPr lang="en-US" altLang="en-US" sz="2400" dirty="0"/>
              <a:t>Hypokalemia may be refractory if concurrent hypomagnesemia is not corrected </a:t>
            </a:r>
          </a:p>
          <a:p>
            <a:pPr lvl="1" eaLnBrk="1" hangingPunct="1">
              <a:buFont typeface="Arial" panose="020B0604020202020204" pitchFamily="34" charset="0"/>
              <a:buChar char="•"/>
            </a:pPr>
            <a:r>
              <a:rPr lang="en-US" altLang="en-US" sz="2000" dirty="0"/>
              <a:t>If Mg++ cannot be checked, give empiric oral replacement therapy in all cases of hypokalemia with magnesium gluconate 1000 mg twice daily</a:t>
            </a:r>
            <a:endParaRPr lang="fr-CH" altLang="en-US" sz="2000" dirty="0"/>
          </a:p>
          <a:p>
            <a:pPr eaLnBrk="1" hangingPunct="1"/>
            <a:r>
              <a:rPr lang="en-US" altLang="en-US" sz="2400" dirty="0"/>
              <a:t>Check ECG in patients with significant electrolyte disturbances</a:t>
            </a:r>
          </a:p>
          <a:p>
            <a:pPr lvl="1" eaLnBrk="1" hangingPunct="1">
              <a:buFont typeface="Arial" panose="020B0604020202020204" pitchFamily="34" charset="0"/>
              <a:buChar char="•"/>
            </a:pPr>
            <a:r>
              <a:rPr lang="en-US" altLang="en-US" sz="2000" dirty="0"/>
              <a:t>Drugs that prolong the QT interval should be discontinued in patients with evidence of QT interval prolongation</a:t>
            </a:r>
            <a:endParaRPr lang="fr-CH" altLang="en-US" sz="2000" dirty="0"/>
          </a:p>
          <a:p>
            <a:pPr eaLnBrk="1" hangingPunct="1"/>
            <a:r>
              <a:rPr lang="en-US" altLang="en-US" sz="2400" dirty="0"/>
              <a:t>Electrolyte abnormalities are reversible upon discontinuation of injectable, it may take weeks or months to normalize under maintained replacement therapy</a:t>
            </a:r>
            <a:endParaRPr lang="en-GB" altLang="en-US" sz="2400" dirty="0"/>
          </a:p>
        </p:txBody>
      </p:sp>
      <p:sp>
        <p:nvSpPr>
          <p:cNvPr id="83972" name="TextBox 6">
            <a:extLst>
              <a:ext uri="{FF2B5EF4-FFF2-40B4-BE49-F238E27FC236}">
                <a16:creationId xmlns:a16="http://schemas.microsoft.com/office/drawing/2014/main" id="{491394E8-E3A8-E2DD-AA9A-22FD38212933}"/>
              </a:ext>
            </a:extLst>
          </p:cNvPr>
          <p:cNvSpPr txBox="1">
            <a:spLocks noChangeArrowheads="1"/>
          </p:cNvSpPr>
          <p:nvPr/>
        </p:nvSpPr>
        <p:spPr bwMode="auto">
          <a:xfrm>
            <a:off x="455613" y="6189972"/>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20F5500-9ECB-0EAB-7FC1-A69E0A5074B0}"/>
              </a:ext>
            </a:extLst>
          </p:cNvPr>
          <p:cNvSpPr>
            <a:spLocks noGrp="1"/>
          </p:cNvSpPr>
          <p:nvPr>
            <p:ph type="title" idx="4294967295"/>
          </p:nvPr>
        </p:nvSpPr>
        <p:spPr bwMode="auto">
          <a:xfrm>
            <a:off x="1524000" y="265113"/>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Hypothyroidism</a:t>
            </a:r>
          </a:p>
        </p:txBody>
      </p:sp>
      <p:graphicFrame>
        <p:nvGraphicFramePr>
          <p:cNvPr id="5" name="Table 4">
            <a:extLst>
              <a:ext uri="{FF2B5EF4-FFF2-40B4-BE49-F238E27FC236}">
                <a16:creationId xmlns:a16="http://schemas.microsoft.com/office/drawing/2014/main" id="{42AAE0FD-36E2-694C-E15E-04D7FDA672F9}"/>
              </a:ext>
            </a:extLst>
          </p:cNvPr>
          <p:cNvGraphicFramePr>
            <a:graphicFrameLocks noGrp="1"/>
          </p:cNvGraphicFramePr>
          <p:nvPr>
            <p:extLst>
              <p:ext uri="{D42A27DB-BD31-4B8C-83A1-F6EECF244321}">
                <p14:modId xmlns:p14="http://schemas.microsoft.com/office/powerpoint/2010/main" val="1803273492"/>
              </p:ext>
            </p:extLst>
          </p:nvPr>
        </p:nvGraphicFramePr>
        <p:xfrm>
          <a:off x="623888" y="1341438"/>
          <a:ext cx="10656887" cy="4147136"/>
        </p:xfrm>
        <a:graphic>
          <a:graphicData uri="http://schemas.openxmlformats.org/drawingml/2006/table">
            <a:tbl>
              <a:tblPr firstRow="1" bandRow="1">
                <a:tableStyleId>{5FD0F851-EC5A-4D38-B0AD-8093EC10F338}</a:tableStyleId>
              </a:tblPr>
              <a:tblGrid>
                <a:gridCol w="3677874">
                  <a:extLst>
                    <a:ext uri="{9D8B030D-6E8A-4147-A177-3AD203B41FA5}">
                      <a16:colId xmlns:a16="http://schemas.microsoft.com/office/drawing/2014/main" val="20000"/>
                    </a:ext>
                  </a:extLst>
                </a:gridCol>
                <a:gridCol w="6979013">
                  <a:extLst>
                    <a:ext uri="{9D8B030D-6E8A-4147-A177-3AD203B41FA5}">
                      <a16:colId xmlns:a16="http://schemas.microsoft.com/office/drawing/2014/main" val="20001"/>
                    </a:ext>
                  </a:extLst>
                </a:gridCol>
              </a:tblGrid>
              <a:tr h="932391">
                <a:tc>
                  <a:txBody>
                    <a:bodyPr/>
                    <a:lstStyle/>
                    <a:p>
                      <a:pPr>
                        <a:spcBef>
                          <a:spcPts val="600"/>
                        </a:spcBef>
                        <a:spcAft>
                          <a:spcPts val="600"/>
                        </a:spcAft>
                      </a:pPr>
                      <a:r>
                        <a:rPr lang="en-GB" sz="2000" dirty="0"/>
                        <a:t>Prevalence (DR TB patients)</a:t>
                      </a:r>
                      <a:endParaRPr lang="en-GB" sz="2000" b="1" dirty="0"/>
                    </a:p>
                  </a:txBody>
                  <a:tcPr marL="91437" marR="91437"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up to 10%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More common in HIV infected</a:t>
                      </a:r>
                    </a:p>
                  </a:txBody>
                  <a:tcPr marL="91437" marR="91437" marT="45721" marB="45721"/>
                </a:tc>
                <a:extLst>
                  <a:ext uri="{0D108BD9-81ED-4DB2-BD59-A6C34878D82A}">
                    <a16:rowId xmlns:a16="http://schemas.microsoft.com/office/drawing/2014/main" val="10001"/>
                  </a:ext>
                </a:extLst>
              </a:tr>
              <a:tr h="709276">
                <a:tc>
                  <a:txBody>
                    <a:bodyPr/>
                    <a:lstStyle/>
                    <a:p>
                      <a:pPr>
                        <a:spcBef>
                          <a:spcPts val="600"/>
                        </a:spcBef>
                        <a:spcAft>
                          <a:spcPts val="600"/>
                        </a:spcAft>
                      </a:pPr>
                      <a:r>
                        <a:rPr lang="en-GB" sz="2000" dirty="0"/>
                        <a:t>How</a:t>
                      </a:r>
                      <a:r>
                        <a:rPr lang="en-GB" sz="2000" baseline="0" dirty="0"/>
                        <a:t> to detect?</a:t>
                      </a:r>
                      <a:endParaRPr lang="en-GB" sz="2000" b="1" dirty="0"/>
                    </a:p>
                  </a:txBody>
                  <a:tcPr marL="91437" marR="91437" marT="45721" marB="45721"/>
                </a:tc>
                <a:tc>
                  <a:txBody>
                    <a:bodyPr/>
                    <a:lstStyle/>
                    <a:p>
                      <a:r>
                        <a:rPr lang="en-US" sz="2000" dirty="0"/>
                        <a:t>TSH levels (! High TSH = hypo-</a:t>
                      </a:r>
                      <a:r>
                        <a:rPr lang="en-US" sz="2000" dirty="0" err="1"/>
                        <a:t>thyroidism</a:t>
                      </a:r>
                      <a:r>
                        <a:rPr lang="en-US" sz="2000" dirty="0"/>
                        <a:t>)</a:t>
                      </a:r>
                    </a:p>
                  </a:txBody>
                  <a:tcPr marL="91437" marR="91437" marT="45721" marB="45721" anchor="ctr"/>
                </a:tc>
                <a:extLst>
                  <a:ext uri="{0D108BD9-81ED-4DB2-BD59-A6C34878D82A}">
                    <a16:rowId xmlns:a16="http://schemas.microsoft.com/office/drawing/2014/main" val="10002"/>
                  </a:ext>
                </a:extLst>
              </a:tr>
              <a:tr h="678423">
                <a:tc>
                  <a:txBody>
                    <a:bodyPr/>
                    <a:lstStyle/>
                    <a:p>
                      <a:pPr>
                        <a:spcBef>
                          <a:spcPts val="600"/>
                        </a:spcBef>
                        <a:spcAft>
                          <a:spcPts val="600"/>
                        </a:spcAft>
                      </a:pPr>
                      <a:r>
                        <a:rPr lang="en-GB" sz="2000" dirty="0"/>
                        <a:t>Common causes</a:t>
                      </a:r>
                      <a:endParaRPr lang="en-GB" sz="2000" b="1" dirty="0"/>
                    </a:p>
                  </a:txBody>
                  <a:tcPr marL="91437" marR="91437" marT="45721" marB="45721"/>
                </a:tc>
                <a:tc>
                  <a:txBody>
                    <a:bodyPr/>
                    <a:lstStyle/>
                    <a:p>
                      <a:r>
                        <a:rPr lang="en-US" sz="2000" dirty="0"/>
                        <a:t>Pto/</a:t>
                      </a:r>
                      <a:r>
                        <a:rPr lang="en-US" sz="2000" dirty="0" err="1"/>
                        <a:t>Eto</a:t>
                      </a:r>
                      <a:r>
                        <a:rPr lang="en-US" sz="2000" dirty="0"/>
                        <a:t>, PAS, </a:t>
                      </a:r>
                      <a:r>
                        <a:rPr lang="en-US" sz="2000" kern="1200" dirty="0" err="1">
                          <a:effectLst/>
                        </a:rPr>
                        <a:t>d4T</a:t>
                      </a:r>
                      <a:endParaRPr lang="en-US" sz="2000" b="1" dirty="0"/>
                    </a:p>
                  </a:txBody>
                  <a:tcPr marL="91437" marR="91437" marT="45721" marB="45721"/>
                </a:tc>
                <a:extLst>
                  <a:ext uri="{0D108BD9-81ED-4DB2-BD59-A6C34878D82A}">
                    <a16:rowId xmlns:a16="http://schemas.microsoft.com/office/drawing/2014/main" val="10003"/>
                  </a:ext>
                </a:extLst>
              </a:tr>
              <a:tr h="894623">
                <a:tc>
                  <a:txBody>
                    <a:bodyPr/>
                    <a:lstStyle/>
                    <a:p>
                      <a:pPr>
                        <a:spcBef>
                          <a:spcPts val="600"/>
                        </a:spcBef>
                        <a:spcAft>
                          <a:spcPts val="600"/>
                        </a:spcAft>
                      </a:pPr>
                      <a:r>
                        <a:rPr lang="en-GB" sz="2000" dirty="0"/>
                        <a:t>How to manage?</a:t>
                      </a:r>
                      <a:endParaRPr lang="en-GB" sz="2000" b="1" dirty="0"/>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Thyroid replacement therapy</a:t>
                      </a:r>
                    </a:p>
                  </a:txBody>
                  <a:tcPr marL="91437" marR="91437" marT="45721" marB="45721"/>
                </a:tc>
                <a:extLst>
                  <a:ext uri="{0D108BD9-81ED-4DB2-BD59-A6C34878D82A}">
                    <a16:rowId xmlns:a16="http://schemas.microsoft.com/office/drawing/2014/main" val="10004"/>
                  </a:ext>
                </a:extLst>
              </a:tr>
              <a:tr h="932423">
                <a:tc>
                  <a:txBody>
                    <a:bodyPr/>
                    <a:lstStyle/>
                    <a:p>
                      <a:pPr>
                        <a:spcBef>
                          <a:spcPts val="600"/>
                        </a:spcBef>
                        <a:spcAft>
                          <a:spcPts val="600"/>
                        </a:spcAft>
                      </a:pPr>
                      <a:r>
                        <a:rPr lang="en-GB" sz="2000" dirty="0"/>
                        <a:t>Additional tests/precautions</a:t>
                      </a:r>
                      <a:endParaRPr lang="en-GB" sz="2000" b="1" dirty="0"/>
                    </a:p>
                  </a:txBody>
                  <a:tcPr marL="91437" marR="91437" marT="45721" marB="45721"/>
                </a:tc>
                <a:tc>
                  <a:txBody>
                    <a:bodyPr/>
                    <a:lstStyle/>
                    <a:p>
                      <a:r>
                        <a:rPr lang="en-US" sz="2000" dirty="0"/>
                        <a:t>QTc interval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91437" marR="91437" marT="45721" marB="45721"/>
                </a:tc>
                <a:extLst>
                  <a:ext uri="{0D108BD9-81ED-4DB2-BD59-A6C34878D82A}">
                    <a16:rowId xmlns:a16="http://schemas.microsoft.com/office/drawing/2014/main" val="10005"/>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383D8D6-6389-F54B-D721-64DF9BA139D7}"/>
              </a:ext>
            </a:extLst>
          </p:cNvPr>
          <p:cNvSpPr>
            <a:spLocks noGrp="1"/>
          </p:cNvSpPr>
          <p:nvPr>
            <p:ph type="title" idx="4294967295"/>
          </p:nvPr>
        </p:nvSpPr>
        <p:spPr bwMode="auto">
          <a:xfrm>
            <a:off x="1557132" y="271462"/>
            <a:ext cx="90360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How to manage hypothyroidism?</a:t>
            </a:r>
          </a:p>
        </p:txBody>
      </p:sp>
      <p:pic>
        <p:nvPicPr>
          <p:cNvPr id="86019" name="Picture 2">
            <a:extLst>
              <a:ext uri="{FF2B5EF4-FFF2-40B4-BE49-F238E27FC236}">
                <a16:creationId xmlns:a16="http://schemas.microsoft.com/office/drawing/2014/main" id="{42AFA28F-6BE8-8461-BF87-794A7A701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2136775"/>
            <a:ext cx="9070975"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Box 5">
            <a:extLst>
              <a:ext uri="{FF2B5EF4-FFF2-40B4-BE49-F238E27FC236}">
                <a16:creationId xmlns:a16="http://schemas.microsoft.com/office/drawing/2014/main" id="{A8693C26-50B3-B370-187E-8CB58A0AD9DB}"/>
              </a:ext>
            </a:extLst>
          </p:cNvPr>
          <p:cNvSpPr txBox="1">
            <a:spLocks noChangeArrowheads="1"/>
          </p:cNvSpPr>
          <p:nvPr/>
        </p:nvSpPr>
        <p:spPr bwMode="auto">
          <a:xfrm>
            <a:off x="263352" y="6202733"/>
            <a:ext cx="516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05997592-FF8C-FCB8-9CB3-11611FEA024C}"/>
              </a:ext>
            </a:extLst>
          </p:cNvPr>
          <p:cNvSpPr>
            <a:spLocks noGrp="1"/>
          </p:cNvSpPr>
          <p:nvPr>
            <p:ph type="title" idx="4294967295"/>
          </p:nvPr>
        </p:nvSpPr>
        <p:spPr bwMode="auto">
          <a:xfrm>
            <a:off x="1495005" y="96896"/>
            <a:ext cx="914400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Acute kidney injury</a:t>
            </a:r>
          </a:p>
        </p:txBody>
      </p:sp>
      <p:graphicFrame>
        <p:nvGraphicFramePr>
          <p:cNvPr id="5" name="Table 4">
            <a:extLst>
              <a:ext uri="{FF2B5EF4-FFF2-40B4-BE49-F238E27FC236}">
                <a16:creationId xmlns:a16="http://schemas.microsoft.com/office/drawing/2014/main" id="{3B9B2BEB-4626-7F5F-52A6-09E5AA1E7CC7}"/>
              </a:ext>
            </a:extLst>
          </p:cNvPr>
          <p:cNvGraphicFramePr>
            <a:graphicFrameLocks noGrp="1"/>
          </p:cNvGraphicFramePr>
          <p:nvPr>
            <p:extLst>
              <p:ext uri="{D42A27DB-BD31-4B8C-83A1-F6EECF244321}">
                <p14:modId xmlns:p14="http://schemas.microsoft.com/office/powerpoint/2010/main" val="1498663043"/>
              </p:ext>
            </p:extLst>
          </p:nvPr>
        </p:nvGraphicFramePr>
        <p:xfrm>
          <a:off x="1487488" y="1558925"/>
          <a:ext cx="9180512" cy="3669675"/>
        </p:xfrm>
        <a:graphic>
          <a:graphicData uri="http://schemas.openxmlformats.org/drawingml/2006/table">
            <a:tbl>
              <a:tblPr firstRow="1" bandRow="1">
                <a:tableStyleId>{5FD0F851-EC5A-4D38-B0AD-8093EC10F338}</a:tableStyleId>
              </a:tblPr>
              <a:tblGrid>
                <a:gridCol w="3168352">
                  <a:extLst>
                    <a:ext uri="{9D8B030D-6E8A-4147-A177-3AD203B41FA5}">
                      <a16:colId xmlns:a16="http://schemas.microsoft.com/office/drawing/2014/main" val="20000"/>
                    </a:ext>
                  </a:extLst>
                </a:gridCol>
                <a:gridCol w="6012160">
                  <a:extLst>
                    <a:ext uri="{9D8B030D-6E8A-4147-A177-3AD203B41FA5}">
                      <a16:colId xmlns:a16="http://schemas.microsoft.com/office/drawing/2014/main" val="20001"/>
                    </a:ext>
                  </a:extLst>
                </a:gridCol>
              </a:tblGrid>
              <a:tr h="640072">
                <a:tc>
                  <a:txBody>
                    <a:bodyPr/>
                    <a:lstStyle/>
                    <a:p>
                      <a:pPr>
                        <a:spcBef>
                          <a:spcPts val="600"/>
                        </a:spcBef>
                        <a:spcAft>
                          <a:spcPts val="600"/>
                        </a:spcAft>
                      </a:pPr>
                      <a:r>
                        <a:rPr lang="en-GB" sz="1800" dirty="0"/>
                        <a:t>Prevalence (DR TB patients)</a:t>
                      </a:r>
                      <a:endParaRPr lang="en-GB" sz="1800" b="1" dirty="0"/>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up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More common in persons with HIV, Diabetes</a:t>
                      </a:r>
                      <a:endParaRPr lang="fr-CH" sz="1800" i="1" kern="1200" dirty="0">
                        <a:solidFill>
                          <a:schemeClr val="tx1"/>
                        </a:solidFill>
                        <a:effectLst/>
                        <a:latin typeface="+mn-lt"/>
                        <a:ea typeface="+mn-ea"/>
                        <a:cs typeface="+mn-cs"/>
                      </a:endParaRPr>
                    </a:p>
                  </a:txBody>
                  <a:tcPr marT="45716" marB="45716"/>
                </a:tc>
                <a:extLst>
                  <a:ext uri="{0D108BD9-81ED-4DB2-BD59-A6C34878D82A}">
                    <a16:rowId xmlns:a16="http://schemas.microsoft.com/office/drawing/2014/main" val="10001"/>
                  </a:ext>
                </a:extLst>
              </a:tr>
              <a:tr h="486843">
                <a:tc>
                  <a:txBody>
                    <a:bodyPr/>
                    <a:lstStyle/>
                    <a:p>
                      <a:pPr>
                        <a:spcBef>
                          <a:spcPts val="600"/>
                        </a:spcBef>
                        <a:spcAft>
                          <a:spcPts val="600"/>
                        </a:spcAft>
                      </a:pPr>
                      <a:r>
                        <a:rPr lang="en-GB" sz="1800" dirty="0"/>
                        <a:t>How</a:t>
                      </a:r>
                      <a:r>
                        <a:rPr lang="en-GB" sz="1800" baseline="0" dirty="0"/>
                        <a:t> to detect?</a:t>
                      </a:r>
                      <a:endParaRPr lang="en-GB" sz="1800" b="1" dirty="0"/>
                    </a:p>
                  </a:txBody>
                  <a:tcPr marT="45716" marB="45716"/>
                </a:tc>
                <a:tc>
                  <a:txBody>
                    <a:bodyPr/>
                    <a:lstStyle/>
                    <a:p>
                      <a:r>
                        <a:rPr lang="en-US" sz="1800" dirty="0"/>
                        <a:t>Urea, creatinine</a:t>
                      </a:r>
                    </a:p>
                  </a:txBody>
                  <a:tcPr marT="45716" marB="45716" anchor="ctr"/>
                </a:tc>
                <a:extLst>
                  <a:ext uri="{0D108BD9-81ED-4DB2-BD59-A6C34878D82A}">
                    <a16:rowId xmlns:a16="http://schemas.microsoft.com/office/drawing/2014/main" val="10002"/>
                  </a:ext>
                </a:extLst>
              </a:tr>
              <a:tr h="465665">
                <a:tc>
                  <a:txBody>
                    <a:bodyPr/>
                    <a:lstStyle/>
                    <a:p>
                      <a:pPr>
                        <a:spcBef>
                          <a:spcPts val="600"/>
                        </a:spcBef>
                        <a:spcAft>
                          <a:spcPts val="600"/>
                        </a:spcAft>
                      </a:pPr>
                      <a:r>
                        <a:rPr lang="en-GB" sz="1800" dirty="0"/>
                        <a:t>Common causes</a:t>
                      </a:r>
                      <a:endParaRPr lang="en-GB" sz="1800" b="1" dirty="0"/>
                    </a:p>
                  </a:txBody>
                  <a:tcPr marT="45716" marB="45716"/>
                </a:tc>
                <a:tc>
                  <a:txBody>
                    <a:bodyPr/>
                    <a:lstStyle/>
                    <a:p>
                      <a:r>
                        <a:rPr lang="en-US" sz="1800" dirty="0"/>
                        <a:t>Injectables (TDF rarely)</a:t>
                      </a:r>
                      <a:endParaRPr lang="en-US" sz="1800" b="1" dirty="0"/>
                    </a:p>
                  </a:txBody>
                  <a:tcPr marT="45716" marB="45716"/>
                </a:tc>
                <a:extLst>
                  <a:ext uri="{0D108BD9-81ED-4DB2-BD59-A6C34878D82A}">
                    <a16:rowId xmlns:a16="http://schemas.microsoft.com/office/drawing/2014/main" val="10003"/>
                  </a:ext>
                </a:extLst>
              </a:tr>
              <a:tr h="614063">
                <a:tc>
                  <a:txBody>
                    <a:bodyPr/>
                    <a:lstStyle/>
                    <a:p>
                      <a:pPr>
                        <a:spcBef>
                          <a:spcPts val="600"/>
                        </a:spcBef>
                        <a:spcAft>
                          <a:spcPts val="600"/>
                        </a:spcAft>
                      </a:pPr>
                      <a:r>
                        <a:rPr lang="en-GB" sz="1800" dirty="0"/>
                        <a:t>How to manage?</a:t>
                      </a:r>
                      <a:endParaRPr lang="en-GB" sz="1800" b="1" dirty="0"/>
                    </a:p>
                  </a:txBody>
                  <a:tcPr marT="45716" marB="45716"/>
                </a:tc>
                <a:tc>
                  <a:txBody>
                    <a:bodyPr/>
                    <a:lstStyle/>
                    <a:p>
                      <a:r>
                        <a:rPr lang="en-US" sz="1800" dirty="0"/>
                        <a:t>Discontinue injectables</a:t>
                      </a:r>
                    </a:p>
                  </a:txBody>
                  <a:tcPr marT="45716" marB="45716"/>
                </a:tc>
                <a:extLst>
                  <a:ext uri="{0D108BD9-81ED-4DB2-BD59-A6C34878D82A}">
                    <a16:rowId xmlns:a16="http://schemas.microsoft.com/office/drawing/2014/main" val="10004"/>
                  </a:ext>
                </a:extLst>
              </a:tr>
              <a:tr h="1463031">
                <a:tc>
                  <a:txBody>
                    <a:bodyPr/>
                    <a:lstStyle/>
                    <a:p>
                      <a:pPr>
                        <a:spcBef>
                          <a:spcPts val="600"/>
                        </a:spcBef>
                        <a:spcAft>
                          <a:spcPts val="600"/>
                        </a:spcAft>
                      </a:pPr>
                      <a:r>
                        <a:rPr lang="en-GB" sz="1800" dirty="0"/>
                        <a:t>Additional tests/precautions</a:t>
                      </a:r>
                      <a:endParaRPr lang="en-GB" sz="1800" b="1" dirty="0"/>
                    </a:p>
                  </a:txBody>
                  <a:tcPr marT="45716" marB="45716"/>
                </a:tc>
                <a:tc>
                  <a:txBody>
                    <a:bodyPr/>
                    <a:lstStyle/>
                    <a:p>
                      <a:r>
                        <a:rPr lang="en-US" sz="1800" dirty="0"/>
                        <a:t>Consider</a:t>
                      </a:r>
                      <a:r>
                        <a:rPr lang="en-US" sz="1800" baseline="0" dirty="0"/>
                        <a:t> HIV, diabetes investigations, prerenal, intrinsic renal, and postrenal alternative etiologies.</a:t>
                      </a:r>
                    </a:p>
                    <a:p>
                      <a:endParaRPr lang="en-US" sz="1800" baseline="0" dirty="0"/>
                    </a:p>
                    <a:p>
                      <a:r>
                        <a:rPr lang="en-US" sz="1800" kern="1200" dirty="0">
                          <a:effectLst/>
                        </a:rPr>
                        <a:t>Consider strict weight-based dosing of the injectable if the patient's weight &lt;50 kg</a:t>
                      </a:r>
                      <a:endParaRPr lang="en-US" sz="1800" dirty="0"/>
                    </a:p>
                  </a:txBody>
                  <a:tcPr marT="45716" marB="45716"/>
                </a:tc>
                <a:extLst>
                  <a:ext uri="{0D108BD9-81ED-4DB2-BD59-A6C34878D82A}">
                    <a16:rowId xmlns:a16="http://schemas.microsoft.com/office/drawing/2014/main" val="10005"/>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7B85797E-F010-C0DF-A27A-482216336280}"/>
              </a:ext>
            </a:extLst>
          </p:cNvPr>
          <p:cNvSpPr>
            <a:spLocks noGrp="1"/>
          </p:cNvSpPr>
          <p:nvPr>
            <p:ph type="title" idx="4294967295"/>
          </p:nvPr>
        </p:nvSpPr>
        <p:spPr bwMode="auto">
          <a:xfrm>
            <a:off x="1595437" y="92076"/>
            <a:ext cx="90011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How to manage acute kidney injury?</a:t>
            </a:r>
          </a:p>
        </p:txBody>
      </p:sp>
      <p:pic>
        <p:nvPicPr>
          <p:cNvPr id="88067" name="Picture 2">
            <a:extLst>
              <a:ext uri="{FF2B5EF4-FFF2-40B4-BE49-F238E27FC236}">
                <a16:creationId xmlns:a16="http://schemas.microsoft.com/office/drawing/2014/main" id="{5DC55DD1-3CBB-E73B-CC8C-8E00F1CA6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484313"/>
            <a:ext cx="9070975"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8" name="TextBox 5">
            <a:extLst>
              <a:ext uri="{FF2B5EF4-FFF2-40B4-BE49-F238E27FC236}">
                <a16:creationId xmlns:a16="http://schemas.microsoft.com/office/drawing/2014/main" id="{2313B5FC-FEBF-C9A3-8DDB-CB76E72DC6B8}"/>
              </a:ext>
            </a:extLst>
          </p:cNvPr>
          <p:cNvSpPr txBox="1">
            <a:spLocks noChangeArrowheads="1"/>
          </p:cNvSpPr>
          <p:nvPr/>
        </p:nvSpPr>
        <p:spPr bwMode="auto">
          <a:xfrm>
            <a:off x="263352" y="6407150"/>
            <a:ext cx="5160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
        <p:nvSpPr>
          <p:cNvPr id="52229" name="Rectangle 4">
            <a:extLst>
              <a:ext uri="{FF2B5EF4-FFF2-40B4-BE49-F238E27FC236}">
                <a16:creationId xmlns:a16="http://schemas.microsoft.com/office/drawing/2014/main" id="{3CD0FB32-3E30-8031-630C-D4B4C1437B5E}"/>
              </a:ext>
            </a:extLst>
          </p:cNvPr>
          <p:cNvSpPr>
            <a:spLocks noChangeArrowheads="1"/>
          </p:cNvSpPr>
          <p:nvPr/>
        </p:nvSpPr>
        <p:spPr bwMode="auto">
          <a:xfrm>
            <a:off x="1522413" y="5407025"/>
            <a:ext cx="9147175" cy="400110"/>
          </a:xfrm>
          <a:prstGeom prst="rect">
            <a:avLst/>
          </a:prstGeom>
          <a:solidFill>
            <a:schemeClr val="accent5">
              <a:lumMod val="20000"/>
              <a:lumOff val="80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fr-FR" sz="2000" dirty="0">
                <a:cs typeface="Arial" charset="0"/>
              </a:rPr>
              <a:t>Nephrotoxicity may be associated with </a:t>
            </a:r>
            <a:r>
              <a:rPr lang="en-US" altLang="fr-FR" sz="2000" b="1" u="sng" dirty="0">
                <a:cs typeface="Arial" charset="0"/>
              </a:rPr>
              <a:t>injectable-induced electrolyte wasting</a:t>
            </a:r>
            <a:r>
              <a:rPr lang="en-US" altLang="fr-FR" sz="2000" dirty="0">
                <a:cs typeface="Arial" charset="0"/>
              </a:rPr>
              <a:t>.</a:t>
            </a:r>
            <a:endParaRPr lang="fr-CH" altLang="fr-FR" sz="2000" dirty="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5BD6C1EC-0C64-EBF9-CC37-C435769A9E4A}"/>
              </a:ext>
            </a:extLst>
          </p:cNvPr>
          <p:cNvSpPr>
            <a:spLocks noGrp="1"/>
          </p:cNvSpPr>
          <p:nvPr>
            <p:ph idx="4294967295"/>
          </p:nvPr>
        </p:nvSpPr>
        <p:spPr bwMode="auto">
          <a:xfrm>
            <a:off x="839416" y="1090340"/>
            <a:ext cx="10033372" cy="53549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dirty="0"/>
              <a:t>Most AEs can be identified clinically and are usually volunteered by patients themselves. </a:t>
            </a:r>
          </a:p>
          <a:p>
            <a:pPr lvl="1" eaLnBrk="1" hangingPunct="1"/>
            <a:r>
              <a:rPr lang="en-US" altLang="en-US" sz="2400" dirty="0"/>
              <a:t>This underlines the importance of close patient follow-up to ensure more complete reporting of </a:t>
            </a:r>
            <a:r>
              <a:rPr lang="en-US" altLang="en-US" sz="2400" dirty="0" err="1"/>
              <a:t>Aes</a:t>
            </a:r>
            <a:endParaRPr lang="en-US" altLang="en-US" sz="2400" dirty="0"/>
          </a:p>
          <a:p>
            <a:pPr eaLnBrk="1" hangingPunct="1"/>
            <a:r>
              <a:rPr lang="en-US" altLang="en-US" sz="2800" dirty="0"/>
              <a:t>Laboratory evaluation is an integral part of </a:t>
            </a:r>
            <a:r>
              <a:rPr lang="en-GB" altLang="en-US" sz="2800" dirty="0" err="1"/>
              <a:t>aDSM</a:t>
            </a:r>
            <a:endParaRPr lang="en-US" altLang="en-US" sz="2800" dirty="0"/>
          </a:p>
          <a:p>
            <a:pPr lvl="1" eaLnBrk="1" hangingPunct="1"/>
            <a:r>
              <a:rPr lang="en-US" altLang="en-US" sz="2400" dirty="0"/>
              <a:t>to detect potential harms early and before they manifest themselves clinically</a:t>
            </a:r>
          </a:p>
          <a:p>
            <a:pPr eaLnBrk="1" hangingPunct="1"/>
            <a:r>
              <a:rPr lang="en-US" altLang="fr-FR" sz="2800" dirty="0"/>
              <a:t>Nonetheless, management of AEs is primarily aimed at the patient and not at the laboratory result</a:t>
            </a:r>
            <a:endParaRPr lang="en-US" altLang="fr-FR" sz="2400" dirty="0"/>
          </a:p>
          <a:p>
            <a:pPr eaLnBrk="1" hangingPunct="1"/>
            <a:r>
              <a:rPr lang="en-US" altLang="fr-FR" sz="2800" dirty="0"/>
              <a:t>Patients should be counseled early and often about AEs</a:t>
            </a:r>
          </a:p>
        </p:txBody>
      </p:sp>
      <p:sp>
        <p:nvSpPr>
          <p:cNvPr id="5" name="Title 1">
            <a:extLst>
              <a:ext uri="{FF2B5EF4-FFF2-40B4-BE49-F238E27FC236}">
                <a16:creationId xmlns:a16="http://schemas.microsoft.com/office/drawing/2014/main" id="{498FA433-FEC6-D5F6-C4A1-1E59E394D2A6}"/>
              </a:ext>
            </a:extLst>
          </p:cNvPr>
          <p:cNvSpPr>
            <a:spLocks noGrp="1"/>
          </p:cNvSpPr>
          <p:nvPr>
            <p:ph type="title" idx="4294967295"/>
          </p:nvPr>
        </p:nvSpPr>
        <p:spPr>
          <a:xfrm>
            <a:off x="1524000" y="188640"/>
            <a:ext cx="9144000" cy="901700"/>
          </a:xfrm>
          <a:prstGeom prst="rect">
            <a:avLst/>
          </a:prstGeom>
        </p:spPr>
        <p:txBody>
          <a:bodyPr/>
          <a:lstStyle/>
          <a:p>
            <a:pPr>
              <a:defRPr/>
            </a:pPr>
            <a:r>
              <a:rPr lang="en-US" altLang="en-US" b="1" dirty="0">
                <a:solidFill>
                  <a:srgbClr val="000000"/>
                </a:solidFill>
                <a:ea typeface="+mn-ea"/>
                <a:cs typeface="Calibri" panose="020F0502020204030204" pitchFamily="34" charset="0"/>
              </a:rPr>
              <a:t>Basic principles (3)</a:t>
            </a:r>
            <a:endParaRPr lang="en-US" altLang="en-US" sz="2400" i="1" dirty="0">
              <a:solidFill>
                <a:srgbClr val="FF0000"/>
              </a:solidFill>
              <a:cs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571707AE-3AC5-0372-2A16-BDFFBB015A4E}"/>
              </a:ext>
            </a:extLst>
          </p:cNvPr>
          <p:cNvSpPr>
            <a:spLocks noGrp="1"/>
          </p:cNvSpPr>
          <p:nvPr>
            <p:ph type="title" idx="4294967295"/>
          </p:nvPr>
        </p:nvSpPr>
        <p:spPr bwMode="auto">
          <a:xfrm>
            <a:off x="1524000" y="116632"/>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1" dirty="0"/>
              <a:t>Acute kidney injury</a:t>
            </a:r>
            <a:br>
              <a:rPr lang="en-US" altLang="fr-FR" b="1" dirty="0"/>
            </a:br>
            <a:r>
              <a:rPr lang="en-GB" altLang="fr-FR" sz="2800" i="1" dirty="0">
                <a:solidFill>
                  <a:srgbClr val="FF0000"/>
                </a:solidFill>
              </a:rPr>
              <a:t>Case study 6</a:t>
            </a:r>
            <a:endParaRPr lang="en-US" altLang="fr-FR" b="1" dirty="0"/>
          </a:p>
        </p:txBody>
      </p:sp>
      <p:sp>
        <p:nvSpPr>
          <p:cNvPr id="89091" name="Content Placeholder 4">
            <a:extLst>
              <a:ext uri="{FF2B5EF4-FFF2-40B4-BE49-F238E27FC236}">
                <a16:creationId xmlns:a16="http://schemas.microsoft.com/office/drawing/2014/main" id="{3138319A-EFEC-BB35-D8D2-547612871554}"/>
              </a:ext>
            </a:extLst>
          </p:cNvPr>
          <p:cNvSpPr>
            <a:spLocks noGrp="1" noChangeArrowheads="1"/>
          </p:cNvSpPr>
          <p:nvPr>
            <p:ph idx="4294967295"/>
          </p:nvPr>
        </p:nvSpPr>
        <p:spPr bwMode="auto">
          <a:xfrm>
            <a:off x="839416" y="1484313"/>
            <a:ext cx="10225136" cy="432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GB" sz="2800" dirty="0"/>
              <a:t>RR is a 62 </a:t>
            </a:r>
            <a:r>
              <a:rPr lang="en-US" altLang="en-GB" sz="2800" dirty="0" err="1"/>
              <a:t>yo</a:t>
            </a:r>
            <a:r>
              <a:rPr lang="en-US" altLang="en-GB" sz="2800" dirty="0"/>
              <a:t> male on treatment for MDRTB with </a:t>
            </a:r>
            <a:r>
              <a:rPr lang="en-US" altLang="en-GB" sz="2800" dirty="0" err="1"/>
              <a:t>Mfx</a:t>
            </a:r>
            <a:r>
              <a:rPr lang="en-US" altLang="en-GB" sz="2800" dirty="0"/>
              <a:t>-Cm-Z-Cs-PAS-</a:t>
            </a:r>
            <a:r>
              <a:rPr lang="en-US" altLang="en-GB" sz="2800" dirty="0" err="1"/>
              <a:t>Eto</a:t>
            </a:r>
            <a:r>
              <a:rPr lang="en-US" altLang="en-GB" sz="2800" dirty="0"/>
              <a:t>.</a:t>
            </a:r>
          </a:p>
          <a:p>
            <a:pPr eaLnBrk="1" hangingPunct="1"/>
            <a:r>
              <a:rPr lang="en-US" altLang="en-GB" sz="2800" dirty="0"/>
              <a:t>At his one-month routine visit, he is found to have a serum creatinine that is 1.5 times the upper limit of normal.</a:t>
            </a:r>
          </a:p>
          <a:p>
            <a:pPr eaLnBrk="1" hangingPunct="1"/>
            <a:r>
              <a:rPr lang="en-US" altLang="en-GB" sz="2800" b="1" dirty="0"/>
              <a:t>What additional information should you collect?</a:t>
            </a:r>
          </a:p>
          <a:p>
            <a:pPr eaLnBrk="1" hangingPunct="1"/>
            <a:r>
              <a:rPr lang="en-US" altLang="en-GB" sz="2800" b="1" dirty="0"/>
              <a:t>How severe is this event?</a:t>
            </a:r>
          </a:p>
          <a:p>
            <a:pPr eaLnBrk="1" hangingPunct="1"/>
            <a:r>
              <a:rPr lang="en-US" altLang="en-GB" sz="2800" b="1" dirty="0"/>
              <a:t>What management strategies should you try?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26980-BCEB-75F0-98AD-EB8B09AC42A4}"/>
              </a:ext>
            </a:extLst>
          </p:cNvPr>
          <p:cNvPicPr>
            <a:picLocks noChangeAspect="1"/>
          </p:cNvPicPr>
          <p:nvPr/>
        </p:nvPicPr>
        <p:blipFill>
          <a:blip r:embed="rId2"/>
          <a:stretch>
            <a:fillRect/>
          </a:stretch>
        </p:blipFill>
        <p:spPr>
          <a:xfrm>
            <a:off x="6960096" y="980729"/>
            <a:ext cx="2051316" cy="2952327"/>
          </a:xfrm>
          <a:prstGeom prst="rect">
            <a:avLst/>
          </a:prstGeom>
        </p:spPr>
      </p:pic>
      <p:pic>
        <p:nvPicPr>
          <p:cNvPr id="90114" name="Picture 2">
            <a:extLst>
              <a:ext uri="{FF2B5EF4-FFF2-40B4-BE49-F238E27FC236}">
                <a16:creationId xmlns:a16="http://schemas.microsoft.com/office/drawing/2014/main" id="{910C038E-5EDB-9646-5D10-7C39D70E1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416" y="1005500"/>
            <a:ext cx="3874538" cy="4489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0115" name="Picture 2">
            <a:extLst>
              <a:ext uri="{FF2B5EF4-FFF2-40B4-BE49-F238E27FC236}">
                <a16:creationId xmlns:a16="http://schemas.microsoft.com/office/drawing/2014/main" id="{85A36FD0-A52C-11EE-60D7-B1D8CC0EF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85" y="980729"/>
            <a:ext cx="2083142"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7" name="Rectangle 2">
            <a:extLst>
              <a:ext uri="{FF2B5EF4-FFF2-40B4-BE49-F238E27FC236}">
                <a16:creationId xmlns:a16="http://schemas.microsoft.com/office/drawing/2014/main" id="{126AD213-F312-7EBE-D92C-86CB3F2C2BED}"/>
              </a:ext>
            </a:extLst>
          </p:cNvPr>
          <p:cNvSpPr>
            <a:spLocks noChangeArrowheads="1"/>
          </p:cNvSpPr>
          <p:nvPr/>
        </p:nvSpPr>
        <p:spPr bwMode="auto">
          <a:xfrm>
            <a:off x="581573" y="5776982"/>
            <a:ext cx="75664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600" dirty="0">
                <a:hlinkClick r:id="rId5"/>
              </a:rPr>
              <a:t>http://apps.who.int/iris/bitstream/10665/130918/1/9789241548809_eng.pdf</a:t>
            </a:r>
            <a:r>
              <a:rPr lang="en-GB" altLang="en-US" sz="1600" dirty="0"/>
              <a:t> </a:t>
            </a:r>
          </a:p>
          <a:p>
            <a:pPr eaLnBrk="1" hangingPunct="1"/>
            <a:endParaRPr lang="en-GB" altLang="en-US" sz="1600" dirty="0"/>
          </a:p>
          <a:p>
            <a:pPr eaLnBrk="1" hangingPunct="1"/>
            <a:r>
              <a:rPr lang="en-GB" altLang="en-US" sz="1600" dirty="0">
                <a:hlinkClick r:id="rId6"/>
              </a:rPr>
              <a:t>https://apps.who.int/iris/bitstream/handle/10665/365309/9789240065352-eng.pdf</a:t>
            </a:r>
            <a:r>
              <a:rPr lang="en-GB" altLang="en-US" sz="1600" dirty="0"/>
              <a:t> </a:t>
            </a:r>
          </a:p>
        </p:txBody>
      </p:sp>
      <p:sp>
        <p:nvSpPr>
          <p:cNvPr id="90118" name="Title 1">
            <a:extLst>
              <a:ext uri="{FF2B5EF4-FFF2-40B4-BE49-F238E27FC236}">
                <a16:creationId xmlns:a16="http://schemas.microsoft.com/office/drawing/2014/main" id="{DF9F5707-2984-3093-BFAA-17C8F6ABF44F}"/>
              </a:ext>
            </a:extLst>
          </p:cNvPr>
          <p:cNvSpPr txBox="1">
            <a:spLocks/>
          </p:cNvSpPr>
          <p:nvPr/>
        </p:nvSpPr>
        <p:spPr bwMode="auto">
          <a:xfrm>
            <a:off x="1981200" y="-26988"/>
            <a:ext cx="82296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fr-FR" sz="4400" b="1" dirty="0"/>
              <a:t>Further references</a:t>
            </a:r>
          </a:p>
        </p:txBody>
      </p:sp>
      <p:pic>
        <p:nvPicPr>
          <p:cNvPr id="7" name="Picture 6">
            <a:extLst>
              <a:ext uri="{FF2B5EF4-FFF2-40B4-BE49-F238E27FC236}">
                <a16:creationId xmlns:a16="http://schemas.microsoft.com/office/drawing/2014/main" id="{6C2CE2C6-D53B-FAEC-1951-EC7A22BB3EA1}"/>
              </a:ext>
            </a:extLst>
          </p:cNvPr>
          <p:cNvPicPr>
            <a:picLocks noChangeAspect="1"/>
          </p:cNvPicPr>
          <p:nvPr/>
        </p:nvPicPr>
        <p:blipFill>
          <a:blip r:embed="rId7"/>
          <a:stretch>
            <a:fillRect/>
          </a:stretch>
        </p:blipFill>
        <p:spPr>
          <a:xfrm>
            <a:off x="8330146" y="2531370"/>
            <a:ext cx="3761307" cy="2803371"/>
          </a:xfrm>
          <a:prstGeom prst="rect">
            <a:avLst/>
          </a:prstGeom>
          <a:solidFill>
            <a:schemeClr val="bg1"/>
          </a:solidFill>
          <a:ln>
            <a:solidFill>
              <a:schemeClr val="tx1"/>
            </a:solidFill>
          </a:ln>
        </p:spPr>
      </p:pic>
      <p:pic>
        <p:nvPicPr>
          <p:cNvPr id="6" name="Picture 5">
            <a:extLst>
              <a:ext uri="{FF2B5EF4-FFF2-40B4-BE49-F238E27FC236}">
                <a16:creationId xmlns:a16="http://schemas.microsoft.com/office/drawing/2014/main" id="{75CCFDA9-2F64-F68B-E27F-1D571E42649F}"/>
              </a:ext>
            </a:extLst>
          </p:cNvPr>
          <p:cNvPicPr>
            <a:picLocks noChangeAspect="1"/>
          </p:cNvPicPr>
          <p:nvPr/>
        </p:nvPicPr>
        <p:blipFill>
          <a:blip r:embed="rId8"/>
          <a:stretch>
            <a:fillRect/>
          </a:stretch>
        </p:blipFill>
        <p:spPr>
          <a:xfrm>
            <a:off x="8571566" y="4300364"/>
            <a:ext cx="3620434" cy="2366665"/>
          </a:xfrm>
          <a:prstGeom prst="rect">
            <a:avLst/>
          </a:prstGeom>
          <a:solidFill>
            <a:schemeClr val="bg1"/>
          </a:solidFill>
          <a:ln>
            <a:solidFill>
              <a:schemeClr val="tx1"/>
            </a:solidFill>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CDAB7907-EF9C-2C96-B781-3E25573537D2}"/>
              </a:ext>
            </a:extLst>
          </p:cNvPr>
          <p:cNvSpPr>
            <a:spLocks noGrp="1"/>
          </p:cNvSpPr>
          <p:nvPr>
            <p:ph type="title" idx="4294967295"/>
          </p:nvPr>
        </p:nvSpPr>
        <p:spPr bwMode="auto">
          <a:xfrm>
            <a:off x="1524000" y="-5588"/>
            <a:ext cx="914400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Hearing loss</a:t>
            </a:r>
          </a:p>
        </p:txBody>
      </p:sp>
      <p:graphicFrame>
        <p:nvGraphicFramePr>
          <p:cNvPr id="5" name="Table 4">
            <a:extLst>
              <a:ext uri="{FF2B5EF4-FFF2-40B4-BE49-F238E27FC236}">
                <a16:creationId xmlns:a16="http://schemas.microsoft.com/office/drawing/2014/main" id="{7B019F51-C592-AC76-8F77-DBB38D654647}"/>
              </a:ext>
            </a:extLst>
          </p:cNvPr>
          <p:cNvGraphicFramePr>
            <a:graphicFrameLocks noGrp="1"/>
          </p:cNvGraphicFramePr>
          <p:nvPr>
            <p:extLst>
              <p:ext uri="{D42A27DB-BD31-4B8C-83A1-F6EECF244321}">
                <p14:modId xmlns:p14="http://schemas.microsoft.com/office/powerpoint/2010/main" val="161480957"/>
              </p:ext>
            </p:extLst>
          </p:nvPr>
        </p:nvGraphicFramePr>
        <p:xfrm>
          <a:off x="982663" y="1125538"/>
          <a:ext cx="10442575" cy="4894523"/>
        </p:xfrm>
        <a:graphic>
          <a:graphicData uri="http://schemas.openxmlformats.org/drawingml/2006/table">
            <a:tbl>
              <a:tblPr firstRow="1" bandRow="1">
                <a:tableStyleId>{5FD0F851-EC5A-4D38-B0AD-8093EC10F338}</a:tableStyleId>
              </a:tblPr>
              <a:tblGrid>
                <a:gridCol w="3603910">
                  <a:extLst>
                    <a:ext uri="{9D8B030D-6E8A-4147-A177-3AD203B41FA5}">
                      <a16:colId xmlns:a16="http://schemas.microsoft.com/office/drawing/2014/main" val="20000"/>
                    </a:ext>
                  </a:extLst>
                </a:gridCol>
                <a:gridCol w="6838665">
                  <a:extLst>
                    <a:ext uri="{9D8B030D-6E8A-4147-A177-3AD203B41FA5}">
                      <a16:colId xmlns:a16="http://schemas.microsoft.com/office/drawing/2014/main" val="20001"/>
                    </a:ext>
                  </a:extLst>
                </a:gridCol>
              </a:tblGrid>
              <a:tr h="1407675">
                <a:tc>
                  <a:txBody>
                    <a:bodyPr/>
                    <a:lstStyle/>
                    <a:p>
                      <a:pPr>
                        <a:spcBef>
                          <a:spcPts val="600"/>
                        </a:spcBef>
                        <a:spcAft>
                          <a:spcPts val="600"/>
                        </a:spcAft>
                      </a:pPr>
                      <a:r>
                        <a:rPr lang="en-GB" sz="2000" dirty="0"/>
                        <a:t>Prevalence (DR TB patients)</a:t>
                      </a:r>
                      <a:endParaRPr lang="en-GB" sz="2000" b="1" dirty="0"/>
                    </a:p>
                  </a:txBody>
                  <a:tcPr marL="91452" marR="9145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30% of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200" dirty="0">
                          <a:effectLst/>
                        </a:rPr>
                        <a:t>Patients with previous exposure to aminoglycosides may have already sustained a degree of hearing loss. </a:t>
                      </a:r>
                      <a:endParaRPr lang="en-US" sz="2000" i="1" dirty="0"/>
                    </a:p>
                  </a:txBody>
                  <a:tcPr marL="91452" marR="91452" marT="45717" marB="45717"/>
                </a:tc>
                <a:extLst>
                  <a:ext uri="{0D108BD9-81ED-4DB2-BD59-A6C34878D82A}">
                    <a16:rowId xmlns:a16="http://schemas.microsoft.com/office/drawing/2014/main" val="10001"/>
                  </a:ext>
                </a:extLst>
              </a:tr>
              <a:tr h="576557">
                <a:tc>
                  <a:txBody>
                    <a:bodyPr/>
                    <a:lstStyle/>
                    <a:p>
                      <a:pPr>
                        <a:spcBef>
                          <a:spcPts val="600"/>
                        </a:spcBef>
                        <a:spcAft>
                          <a:spcPts val="600"/>
                        </a:spcAft>
                      </a:pPr>
                      <a:r>
                        <a:rPr lang="en-GB" sz="2000" dirty="0"/>
                        <a:t>How</a:t>
                      </a:r>
                      <a:r>
                        <a:rPr lang="en-GB" sz="2000" baseline="0" dirty="0"/>
                        <a:t> to detect?</a:t>
                      </a:r>
                      <a:endParaRPr lang="en-GB" sz="2000" b="1" dirty="0"/>
                    </a:p>
                  </a:txBody>
                  <a:tcPr marL="91452" marR="91452" marT="45717" marB="45717"/>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dirty="0"/>
                        <a:t>Monthly audiometry while on injectables</a:t>
                      </a:r>
                    </a:p>
                  </a:txBody>
                  <a:tcPr marL="91452" marR="91452" marT="45717" marB="45717" anchor="ctr"/>
                </a:tc>
                <a:extLst>
                  <a:ext uri="{0D108BD9-81ED-4DB2-BD59-A6C34878D82A}">
                    <a16:rowId xmlns:a16="http://schemas.microsoft.com/office/drawing/2014/main" val="10002"/>
                  </a:ext>
                </a:extLst>
              </a:tr>
              <a:tr h="551479">
                <a:tc>
                  <a:txBody>
                    <a:bodyPr/>
                    <a:lstStyle/>
                    <a:p>
                      <a:pPr>
                        <a:spcBef>
                          <a:spcPts val="600"/>
                        </a:spcBef>
                        <a:spcAft>
                          <a:spcPts val="600"/>
                        </a:spcAft>
                      </a:pPr>
                      <a:r>
                        <a:rPr lang="en-GB" sz="2000" dirty="0"/>
                        <a:t>Common causes</a:t>
                      </a:r>
                      <a:endParaRPr lang="en-GB" sz="2000" b="1" dirty="0"/>
                    </a:p>
                  </a:txBody>
                  <a:tcPr marL="91452" marR="91452" marT="45717" marB="45717"/>
                </a:tc>
                <a:tc>
                  <a:txBody>
                    <a:bodyPr/>
                    <a:lstStyle/>
                    <a:p>
                      <a:r>
                        <a:rPr lang="en-US" sz="2000" dirty="0"/>
                        <a:t>Injectable agents</a:t>
                      </a:r>
                    </a:p>
                  </a:txBody>
                  <a:tcPr marL="91452" marR="91452" marT="45717" marB="45717"/>
                </a:tc>
                <a:extLst>
                  <a:ext uri="{0D108BD9-81ED-4DB2-BD59-A6C34878D82A}">
                    <a16:rowId xmlns:a16="http://schemas.microsoft.com/office/drawing/2014/main" val="10003"/>
                  </a:ext>
                </a:extLst>
              </a:tr>
              <a:tr h="951137">
                <a:tc>
                  <a:txBody>
                    <a:bodyPr/>
                    <a:lstStyle/>
                    <a:p>
                      <a:pPr>
                        <a:spcBef>
                          <a:spcPts val="600"/>
                        </a:spcBef>
                        <a:spcAft>
                          <a:spcPts val="600"/>
                        </a:spcAft>
                      </a:pPr>
                      <a:r>
                        <a:rPr lang="en-GB" sz="2000" dirty="0"/>
                        <a:t>How to manage?</a:t>
                      </a:r>
                      <a:endParaRPr lang="en-GB" sz="2000" b="1" dirty="0"/>
                    </a:p>
                  </a:txBody>
                  <a:tcPr marL="91452" marR="9145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Early identification is key, this is a </a:t>
                      </a:r>
                      <a:r>
                        <a:rPr lang="en-US" sz="2000" b="1" dirty="0"/>
                        <a:t>major cause of permanent disability! </a:t>
                      </a:r>
                      <a:r>
                        <a:rPr lang="en-US" sz="2000" b="1" dirty="0">
                          <a:sym typeface="Wingdings" panose="05000000000000000000" pitchFamily="2" charset="2"/>
                        </a:rPr>
                        <a:t> </a:t>
                      </a:r>
                      <a:r>
                        <a:rPr lang="en-US" sz="2000" b="1" dirty="0"/>
                        <a:t>Discontinue injectable</a:t>
                      </a:r>
                    </a:p>
                  </a:txBody>
                  <a:tcPr marL="91452" marR="91452" marT="45717" marB="45717"/>
                </a:tc>
                <a:extLst>
                  <a:ext uri="{0D108BD9-81ED-4DB2-BD59-A6C34878D82A}">
                    <a16:rowId xmlns:a16="http://schemas.microsoft.com/office/drawing/2014/main" val="10004"/>
                  </a:ext>
                </a:extLst>
              </a:tr>
              <a:tr h="1407675">
                <a:tc>
                  <a:txBody>
                    <a:bodyPr/>
                    <a:lstStyle/>
                    <a:p>
                      <a:pPr>
                        <a:spcBef>
                          <a:spcPts val="600"/>
                        </a:spcBef>
                        <a:spcAft>
                          <a:spcPts val="600"/>
                        </a:spcAft>
                      </a:pPr>
                      <a:r>
                        <a:rPr lang="en-GB" sz="2000" dirty="0"/>
                        <a:t>Additional tests/precautions</a:t>
                      </a:r>
                      <a:endParaRPr lang="en-GB" sz="2000" b="1" dirty="0"/>
                    </a:p>
                  </a:txBody>
                  <a:tcPr marL="91452" marR="9145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Consider examination of tympanic membranes.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kern="1200" dirty="0">
                          <a:effectLst/>
                        </a:rPr>
                        <a:t>Concomitant use of furosemide, particularly in the setting of renal insufficiency, may exacerbate ototoxic effects of the injectables.</a:t>
                      </a:r>
                      <a:endParaRPr lang="fr-CH" sz="2000" i="1" kern="1200" dirty="0">
                        <a:solidFill>
                          <a:schemeClr val="tx1"/>
                        </a:solidFill>
                        <a:effectLst/>
                        <a:latin typeface="+mn-lt"/>
                        <a:ea typeface="+mn-ea"/>
                        <a:cs typeface="+mn-cs"/>
                      </a:endParaRPr>
                    </a:p>
                  </a:txBody>
                  <a:tcPr marL="91452" marR="91452" marT="45717" marB="45717"/>
                </a:tc>
                <a:extLst>
                  <a:ext uri="{0D108BD9-81ED-4DB2-BD59-A6C34878D82A}">
                    <a16:rowId xmlns:a16="http://schemas.microsoft.com/office/drawing/2014/main" val="10005"/>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4BC1345-7B38-67CB-63EC-896338710701}"/>
              </a:ext>
            </a:extLst>
          </p:cNvPr>
          <p:cNvSpPr>
            <a:spLocks noGrp="1"/>
          </p:cNvSpPr>
          <p:nvPr>
            <p:ph type="title" idx="4294967295"/>
          </p:nvPr>
        </p:nvSpPr>
        <p:spPr bwMode="auto">
          <a:xfrm>
            <a:off x="563724" y="152399"/>
            <a:ext cx="11064552"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dirty="0"/>
              <a:t>How to detect and manage hearing loss?</a:t>
            </a:r>
          </a:p>
        </p:txBody>
      </p:sp>
      <p:sp>
        <p:nvSpPr>
          <p:cNvPr id="94211" name="Text Placeholder 2">
            <a:extLst>
              <a:ext uri="{FF2B5EF4-FFF2-40B4-BE49-F238E27FC236}">
                <a16:creationId xmlns:a16="http://schemas.microsoft.com/office/drawing/2014/main" id="{2BFE72E6-FE7D-F3CB-70A9-45A9B9F9DF50}"/>
              </a:ext>
            </a:extLst>
          </p:cNvPr>
          <p:cNvSpPr txBox="1">
            <a:spLocks/>
          </p:cNvSpPr>
          <p:nvPr/>
        </p:nvSpPr>
        <p:spPr bwMode="auto">
          <a:xfrm>
            <a:off x="277813" y="1484313"/>
            <a:ext cx="467995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fr-FR" sz="2400" dirty="0"/>
              <a:t>Example of high-frequency hearing loss</a:t>
            </a:r>
          </a:p>
          <a:p>
            <a:pPr lvl="1" eaLnBrk="1" hangingPunct="1">
              <a:spcBef>
                <a:spcPct val="20000"/>
              </a:spcBef>
              <a:buFont typeface="Arial" panose="020B0604020202020204" pitchFamily="34" charset="0"/>
              <a:buChar char="–"/>
            </a:pPr>
            <a:r>
              <a:rPr lang="en-US" altLang="fr-FR" sz="2400" dirty="0"/>
              <a:t>Often the 1</a:t>
            </a:r>
            <a:r>
              <a:rPr lang="en-US" altLang="fr-FR" sz="2400" baseline="30000" dirty="0"/>
              <a:t>st</a:t>
            </a:r>
            <a:r>
              <a:rPr lang="en-US" altLang="fr-FR" sz="2400" dirty="0"/>
              <a:t> sign of ototoxicity due to injectables</a:t>
            </a:r>
          </a:p>
          <a:p>
            <a:pPr lvl="1" eaLnBrk="1" hangingPunct="1">
              <a:spcBef>
                <a:spcPct val="20000"/>
              </a:spcBef>
              <a:buFont typeface="Arial" panose="020B0604020202020204" pitchFamily="34" charset="0"/>
              <a:buChar char="–"/>
            </a:pPr>
            <a:endParaRPr lang="en-US" altLang="fr-FR" sz="2400" dirty="0"/>
          </a:p>
          <a:p>
            <a:pPr eaLnBrk="1" hangingPunct="1">
              <a:spcBef>
                <a:spcPct val="20000"/>
              </a:spcBef>
              <a:buFont typeface="Arial" panose="020B0604020202020204" pitchFamily="34" charset="0"/>
              <a:buChar char="•"/>
            </a:pPr>
            <a:r>
              <a:rPr lang="en-US" altLang="fr-FR" sz="2400" dirty="0"/>
              <a:t>Suspending (or substituting) injectable is indicated; this can prevent further loss of hearing</a:t>
            </a:r>
          </a:p>
          <a:p>
            <a:pPr eaLnBrk="1" hangingPunct="1">
              <a:spcBef>
                <a:spcPct val="20000"/>
              </a:spcBef>
              <a:buFont typeface="Arial" panose="020B0604020202020204" pitchFamily="34" charset="0"/>
              <a:buChar char="•"/>
            </a:pPr>
            <a:endParaRPr lang="en-US" altLang="fr-FR" sz="2400" dirty="0"/>
          </a:p>
        </p:txBody>
      </p:sp>
      <p:pic>
        <p:nvPicPr>
          <p:cNvPr id="94212" name="Picture 2">
            <a:extLst>
              <a:ext uri="{FF2B5EF4-FFF2-40B4-BE49-F238E27FC236}">
                <a16:creationId xmlns:a16="http://schemas.microsoft.com/office/drawing/2014/main" id="{F7DC1356-7C56-1648-807A-3B3D87B8E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567" y="1052736"/>
            <a:ext cx="4990904" cy="506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3" name="TextBox 7">
            <a:extLst>
              <a:ext uri="{FF2B5EF4-FFF2-40B4-BE49-F238E27FC236}">
                <a16:creationId xmlns:a16="http://schemas.microsoft.com/office/drawing/2014/main" id="{D0E910C5-87BB-E902-862A-D7E86201609B}"/>
              </a:ext>
            </a:extLst>
          </p:cNvPr>
          <p:cNvSpPr txBox="1">
            <a:spLocks noChangeArrowheads="1"/>
          </p:cNvSpPr>
          <p:nvPr/>
        </p:nvSpPr>
        <p:spPr bwMode="auto">
          <a:xfrm>
            <a:off x="563724" y="6137305"/>
            <a:ext cx="5160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600" dirty="0" err="1"/>
              <a:t>endTB</a:t>
            </a:r>
            <a:r>
              <a:rPr lang="en-GB" altLang="fr-FR" sz="1600" dirty="0"/>
              <a:t> Clinical Guideline, MSF&amp;PIH, version 3.2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39AC3E29-FFCE-604E-A49C-06ACC2BC605E}"/>
              </a:ext>
            </a:extLst>
          </p:cNvPr>
          <p:cNvSpPr>
            <a:spLocks noGrp="1"/>
          </p:cNvSpPr>
          <p:nvPr>
            <p:ph type="title" idx="4294967295"/>
          </p:nvPr>
        </p:nvSpPr>
        <p:spPr bwMode="auto">
          <a:xfrm>
            <a:off x="1524000" y="116632"/>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Hearing loss</a:t>
            </a:r>
            <a:br>
              <a:rPr lang="en-US" altLang="en-US" b="1" dirty="0"/>
            </a:br>
            <a:r>
              <a:rPr lang="en-GB" altLang="fr-FR" sz="2800" i="1" dirty="0">
                <a:solidFill>
                  <a:srgbClr val="FF0000"/>
                </a:solidFill>
              </a:rPr>
              <a:t>Case study 7</a:t>
            </a:r>
            <a:endParaRPr lang="en-US" altLang="en-US" b="1" dirty="0"/>
          </a:p>
        </p:txBody>
      </p:sp>
      <p:sp>
        <p:nvSpPr>
          <p:cNvPr id="95235" name="Content Placeholder 4">
            <a:extLst>
              <a:ext uri="{FF2B5EF4-FFF2-40B4-BE49-F238E27FC236}">
                <a16:creationId xmlns:a16="http://schemas.microsoft.com/office/drawing/2014/main" id="{F8749564-52B8-EA24-249A-F1C53C5A8126}"/>
              </a:ext>
            </a:extLst>
          </p:cNvPr>
          <p:cNvSpPr>
            <a:spLocks noGrp="1"/>
          </p:cNvSpPr>
          <p:nvPr>
            <p:ph idx="4294967295"/>
          </p:nvPr>
        </p:nvSpPr>
        <p:spPr bwMode="auto">
          <a:xfrm>
            <a:off x="767409" y="1628799"/>
            <a:ext cx="10657184" cy="3671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2800" dirty="0"/>
              <a:t>LV is a 55 </a:t>
            </a:r>
            <a:r>
              <a:rPr lang="en-US" altLang="fr-FR" sz="2800" dirty="0" err="1"/>
              <a:t>yo</a:t>
            </a:r>
            <a:r>
              <a:rPr lang="en-US" altLang="fr-FR" sz="2800" dirty="0"/>
              <a:t> female on treatment for MDRTB with Cm-</a:t>
            </a:r>
            <a:r>
              <a:rPr lang="en-US" altLang="fr-FR" sz="2800" dirty="0" err="1"/>
              <a:t>Mfx</a:t>
            </a:r>
            <a:r>
              <a:rPr lang="en-US" altLang="fr-FR" sz="2800" dirty="0"/>
              <a:t>-Z-Cs-PAS-</a:t>
            </a:r>
            <a:r>
              <a:rPr lang="en-US" altLang="fr-FR" sz="2800" dirty="0" err="1"/>
              <a:t>Eto</a:t>
            </a:r>
            <a:r>
              <a:rPr lang="en-US" altLang="fr-FR" sz="2800" dirty="0"/>
              <a:t>. In her first month of treatment, she begins to complain of buzzing in her ears</a:t>
            </a:r>
          </a:p>
          <a:p>
            <a:pPr eaLnBrk="1" hangingPunct="1"/>
            <a:r>
              <a:rPr lang="en-US" altLang="fr-FR" sz="2800" b="1" dirty="0"/>
              <a:t>What additional information should you collect?</a:t>
            </a:r>
          </a:p>
          <a:p>
            <a:pPr eaLnBrk="1" hangingPunct="1"/>
            <a:r>
              <a:rPr lang="en-US" altLang="fr-FR" sz="2800" b="1" dirty="0"/>
              <a:t>How severe is this event?</a:t>
            </a:r>
          </a:p>
          <a:p>
            <a:pPr eaLnBrk="1" hangingPunct="1"/>
            <a:r>
              <a:rPr lang="en-US" altLang="fr-FR" sz="2800" b="1" dirty="0"/>
              <a:t>What management strategies should you try?</a:t>
            </a:r>
          </a:p>
          <a:p>
            <a:pPr eaLnBrk="1" hangingPunct="1"/>
            <a:endParaRPr lang="en-US" altLang="fr-F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C7D6C9F-A1CE-523E-F517-8D3FF8E79CF1}"/>
              </a:ext>
            </a:extLst>
          </p:cNvPr>
          <p:cNvSpPr>
            <a:spLocks noGrp="1"/>
          </p:cNvSpPr>
          <p:nvPr>
            <p:ph type="title" idx="4294967295"/>
          </p:nvPr>
        </p:nvSpPr>
        <p:spPr bwMode="auto">
          <a:xfrm>
            <a:off x="1524000" y="188912"/>
            <a:ext cx="9144000"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1" dirty="0"/>
              <a:t>Conclusions</a:t>
            </a:r>
          </a:p>
        </p:txBody>
      </p:sp>
      <p:sp>
        <p:nvSpPr>
          <p:cNvPr id="5" name="Content Placeholder 4">
            <a:extLst>
              <a:ext uri="{FF2B5EF4-FFF2-40B4-BE49-F238E27FC236}">
                <a16:creationId xmlns:a16="http://schemas.microsoft.com/office/drawing/2014/main" id="{F7CDE496-FE1E-3439-5A9D-378704C9915E}"/>
              </a:ext>
            </a:extLst>
          </p:cNvPr>
          <p:cNvSpPr>
            <a:spLocks noGrp="1"/>
          </p:cNvSpPr>
          <p:nvPr>
            <p:ph idx="4294967295"/>
          </p:nvPr>
        </p:nvSpPr>
        <p:spPr>
          <a:xfrm>
            <a:off x="695400" y="1124744"/>
            <a:ext cx="11040988" cy="5544344"/>
          </a:xfrm>
          <a:prstGeom prst="rect">
            <a:avLst/>
          </a:prstGeom>
        </p:spPr>
        <p:txBody>
          <a:bodyPr>
            <a:noAutofit/>
          </a:bodyPr>
          <a:lstStyle/>
          <a:p>
            <a:pPr eaLnBrk="1" fontAlgn="auto" hangingPunct="1">
              <a:spcBef>
                <a:spcPts val="600"/>
              </a:spcBef>
              <a:spcAft>
                <a:spcPts val="600"/>
              </a:spcAft>
              <a:defRPr/>
            </a:pPr>
            <a:r>
              <a:rPr lang="en-US" sz="2800" dirty="0"/>
              <a:t>Adverse events are common and are to be expected during treatment for DR-TB</a:t>
            </a:r>
          </a:p>
          <a:p>
            <a:pPr eaLnBrk="1" fontAlgn="auto" hangingPunct="1">
              <a:spcBef>
                <a:spcPts val="600"/>
              </a:spcBef>
              <a:spcAft>
                <a:spcPts val="600"/>
              </a:spcAft>
              <a:defRPr/>
            </a:pPr>
            <a:r>
              <a:rPr lang="en-US" sz="2800" dirty="0"/>
              <a:t>Routine monitoring is important for all patients on MDR-TB treatment; </a:t>
            </a:r>
            <a:r>
              <a:rPr lang="en-US" sz="2800" dirty="0" err="1"/>
              <a:t>aDSM</a:t>
            </a:r>
            <a:r>
              <a:rPr lang="en-US" sz="2800" dirty="0"/>
              <a:t> is the systematic way of achieving this</a:t>
            </a:r>
          </a:p>
          <a:p>
            <a:pPr eaLnBrk="1" fontAlgn="auto" hangingPunct="1">
              <a:spcBef>
                <a:spcPts val="600"/>
              </a:spcBef>
              <a:spcAft>
                <a:spcPts val="600"/>
              </a:spcAft>
              <a:defRPr/>
            </a:pPr>
            <a:r>
              <a:rPr lang="en-US" sz="2800" dirty="0"/>
              <a:t>Early recognition and optimal management of adverse events is key to ensuring better treatment outcomes</a:t>
            </a:r>
          </a:p>
          <a:p>
            <a:pPr eaLnBrk="1" fontAlgn="auto" hangingPunct="1">
              <a:spcBef>
                <a:spcPts val="600"/>
              </a:spcBef>
              <a:spcAft>
                <a:spcPts val="600"/>
              </a:spcAft>
              <a:defRPr/>
            </a:pPr>
            <a:r>
              <a:rPr lang="en-US" sz="2800" dirty="0"/>
              <a:t>Standard scales can help with severity ratings and finding the appropriate management option</a:t>
            </a:r>
          </a:p>
          <a:p>
            <a:pPr eaLnBrk="1" fontAlgn="auto" hangingPunct="1">
              <a:spcBef>
                <a:spcPts val="600"/>
              </a:spcBef>
              <a:spcAft>
                <a:spcPts val="600"/>
              </a:spcAft>
              <a:defRPr/>
            </a:pPr>
            <a:r>
              <a:rPr lang="en-US" sz="2800" dirty="0"/>
              <a:t>Health care providers need to be trained and supported to provide appropriate care – including management of adverse reactions – to patients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7FF59AE0-9C6A-E1CC-6A69-8C2C077C7C15}"/>
              </a:ext>
            </a:extLst>
          </p:cNvPr>
          <p:cNvSpPr>
            <a:spLocks noGrp="1"/>
          </p:cNvSpPr>
          <p:nvPr>
            <p:ph idx="4294967295"/>
          </p:nvPr>
        </p:nvSpPr>
        <p:spPr bwMode="auto">
          <a:xfrm>
            <a:off x="983432" y="1345635"/>
            <a:ext cx="9890943" cy="5013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2800" dirty="0"/>
              <a:t>Clinicians may tend to take a </a:t>
            </a:r>
            <a:r>
              <a:rPr lang="en-US" altLang="fr-FR" sz="2800" i="1" dirty="0"/>
              <a:t>drug-based approach </a:t>
            </a:r>
            <a:r>
              <a:rPr lang="en-US" altLang="fr-FR" sz="2800" dirty="0"/>
              <a:t>to AEs.</a:t>
            </a:r>
          </a:p>
          <a:p>
            <a:pPr eaLnBrk="1" hangingPunct="1"/>
            <a:endParaRPr lang="en-US" altLang="fr-FR" sz="2800" dirty="0"/>
          </a:p>
          <a:p>
            <a:pPr eaLnBrk="1" hangingPunct="1"/>
            <a:endParaRPr lang="en-US" altLang="fr-FR" sz="2800" dirty="0"/>
          </a:p>
          <a:p>
            <a:pPr eaLnBrk="1" hangingPunct="1"/>
            <a:endParaRPr lang="en-US" altLang="fr-FR" sz="2800" dirty="0"/>
          </a:p>
          <a:p>
            <a:pPr eaLnBrk="1" hangingPunct="1"/>
            <a:endParaRPr lang="en-US" altLang="fr-FR" sz="2800" dirty="0"/>
          </a:p>
          <a:p>
            <a:pPr eaLnBrk="1" hangingPunct="1"/>
            <a:r>
              <a:rPr lang="en-US" altLang="fr-FR" sz="2800" dirty="0"/>
              <a:t>More </a:t>
            </a:r>
            <a:r>
              <a:rPr lang="en-US" altLang="fr-FR" sz="2800" i="1" dirty="0"/>
              <a:t>natural</a:t>
            </a:r>
            <a:r>
              <a:rPr lang="en-US" altLang="fr-FR" sz="2800" dirty="0"/>
              <a:t> and more straightforward for patients to use a </a:t>
            </a:r>
            <a:r>
              <a:rPr lang="en-US" altLang="fr-FR" sz="2800" i="1" dirty="0"/>
              <a:t>symptom-based approach</a:t>
            </a:r>
            <a:r>
              <a:rPr lang="en-US" altLang="fr-FR" sz="2800" dirty="0"/>
              <a:t>.</a:t>
            </a:r>
          </a:p>
          <a:p>
            <a:pPr eaLnBrk="1" hangingPunct="1"/>
            <a:endParaRPr lang="en-US" altLang="fr-FR" sz="2800" dirty="0"/>
          </a:p>
          <a:p>
            <a:pPr eaLnBrk="1" hangingPunct="1"/>
            <a:endParaRPr lang="en-US" altLang="fr-FR" sz="2800" dirty="0"/>
          </a:p>
          <a:p>
            <a:pPr eaLnBrk="1" hangingPunct="1"/>
            <a:endParaRPr lang="en-US" altLang="fr-FR" sz="2800" dirty="0"/>
          </a:p>
        </p:txBody>
      </p:sp>
      <p:sp>
        <p:nvSpPr>
          <p:cNvPr id="20" name="Title 1">
            <a:extLst>
              <a:ext uri="{FF2B5EF4-FFF2-40B4-BE49-F238E27FC236}">
                <a16:creationId xmlns:a16="http://schemas.microsoft.com/office/drawing/2014/main" id="{0837ECDF-0926-EAA7-5680-241499AFD8E3}"/>
              </a:ext>
            </a:extLst>
          </p:cNvPr>
          <p:cNvSpPr>
            <a:spLocks noGrp="1"/>
          </p:cNvSpPr>
          <p:nvPr>
            <p:ph type="title" idx="4294967295"/>
          </p:nvPr>
        </p:nvSpPr>
        <p:spPr>
          <a:xfrm>
            <a:off x="1524000" y="131198"/>
            <a:ext cx="9144000" cy="1197540"/>
          </a:xfrm>
          <a:prstGeom prst="rect">
            <a:avLst/>
          </a:prstGeom>
        </p:spPr>
        <p:txBody>
          <a:bodyPr/>
          <a:lstStyle/>
          <a:p>
            <a:pPr>
              <a:defRPr/>
            </a:pPr>
            <a:r>
              <a:rPr lang="en-US" altLang="en-US" b="1" dirty="0">
                <a:solidFill>
                  <a:srgbClr val="000000"/>
                </a:solidFill>
                <a:ea typeface="+mn-ea"/>
                <a:cs typeface="Calibri" panose="020F0502020204030204" pitchFamily="34" charset="0"/>
              </a:rPr>
              <a:t>Basic principles (4)</a:t>
            </a:r>
            <a:br>
              <a:rPr lang="en-US" altLang="en-US" b="1" dirty="0">
                <a:solidFill>
                  <a:srgbClr val="000000"/>
                </a:solidFill>
                <a:ea typeface="+mn-ea"/>
                <a:cs typeface="Calibri" panose="020F0502020204030204" pitchFamily="34" charset="0"/>
              </a:rPr>
            </a:br>
            <a:r>
              <a:rPr lang="en-US" altLang="en-US" sz="2800" i="1" dirty="0">
                <a:solidFill>
                  <a:srgbClr val="FF0000"/>
                </a:solidFill>
                <a:cs typeface="Calibri" panose="020F0502020204030204" pitchFamily="34" charset="0"/>
              </a:rPr>
              <a:t>Symptom-based approach</a:t>
            </a:r>
            <a:endParaRPr lang="en-US" altLang="en-US" sz="2400" i="1" dirty="0">
              <a:solidFill>
                <a:srgbClr val="FF0000"/>
              </a:solidFill>
              <a:cs typeface="Calibri" panose="020F0502020204030204" pitchFamily="34" charset="0"/>
            </a:endParaRPr>
          </a:p>
        </p:txBody>
      </p:sp>
      <p:sp>
        <p:nvSpPr>
          <p:cNvPr id="3" name="Oval 2">
            <a:extLst>
              <a:ext uri="{FF2B5EF4-FFF2-40B4-BE49-F238E27FC236}">
                <a16:creationId xmlns:a16="http://schemas.microsoft.com/office/drawing/2014/main" id="{B463C907-CFD8-B47B-327D-FCAAFD2B60EA}"/>
              </a:ext>
            </a:extLst>
          </p:cNvPr>
          <p:cNvSpPr/>
          <p:nvPr/>
        </p:nvSpPr>
        <p:spPr>
          <a:xfrm>
            <a:off x="5462588" y="2171700"/>
            <a:ext cx="1439862" cy="1295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0245" name="Picture 5" descr="Medicine Pills Clip Art">
            <a:extLst>
              <a:ext uri="{FF2B5EF4-FFF2-40B4-BE49-F238E27FC236}">
                <a16:creationId xmlns:a16="http://schemas.microsoft.com/office/drawing/2014/main" id="{F093C050-7950-2F4B-433F-3B00F0A96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595563"/>
            <a:ext cx="952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D15BAA6-1E44-D33C-E681-6644FE33A862}"/>
              </a:ext>
            </a:extLst>
          </p:cNvPr>
          <p:cNvCxnSpPr>
            <a:stCxn id="3" idx="6"/>
          </p:cNvCxnSpPr>
          <p:nvPr/>
        </p:nvCxnSpPr>
        <p:spPr>
          <a:xfrm flipV="1">
            <a:off x="6902450" y="2819400"/>
            <a:ext cx="5032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57DA23-8F38-C1D1-CEF1-233BE0F65A3A}"/>
              </a:ext>
            </a:extLst>
          </p:cNvPr>
          <p:cNvCxnSpPr>
            <a:stCxn id="3" idx="7"/>
          </p:cNvCxnSpPr>
          <p:nvPr/>
        </p:nvCxnSpPr>
        <p:spPr>
          <a:xfrm flipV="1">
            <a:off x="6691313" y="2171700"/>
            <a:ext cx="282575"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8" name="TextBox 13">
            <a:extLst>
              <a:ext uri="{FF2B5EF4-FFF2-40B4-BE49-F238E27FC236}">
                <a16:creationId xmlns:a16="http://schemas.microsoft.com/office/drawing/2014/main" id="{900A3FE3-1FC0-AC1B-4AD9-2E00F6A8BEC5}"/>
              </a:ext>
            </a:extLst>
          </p:cNvPr>
          <p:cNvSpPr txBox="1">
            <a:spLocks noChangeArrowheads="1"/>
          </p:cNvSpPr>
          <p:nvPr/>
        </p:nvSpPr>
        <p:spPr bwMode="auto">
          <a:xfrm>
            <a:off x="6702425" y="3165475"/>
            <a:ext cx="3770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2000" b="1">
                <a:solidFill>
                  <a:schemeClr val="tx2"/>
                </a:solidFill>
              </a:rPr>
              <a:t>Drugs at the centre</a:t>
            </a:r>
          </a:p>
        </p:txBody>
      </p:sp>
      <p:cxnSp>
        <p:nvCxnSpPr>
          <p:cNvPr id="22" name="Straight Connector 21">
            <a:extLst>
              <a:ext uri="{FF2B5EF4-FFF2-40B4-BE49-F238E27FC236}">
                <a16:creationId xmlns:a16="http://schemas.microsoft.com/office/drawing/2014/main" id="{A33DAB23-53E8-BB99-9294-5BEDF1E60903}"/>
              </a:ext>
            </a:extLst>
          </p:cNvPr>
          <p:cNvCxnSpPr/>
          <p:nvPr/>
        </p:nvCxnSpPr>
        <p:spPr>
          <a:xfrm>
            <a:off x="5462588" y="2122488"/>
            <a:ext cx="1228725" cy="1344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250" name="TextBox 18">
            <a:extLst>
              <a:ext uri="{FF2B5EF4-FFF2-40B4-BE49-F238E27FC236}">
                <a16:creationId xmlns:a16="http://schemas.microsoft.com/office/drawing/2014/main" id="{EB7A28CE-DC6A-749C-14F0-E982CEB25205}"/>
              </a:ext>
            </a:extLst>
          </p:cNvPr>
          <p:cNvSpPr txBox="1">
            <a:spLocks noChangeArrowheads="1"/>
          </p:cNvSpPr>
          <p:nvPr/>
        </p:nvSpPr>
        <p:spPr bwMode="auto">
          <a:xfrm>
            <a:off x="6973888" y="2014538"/>
            <a:ext cx="2074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600" dirty="0"/>
              <a:t>May cause nausea</a:t>
            </a:r>
          </a:p>
        </p:txBody>
      </p:sp>
      <p:sp>
        <p:nvSpPr>
          <p:cNvPr id="10251" name="TextBox 23">
            <a:extLst>
              <a:ext uri="{FF2B5EF4-FFF2-40B4-BE49-F238E27FC236}">
                <a16:creationId xmlns:a16="http://schemas.microsoft.com/office/drawing/2014/main" id="{ABEBF5B9-29ED-A597-4CE8-84D62B571A5E}"/>
              </a:ext>
            </a:extLst>
          </p:cNvPr>
          <p:cNvSpPr txBox="1">
            <a:spLocks noChangeArrowheads="1"/>
          </p:cNvSpPr>
          <p:nvPr/>
        </p:nvSpPr>
        <p:spPr bwMode="auto">
          <a:xfrm>
            <a:off x="7334250" y="2665413"/>
            <a:ext cx="3016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600"/>
              <a:t>X% of patients have vomiting</a:t>
            </a:r>
          </a:p>
        </p:txBody>
      </p:sp>
      <p:grpSp>
        <p:nvGrpSpPr>
          <p:cNvPr id="10252" name="Group 5">
            <a:extLst>
              <a:ext uri="{FF2B5EF4-FFF2-40B4-BE49-F238E27FC236}">
                <a16:creationId xmlns:a16="http://schemas.microsoft.com/office/drawing/2014/main" id="{065E7535-8700-9CEE-3BB6-E031264CAEC3}"/>
              </a:ext>
            </a:extLst>
          </p:cNvPr>
          <p:cNvGrpSpPr>
            <a:grpSpLocks/>
          </p:cNvGrpSpPr>
          <p:nvPr/>
        </p:nvGrpSpPr>
        <p:grpSpPr bwMode="auto">
          <a:xfrm>
            <a:off x="4886325" y="4983163"/>
            <a:ext cx="4882082" cy="1573272"/>
            <a:chOff x="2915816" y="4983881"/>
            <a:chExt cx="4883173" cy="1573273"/>
          </a:xfrm>
        </p:grpSpPr>
        <p:grpSp>
          <p:nvGrpSpPr>
            <p:cNvPr id="10253" name="Group 3">
              <a:extLst>
                <a:ext uri="{FF2B5EF4-FFF2-40B4-BE49-F238E27FC236}">
                  <a16:creationId xmlns:a16="http://schemas.microsoft.com/office/drawing/2014/main" id="{96F483B9-49F7-F235-F21B-D32535255905}"/>
                </a:ext>
              </a:extLst>
            </p:cNvPr>
            <p:cNvGrpSpPr>
              <a:grpSpLocks/>
            </p:cNvGrpSpPr>
            <p:nvPr/>
          </p:nvGrpSpPr>
          <p:grpSpPr bwMode="auto">
            <a:xfrm>
              <a:off x="2915816" y="4983881"/>
              <a:ext cx="4883173" cy="1573273"/>
              <a:chOff x="3547046" y="4459758"/>
              <a:chExt cx="4883173" cy="1573273"/>
            </a:xfrm>
          </p:grpSpPr>
          <p:sp>
            <p:nvSpPr>
              <p:cNvPr id="27" name="Oval 26">
                <a:extLst>
                  <a:ext uri="{FF2B5EF4-FFF2-40B4-BE49-F238E27FC236}">
                    <a16:creationId xmlns:a16="http://schemas.microsoft.com/office/drawing/2014/main" id="{CA1FE18F-A120-605A-E69B-BBD66D4988B5}"/>
                  </a:ext>
                </a:extLst>
              </p:cNvPr>
              <p:cNvSpPr/>
              <p:nvPr/>
            </p:nvSpPr>
            <p:spPr>
              <a:xfrm>
                <a:off x="3547046" y="4639145"/>
                <a:ext cx="1367143" cy="136207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9" name="Straight Arrow Connector 28">
                <a:extLst>
                  <a:ext uri="{FF2B5EF4-FFF2-40B4-BE49-F238E27FC236}">
                    <a16:creationId xmlns:a16="http://schemas.microsoft.com/office/drawing/2014/main" id="{437C0A44-49AD-B1E3-B3FF-F13EF45D9183}"/>
                  </a:ext>
                </a:extLst>
              </p:cNvPr>
              <p:cNvCxnSpPr>
                <a:stCxn id="27" idx="6"/>
              </p:cNvCxnSpPr>
              <p:nvPr/>
            </p:nvCxnSpPr>
            <p:spPr>
              <a:xfrm flipV="1">
                <a:off x="4914189" y="5286846"/>
                <a:ext cx="504938" cy="33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C81293B-8BD9-9AA9-4447-81C86143E40E}"/>
                  </a:ext>
                </a:extLst>
              </p:cNvPr>
              <p:cNvCxnSpPr>
                <a:stCxn id="27" idx="7"/>
              </p:cNvCxnSpPr>
              <p:nvPr/>
            </p:nvCxnSpPr>
            <p:spPr>
              <a:xfrm flipV="1">
                <a:off x="4714120" y="4639145"/>
                <a:ext cx="273111"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46D3472-95FE-0C95-BAF9-26B66D454E57}"/>
                  </a:ext>
                </a:extLst>
              </p:cNvPr>
              <p:cNvSpPr txBox="1"/>
              <p:nvPr/>
            </p:nvSpPr>
            <p:spPr>
              <a:xfrm>
                <a:off x="4715707" y="5632921"/>
                <a:ext cx="2880368" cy="400110"/>
              </a:xfrm>
              <a:prstGeom prst="rect">
                <a:avLst/>
              </a:prstGeom>
              <a:noFill/>
            </p:spPr>
            <p:txBody>
              <a:bodyPr>
                <a:spAutoFit/>
              </a:bodyPr>
              <a:lstStyle/>
              <a:p>
                <a:pPr eaLnBrk="1" hangingPunct="1">
                  <a:defRPr/>
                </a:pPr>
                <a:r>
                  <a:rPr lang="en-GB" sz="2000" b="1" dirty="0">
                    <a:solidFill>
                      <a:schemeClr val="accent5">
                        <a:lumMod val="75000"/>
                      </a:schemeClr>
                    </a:solidFill>
                    <a:cs typeface="Arial" charset="0"/>
                  </a:rPr>
                  <a:t>Patient at the center</a:t>
                </a:r>
              </a:p>
            </p:txBody>
          </p:sp>
          <p:sp>
            <p:nvSpPr>
              <p:cNvPr id="10259" name="TextBox 32">
                <a:extLst>
                  <a:ext uri="{FF2B5EF4-FFF2-40B4-BE49-F238E27FC236}">
                    <a16:creationId xmlns:a16="http://schemas.microsoft.com/office/drawing/2014/main" id="{2616645C-0251-4BC0-BD6E-961200A41C68}"/>
                  </a:ext>
                </a:extLst>
              </p:cNvPr>
              <p:cNvSpPr txBox="1">
                <a:spLocks noChangeArrowheads="1"/>
              </p:cNvSpPr>
              <p:nvPr/>
            </p:nvSpPr>
            <p:spPr bwMode="auto">
              <a:xfrm>
                <a:off x="4914900" y="4459758"/>
                <a:ext cx="35153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600" dirty="0"/>
                  <a:t>Nausea, mild, after dose, eats very spicy</a:t>
                </a:r>
              </a:p>
            </p:txBody>
          </p:sp>
          <p:sp>
            <p:nvSpPr>
              <p:cNvPr id="10260" name="TextBox 33">
                <a:extLst>
                  <a:ext uri="{FF2B5EF4-FFF2-40B4-BE49-F238E27FC236}">
                    <a16:creationId xmlns:a16="http://schemas.microsoft.com/office/drawing/2014/main" id="{CBAE355D-16EF-A146-D6B5-4069A7DA7BAA}"/>
                  </a:ext>
                </a:extLst>
              </p:cNvPr>
              <p:cNvSpPr txBox="1">
                <a:spLocks noChangeArrowheads="1"/>
              </p:cNvSpPr>
              <p:nvPr/>
            </p:nvSpPr>
            <p:spPr bwMode="auto">
              <a:xfrm>
                <a:off x="5348288" y="5132858"/>
                <a:ext cx="2752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600"/>
                  <a:t>Vomiting, once in 24 hours</a:t>
                </a:r>
              </a:p>
            </p:txBody>
          </p:sp>
        </p:grpSp>
        <p:pic>
          <p:nvPicPr>
            <p:cNvPr id="10254" name="Picture 7" descr="Waited Person Clip Art">
              <a:extLst>
                <a:ext uri="{FF2B5EF4-FFF2-40B4-BE49-F238E27FC236}">
                  <a16:creationId xmlns:a16="http://schemas.microsoft.com/office/drawing/2014/main" id="{854557B5-3882-101B-4B6C-068550C07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879" y="5301208"/>
              <a:ext cx="200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60" name="Group 51">
            <a:extLst>
              <a:ext uri="{FF2B5EF4-FFF2-40B4-BE49-F238E27FC236}">
                <a16:creationId xmlns:a16="http://schemas.microsoft.com/office/drawing/2014/main" id="{BE74A5C2-3B8C-8FA0-715D-0216CBA900A3}"/>
              </a:ext>
            </a:extLst>
          </p:cNvPr>
          <p:cNvGrpSpPr>
            <a:grpSpLocks/>
          </p:cNvGrpSpPr>
          <p:nvPr/>
        </p:nvGrpSpPr>
        <p:grpSpPr bwMode="auto">
          <a:xfrm>
            <a:off x="4117975" y="1382713"/>
            <a:ext cx="2809875" cy="4392612"/>
            <a:chOff x="2162765" y="1340768"/>
            <a:chExt cx="2809339" cy="4392488"/>
          </a:xfrm>
        </p:grpSpPr>
        <p:cxnSp>
          <p:nvCxnSpPr>
            <p:cNvPr id="50" name="Straight Connector 49">
              <a:extLst>
                <a:ext uri="{FF2B5EF4-FFF2-40B4-BE49-F238E27FC236}">
                  <a16:creationId xmlns:a16="http://schemas.microsoft.com/office/drawing/2014/main" id="{606E430E-3A58-2EFF-2A51-3A2CA7762B56}"/>
                </a:ext>
              </a:extLst>
            </p:cNvPr>
            <p:cNvCxnSpPr/>
            <p:nvPr/>
          </p:nvCxnSpPr>
          <p:spPr>
            <a:xfrm>
              <a:off x="2699238" y="1340768"/>
              <a:ext cx="33332" cy="4392488"/>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0C0577-D6DD-5819-E7FE-D29DA0E3E5C9}"/>
                </a:ext>
              </a:extLst>
            </p:cNvPr>
            <p:cNvCxnSpPr/>
            <p:nvPr/>
          </p:nvCxnSpPr>
          <p:spPr>
            <a:xfrm>
              <a:off x="2162765" y="1340768"/>
              <a:ext cx="33332" cy="4392488"/>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B59F34-FB27-8CF5-5B20-A061B49BD908}"/>
                </a:ext>
              </a:extLst>
            </p:cNvPr>
            <p:cNvCxnSpPr/>
            <p:nvPr/>
          </p:nvCxnSpPr>
          <p:spPr>
            <a:xfrm>
              <a:off x="3826148" y="1340768"/>
              <a:ext cx="31744" cy="4392488"/>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CAE298C-522B-A414-872F-188D645BD194}"/>
                </a:ext>
              </a:extLst>
            </p:cNvPr>
            <p:cNvCxnSpPr/>
            <p:nvPr/>
          </p:nvCxnSpPr>
          <p:spPr>
            <a:xfrm>
              <a:off x="3288088" y="1340768"/>
              <a:ext cx="33331" cy="4392488"/>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FCB5A29-D3A3-2A3B-011B-9A48EF318AC9}"/>
                </a:ext>
              </a:extLst>
            </p:cNvPr>
            <p:cNvCxnSpPr/>
            <p:nvPr/>
          </p:nvCxnSpPr>
          <p:spPr>
            <a:xfrm>
              <a:off x="4938773" y="1340768"/>
              <a:ext cx="33331" cy="4392488"/>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DF8E36-F6D1-215A-86EC-A1772E569992}"/>
                </a:ext>
              </a:extLst>
            </p:cNvPr>
            <p:cNvCxnSpPr/>
            <p:nvPr/>
          </p:nvCxnSpPr>
          <p:spPr>
            <a:xfrm>
              <a:off x="4402301" y="1340768"/>
              <a:ext cx="33331" cy="4392488"/>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9BD38713-E7FD-90EA-E004-AE862C40BB96}"/>
              </a:ext>
            </a:extLst>
          </p:cNvPr>
          <p:cNvSpPr txBox="1">
            <a:spLocks noChangeArrowheads="1"/>
          </p:cNvSpPr>
          <p:nvPr/>
        </p:nvSpPr>
        <p:spPr bwMode="auto">
          <a:xfrm>
            <a:off x="3895725" y="962025"/>
            <a:ext cx="3257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b="1">
                <a:solidFill>
                  <a:srgbClr val="0D0D0D"/>
                </a:solidFill>
                <a:cs typeface="Calibri" panose="020F0502020204030204" pitchFamily="34" charset="0"/>
              </a:rPr>
              <a:t>Serial testing / screening for AEs</a:t>
            </a:r>
          </a:p>
        </p:txBody>
      </p:sp>
      <p:sp>
        <p:nvSpPr>
          <p:cNvPr id="12292" name="Rectangle 2">
            <a:extLst>
              <a:ext uri="{FF2B5EF4-FFF2-40B4-BE49-F238E27FC236}">
                <a16:creationId xmlns:a16="http://schemas.microsoft.com/office/drawing/2014/main" id="{887ADE79-24A7-1B1D-607E-82C65734F7E3}"/>
              </a:ext>
            </a:extLst>
          </p:cNvPr>
          <p:cNvSpPr>
            <a:spLocks noGrp="1" noChangeArrowheads="1"/>
          </p:cNvSpPr>
          <p:nvPr>
            <p:ph type="title" idx="4294967295"/>
          </p:nvPr>
        </p:nvSpPr>
        <p:spPr bwMode="auto">
          <a:xfrm>
            <a:off x="1635125" y="15875"/>
            <a:ext cx="8921750"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en-US" altLang="en-US" b="1" dirty="0" err="1">
                <a:cs typeface="Calibri" panose="020F0502020204030204" pitchFamily="34" charset="0"/>
              </a:rPr>
              <a:t>aDSM</a:t>
            </a:r>
            <a:r>
              <a:rPr lang="en-US" altLang="en-US" b="1" dirty="0">
                <a:cs typeface="Calibri" panose="020F0502020204030204" pitchFamily="34" charset="0"/>
              </a:rPr>
              <a:t>: cohort-based approach</a:t>
            </a:r>
            <a:endParaRPr lang="en-US" altLang="en-US" sz="7200" b="1" dirty="0">
              <a:cs typeface="Calibri" panose="020F0502020204030204" pitchFamily="34" charset="0"/>
            </a:endParaRPr>
          </a:p>
        </p:txBody>
      </p:sp>
      <p:grpSp>
        <p:nvGrpSpPr>
          <p:cNvPr id="12293" name="Group 4">
            <a:extLst>
              <a:ext uri="{FF2B5EF4-FFF2-40B4-BE49-F238E27FC236}">
                <a16:creationId xmlns:a16="http://schemas.microsoft.com/office/drawing/2014/main" id="{18924EAD-CD65-A75E-FFF8-9BDAED1D9BA9}"/>
              </a:ext>
            </a:extLst>
          </p:cNvPr>
          <p:cNvGrpSpPr>
            <a:grpSpLocks/>
          </p:cNvGrpSpPr>
          <p:nvPr/>
        </p:nvGrpSpPr>
        <p:grpSpPr bwMode="auto">
          <a:xfrm>
            <a:off x="2495550" y="1743075"/>
            <a:ext cx="1584325" cy="4567238"/>
            <a:chOff x="539750" y="2090738"/>
            <a:chExt cx="1584325" cy="4567237"/>
          </a:xfrm>
        </p:grpSpPr>
        <p:sp>
          <p:nvSpPr>
            <p:cNvPr id="3" name="Oval 2">
              <a:extLst>
                <a:ext uri="{FF2B5EF4-FFF2-40B4-BE49-F238E27FC236}">
                  <a16:creationId xmlns:a16="http://schemas.microsoft.com/office/drawing/2014/main" id="{AF3E0224-598B-01E4-231D-3B18C6CA6C39}"/>
                </a:ext>
              </a:extLst>
            </p:cNvPr>
            <p:cNvSpPr/>
            <p:nvPr/>
          </p:nvSpPr>
          <p:spPr>
            <a:xfrm>
              <a:off x="684213" y="2090738"/>
              <a:ext cx="358775"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2347" name="TextBox 3">
              <a:extLst>
                <a:ext uri="{FF2B5EF4-FFF2-40B4-BE49-F238E27FC236}">
                  <a16:creationId xmlns:a16="http://schemas.microsoft.com/office/drawing/2014/main" id="{7E029BE3-F633-9D6D-C4E1-3EDC3AED313E}"/>
                </a:ext>
              </a:extLst>
            </p:cNvPr>
            <p:cNvSpPr txBox="1">
              <a:spLocks noChangeArrowheads="1"/>
            </p:cNvSpPr>
            <p:nvPr/>
          </p:nvSpPr>
          <p:spPr bwMode="auto">
            <a:xfrm>
              <a:off x="661988" y="6257925"/>
              <a:ext cx="124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CH" altLang="en-US" sz="2000" b="1">
                  <a:solidFill>
                    <a:srgbClr val="0D0D0D"/>
                  </a:solidFill>
                  <a:cs typeface="Calibri" panose="020F0502020204030204" pitchFamily="34" charset="0"/>
                </a:rPr>
                <a:t>Drug start</a:t>
              </a:r>
              <a:endParaRPr lang="en-GB" altLang="en-US" sz="2000" b="1">
                <a:solidFill>
                  <a:srgbClr val="0D0D0D"/>
                </a:solidFill>
                <a:cs typeface="Calibri" panose="020F0502020204030204" pitchFamily="34" charset="0"/>
              </a:endParaRPr>
            </a:p>
          </p:txBody>
        </p:sp>
        <p:sp>
          <p:nvSpPr>
            <p:cNvPr id="7" name="Oval 6">
              <a:extLst>
                <a:ext uri="{FF2B5EF4-FFF2-40B4-BE49-F238E27FC236}">
                  <a16:creationId xmlns:a16="http://schemas.microsoft.com/office/drawing/2014/main" id="{F1C890D3-5BE2-84A2-F9E7-E778CDFC0DC5}"/>
                </a:ext>
              </a:extLst>
            </p:cNvPr>
            <p:cNvSpPr/>
            <p:nvPr/>
          </p:nvSpPr>
          <p:spPr>
            <a:xfrm>
              <a:off x="1116013" y="2243138"/>
              <a:ext cx="360362"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 name="Oval 7">
              <a:extLst>
                <a:ext uri="{FF2B5EF4-FFF2-40B4-BE49-F238E27FC236}">
                  <a16:creationId xmlns:a16="http://schemas.microsoft.com/office/drawing/2014/main" id="{F513D7DD-232C-495F-FDC9-E7BEBF8113A9}"/>
                </a:ext>
              </a:extLst>
            </p:cNvPr>
            <p:cNvSpPr/>
            <p:nvPr/>
          </p:nvSpPr>
          <p:spPr>
            <a:xfrm>
              <a:off x="1547813" y="2090738"/>
              <a:ext cx="360362"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Oval 8">
              <a:extLst>
                <a:ext uri="{FF2B5EF4-FFF2-40B4-BE49-F238E27FC236}">
                  <a16:creationId xmlns:a16="http://schemas.microsoft.com/office/drawing/2014/main" id="{D8CC2C00-4D83-15F9-BFB1-DC7CCA66D87A}"/>
                </a:ext>
              </a:extLst>
            </p:cNvPr>
            <p:cNvSpPr/>
            <p:nvPr/>
          </p:nvSpPr>
          <p:spPr>
            <a:xfrm>
              <a:off x="706438" y="2603501"/>
              <a:ext cx="358775"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Oval 9">
              <a:extLst>
                <a:ext uri="{FF2B5EF4-FFF2-40B4-BE49-F238E27FC236}">
                  <a16:creationId xmlns:a16="http://schemas.microsoft.com/office/drawing/2014/main" id="{71CFFFAD-9D43-4503-C71B-A44398584E29}"/>
                </a:ext>
              </a:extLst>
            </p:cNvPr>
            <p:cNvSpPr/>
            <p:nvPr/>
          </p:nvSpPr>
          <p:spPr>
            <a:xfrm>
              <a:off x="1481138" y="2603501"/>
              <a:ext cx="358775"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1" name="Oval 10">
              <a:extLst>
                <a:ext uri="{FF2B5EF4-FFF2-40B4-BE49-F238E27FC236}">
                  <a16:creationId xmlns:a16="http://schemas.microsoft.com/office/drawing/2014/main" id="{E8FD99F9-A140-7E9A-9DD6-0E2E35CD898E}"/>
                </a:ext>
              </a:extLst>
            </p:cNvPr>
            <p:cNvSpPr/>
            <p:nvPr/>
          </p:nvSpPr>
          <p:spPr>
            <a:xfrm>
              <a:off x="836613" y="3090863"/>
              <a:ext cx="358775"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2" name="Oval 11">
              <a:extLst>
                <a:ext uri="{FF2B5EF4-FFF2-40B4-BE49-F238E27FC236}">
                  <a16:creationId xmlns:a16="http://schemas.microsoft.com/office/drawing/2014/main" id="{BF98E43A-E8B9-9427-4E8D-50BBCC55538F}"/>
                </a:ext>
              </a:extLst>
            </p:cNvPr>
            <p:cNvSpPr/>
            <p:nvPr/>
          </p:nvSpPr>
          <p:spPr>
            <a:xfrm>
              <a:off x="1268413" y="3243263"/>
              <a:ext cx="360362"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3" name="Oval 12">
              <a:extLst>
                <a:ext uri="{FF2B5EF4-FFF2-40B4-BE49-F238E27FC236}">
                  <a16:creationId xmlns:a16="http://schemas.microsoft.com/office/drawing/2014/main" id="{239F8918-DA47-15B3-233F-926BE52AE678}"/>
                </a:ext>
              </a:extLst>
            </p:cNvPr>
            <p:cNvSpPr/>
            <p:nvPr/>
          </p:nvSpPr>
          <p:spPr>
            <a:xfrm>
              <a:off x="1700213" y="3090863"/>
              <a:ext cx="360362"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13">
              <a:extLst>
                <a:ext uri="{FF2B5EF4-FFF2-40B4-BE49-F238E27FC236}">
                  <a16:creationId xmlns:a16="http://schemas.microsoft.com/office/drawing/2014/main" id="{93105060-0192-E049-B92F-1A6DF58A9CB7}"/>
                </a:ext>
              </a:extLst>
            </p:cNvPr>
            <p:cNvSpPr/>
            <p:nvPr/>
          </p:nvSpPr>
          <p:spPr>
            <a:xfrm>
              <a:off x="858838" y="3602038"/>
              <a:ext cx="358775"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5" name="Oval 14">
              <a:extLst>
                <a:ext uri="{FF2B5EF4-FFF2-40B4-BE49-F238E27FC236}">
                  <a16:creationId xmlns:a16="http://schemas.microsoft.com/office/drawing/2014/main" id="{C745B3FA-D41F-4696-AD68-06B34195158A}"/>
                </a:ext>
              </a:extLst>
            </p:cNvPr>
            <p:cNvSpPr/>
            <p:nvPr/>
          </p:nvSpPr>
          <p:spPr>
            <a:xfrm>
              <a:off x="1633538" y="3602038"/>
              <a:ext cx="358775"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6" name="Oval 15">
              <a:extLst>
                <a:ext uri="{FF2B5EF4-FFF2-40B4-BE49-F238E27FC236}">
                  <a16:creationId xmlns:a16="http://schemas.microsoft.com/office/drawing/2014/main" id="{2480C6E7-3878-6011-506A-7DFBD08E0C02}"/>
                </a:ext>
              </a:extLst>
            </p:cNvPr>
            <p:cNvSpPr/>
            <p:nvPr/>
          </p:nvSpPr>
          <p:spPr>
            <a:xfrm>
              <a:off x="611188" y="4098926"/>
              <a:ext cx="360362"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7" name="Oval 16">
              <a:extLst>
                <a:ext uri="{FF2B5EF4-FFF2-40B4-BE49-F238E27FC236}">
                  <a16:creationId xmlns:a16="http://schemas.microsoft.com/office/drawing/2014/main" id="{5E2E9CBB-0658-363A-E9F9-2D240F74A17B}"/>
                </a:ext>
              </a:extLst>
            </p:cNvPr>
            <p:cNvSpPr/>
            <p:nvPr/>
          </p:nvSpPr>
          <p:spPr>
            <a:xfrm>
              <a:off x="1042988" y="4251326"/>
              <a:ext cx="360362"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8" name="Oval 17">
              <a:extLst>
                <a:ext uri="{FF2B5EF4-FFF2-40B4-BE49-F238E27FC236}">
                  <a16:creationId xmlns:a16="http://schemas.microsoft.com/office/drawing/2014/main" id="{7EB210AB-0968-BC0D-7327-5780AC5E6D6A}"/>
                </a:ext>
              </a:extLst>
            </p:cNvPr>
            <p:cNvSpPr/>
            <p:nvPr/>
          </p:nvSpPr>
          <p:spPr>
            <a:xfrm>
              <a:off x="1476375" y="4098926"/>
              <a:ext cx="358775"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9" name="Oval 18">
              <a:extLst>
                <a:ext uri="{FF2B5EF4-FFF2-40B4-BE49-F238E27FC236}">
                  <a16:creationId xmlns:a16="http://schemas.microsoft.com/office/drawing/2014/main" id="{DE549F71-5E20-97D7-D7DF-491E6B6165A8}"/>
                </a:ext>
              </a:extLst>
            </p:cNvPr>
            <p:cNvSpPr/>
            <p:nvPr/>
          </p:nvSpPr>
          <p:spPr>
            <a:xfrm>
              <a:off x="633413" y="4610100"/>
              <a:ext cx="360362" cy="3603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0" name="Oval 19">
              <a:extLst>
                <a:ext uri="{FF2B5EF4-FFF2-40B4-BE49-F238E27FC236}">
                  <a16:creationId xmlns:a16="http://schemas.microsoft.com/office/drawing/2014/main" id="{64BDFD0C-8BFA-B6C1-AAFC-D9062E6BC4BD}"/>
                </a:ext>
              </a:extLst>
            </p:cNvPr>
            <p:cNvSpPr/>
            <p:nvPr/>
          </p:nvSpPr>
          <p:spPr>
            <a:xfrm>
              <a:off x="1408113" y="4610100"/>
              <a:ext cx="360362" cy="3603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1" name="Oval 20">
              <a:extLst>
                <a:ext uri="{FF2B5EF4-FFF2-40B4-BE49-F238E27FC236}">
                  <a16:creationId xmlns:a16="http://schemas.microsoft.com/office/drawing/2014/main" id="{C711447A-1527-F6D4-2738-15018479E51C}"/>
                </a:ext>
              </a:extLst>
            </p:cNvPr>
            <p:cNvSpPr/>
            <p:nvPr/>
          </p:nvSpPr>
          <p:spPr>
            <a:xfrm>
              <a:off x="836613" y="5106987"/>
              <a:ext cx="358775"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2" name="Oval 21">
              <a:extLst>
                <a:ext uri="{FF2B5EF4-FFF2-40B4-BE49-F238E27FC236}">
                  <a16:creationId xmlns:a16="http://schemas.microsoft.com/office/drawing/2014/main" id="{23907910-C5A5-5C1D-A7E2-FAEACFC7CF84}"/>
                </a:ext>
              </a:extLst>
            </p:cNvPr>
            <p:cNvSpPr/>
            <p:nvPr/>
          </p:nvSpPr>
          <p:spPr>
            <a:xfrm>
              <a:off x="1268413" y="5259387"/>
              <a:ext cx="360362"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Oval 22">
              <a:extLst>
                <a:ext uri="{FF2B5EF4-FFF2-40B4-BE49-F238E27FC236}">
                  <a16:creationId xmlns:a16="http://schemas.microsoft.com/office/drawing/2014/main" id="{F9F6F878-6078-004A-F1E8-D1F0E07A899C}"/>
                </a:ext>
              </a:extLst>
            </p:cNvPr>
            <p:cNvSpPr/>
            <p:nvPr/>
          </p:nvSpPr>
          <p:spPr>
            <a:xfrm>
              <a:off x="1700213" y="5106987"/>
              <a:ext cx="360362"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4" name="Oval 23">
              <a:extLst>
                <a:ext uri="{FF2B5EF4-FFF2-40B4-BE49-F238E27FC236}">
                  <a16:creationId xmlns:a16="http://schemas.microsoft.com/office/drawing/2014/main" id="{8FE94945-9A01-067A-DEB4-180E677222FC}"/>
                </a:ext>
              </a:extLst>
            </p:cNvPr>
            <p:cNvSpPr/>
            <p:nvPr/>
          </p:nvSpPr>
          <p:spPr>
            <a:xfrm>
              <a:off x="858838" y="5619750"/>
              <a:ext cx="358775"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 name="Oval 24">
              <a:extLst>
                <a:ext uri="{FF2B5EF4-FFF2-40B4-BE49-F238E27FC236}">
                  <a16:creationId xmlns:a16="http://schemas.microsoft.com/office/drawing/2014/main" id="{55D5E561-D2D4-2274-0197-B2FAE7B65C79}"/>
                </a:ext>
              </a:extLst>
            </p:cNvPr>
            <p:cNvSpPr/>
            <p:nvPr/>
          </p:nvSpPr>
          <p:spPr>
            <a:xfrm>
              <a:off x="1633538" y="5619750"/>
              <a:ext cx="358775" cy="3587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27" name="Straight Connector 26">
              <a:extLst>
                <a:ext uri="{FF2B5EF4-FFF2-40B4-BE49-F238E27FC236}">
                  <a16:creationId xmlns:a16="http://schemas.microsoft.com/office/drawing/2014/main" id="{20B83D5B-B950-E932-5C81-6ED5A1999171}"/>
                </a:ext>
              </a:extLst>
            </p:cNvPr>
            <p:cNvCxnSpPr/>
            <p:nvPr/>
          </p:nvCxnSpPr>
          <p:spPr>
            <a:xfrm>
              <a:off x="539750" y="6122987"/>
              <a:ext cx="158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C9793798-D51A-CA4A-5D33-6F35D22F6219}"/>
              </a:ext>
            </a:extLst>
          </p:cNvPr>
          <p:cNvSpPr txBox="1">
            <a:spLocks noChangeArrowheads="1"/>
          </p:cNvSpPr>
          <p:nvPr/>
        </p:nvSpPr>
        <p:spPr bwMode="auto">
          <a:xfrm>
            <a:off x="4687888" y="5910263"/>
            <a:ext cx="173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CH" altLang="en-US" sz="2000" b="1">
                <a:solidFill>
                  <a:srgbClr val="0D0D0D"/>
                </a:solidFill>
                <a:cs typeface="Calibri" panose="020F0502020204030204" pitchFamily="34" charset="0"/>
              </a:rPr>
              <a:t>Drug exposure</a:t>
            </a:r>
            <a:endParaRPr lang="en-GB" altLang="en-US" sz="2000" b="1">
              <a:solidFill>
                <a:srgbClr val="0D0D0D"/>
              </a:solidFill>
              <a:cs typeface="Calibri" panose="020F0502020204030204" pitchFamily="34" charset="0"/>
            </a:endParaRPr>
          </a:p>
        </p:txBody>
      </p:sp>
      <p:cxnSp>
        <p:nvCxnSpPr>
          <p:cNvPr id="31" name="Straight Connector 30">
            <a:extLst>
              <a:ext uri="{FF2B5EF4-FFF2-40B4-BE49-F238E27FC236}">
                <a16:creationId xmlns:a16="http://schemas.microsoft.com/office/drawing/2014/main" id="{09C5E947-B632-1CAF-AB78-1C6F07B83DBF}"/>
              </a:ext>
            </a:extLst>
          </p:cNvPr>
          <p:cNvCxnSpPr/>
          <p:nvPr/>
        </p:nvCxnSpPr>
        <p:spPr>
          <a:xfrm>
            <a:off x="4151313" y="5775325"/>
            <a:ext cx="28082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EEF5CBA-CF26-2760-7FC2-4872B738A25F}"/>
              </a:ext>
            </a:extLst>
          </p:cNvPr>
          <p:cNvGrpSpPr>
            <a:grpSpLocks/>
          </p:cNvGrpSpPr>
          <p:nvPr/>
        </p:nvGrpSpPr>
        <p:grpSpPr bwMode="auto">
          <a:xfrm>
            <a:off x="3935413" y="1543050"/>
            <a:ext cx="3935412" cy="3643313"/>
            <a:chOff x="1979712" y="1890713"/>
            <a:chExt cx="3935313" cy="3643312"/>
          </a:xfrm>
        </p:grpSpPr>
        <p:cxnSp>
          <p:nvCxnSpPr>
            <p:cNvPr id="6" name="Straight Arrow Connector 5">
              <a:extLst>
                <a:ext uri="{FF2B5EF4-FFF2-40B4-BE49-F238E27FC236}">
                  <a16:creationId xmlns:a16="http://schemas.microsoft.com/office/drawing/2014/main" id="{F7B67895-4E8D-E3C1-3FC6-545642B2C5BA}"/>
                </a:ext>
              </a:extLst>
            </p:cNvPr>
            <p:cNvCxnSpPr/>
            <p:nvPr/>
          </p:nvCxnSpPr>
          <p:spPr>
            <a:xfrm>
              <a:off x="1992412" y="2667001"/>
              <a:ext cx="29399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95C458A-C431-1C72-DAF7-44B839467932}"/>
                </a:ext>
              </a:extLst>
            </p:cNvPr>
            <p:cNvCxnSpPr/>
            <p:nvPr/>
          </p:nvCxnSpPr>
          <p:spPr>
            <a:xfrm>
              <a:off x="1979712" y="3530601"/>
              <a:ext cx="2938388"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99629AE-D5C0-61E6-B5FD-B1F684133505}"/>
                </a:ext>
              </a:extLst>
            </p:cNvPr>
            <p:cNvCxnSpPr/>
            <p:nvPr/>
          </p:nvCxnSpPr>
          <p:spPr>
            <a:xfrm>
              <a:off x="1992412" y="4435475"/>
              <a:ext cx="995337"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D0DDF4C-E4C1-4172-CD0D-19B7E86B5A5B}"/>
                </a:ext>
              </a:extLst>
            </p:cNvPr>
            <p:cNvCxnSpPr/>
            <p:nvPr/>
          </p:nvCxnSpPr>
          <p:spPr>
            <a:xfrm>
              <a:off x="2124170" y="5186362"/>
              <a:ext cx="2160534"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118B64-FA5A-E02D-C9E9-3F0E1FF7B045}"/>
                </a:ext>
              </a:extLst>
            </p:cNvPr>
            <p:cNvCxnSpPr/>
            <p:nvPr/>
          </p:nvCxnSpPr>
          <p:spPr>
            <a:xfrm>
              <a:off x="1986062" y="2090738"/>
              <a:ext cx="2225619"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341" name="TextBox 39">
              <a:extLst>
                <a:ext uri="{FF2B5EF4-FFF2-40B4-BE49-F238E27FC236}">
                  <a16:creationId xmlns:a16="http://schemas.microsoft.com/office/drawing/2014/main" id="{3AB6FD18-02A0-2A92-41F4-EEAFFD71814F}"/>
                </a:ext>
              </a:extLst>
            </p:cNvPr>
            <p:cNvSpPr txBox="1">
              <a:spLocks noChangeArrowheads="1"/>
            </p:cNvSpPr>
            <p:nvPr/>
          </p:nvSpPr>
          <p:spPr bwMode="auto">
            <a:xfrm>
              <a:off x="4176757" y="1890713"/>
              <a:ext cx="82706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b="1">
                  <a:solidFill>
                    <a:srgbClr val="0D0D0D"/>
                  </a:solidFill>
                  <a:cs typeface="Calibri" panose="020F0502020204030204" pitchFamily="34" charset="0"/>
                </a:rPr>
                <a:t>Death</a:t>
              </a:r>
            </a:p>
          </p:txBody>
        </p:sp>
        <p:sp>
          <p:nvSpPr>
            <p:cNvPr id="12342" name="TextBox 40">
              <a:extLst>
                <a:ext uri="{FF2B5EF4-FFF2-40B4-BE49-F238E27FC236}">
                  <a16:creationId xmlns:a16="http://schemas.microsoft.com/office/drawing/2014/main" id="{99358E34-B263-20CC-13CF-68B6BED62D70}"/>
                </a:ext>
              </a:extLst>
            </p:cNvPr>
            <p:cNvSpPr txBox="1">
              <a:spLocks noChangeArrowheads="1"/>
            </p:cNvSpPr>
            <p:nvPr/>
          </p:nvSpPr>
          <p:spPr bwMode="auto">
            <a:xfrm>
              <a:off x="4919688" y="2466976"/>
              <a:ext cx="995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b="1">
                  <a:solidFill>
                    <a:srgbClr val="0D0D0D"/>
                  </a:solidFill>
                  <a:cs typeface="Calibri" panose="020F0502020204030204" pitchFamily="34" charset="0"/>
                </a:rPr>
                <a:t>Success</a:t>
              </a:r>
            </a:p>
          </p:txBody>
        </p:sp>
        <p:sp>
          <p:nvSpPr>
            <p:cNvPr id="12343" name="TextBox 41">
              <a:extLst>
                <a:ext uri="{FF2B5EF4-FFF2-40B4-BE49-F238E27FC236}">
                  <a16:creationId xmlns:a16="http://schemas.microsoft.com/office/drawing/2014/main" id="{4F0F9C0D-5A06-66EC-6673-8E70DC56ABA9}"/>
                </a:ext>
              </a:extLst>
            </p:cNvPr>
            <p:cNvSpPr txBox="1">
              <a:spLocks noChangeArrowheads="1"/>
            </p:cNvSpPr>
            <p:nvPr/>
          </p:nvSpPr>
          <p:spPr bwMode="auto">
            <a:xfrm>
              <a:off x="2938538" y="4218032"/>
              <a:ext cx="19813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b="1">
                  <a:solidFill>
                    <a:srgbClr val="0D0D0D"/>
                  </a:solidFill>
                  <a:cs typeface="Calibri" panose="020F0502020204030204" pitchFamily="34" charset="0"/>
                </a:rPr>
                <a:t>Lost to follow-up</a:t>
              </a:r>
            </a:p>
          </p:txBody>
        </p:sp>
        <p:sp>
          <p:nvSpPr>
            <p:cNvPr id="12344" name="TextBox 42">
              <a:extLst>
                <a:ext uri="{FF2B5EF4-FFF2-40B4-BE49-F238E27FC236}">
                  <a16:creationId xmlns:a16="http://schemas.microsoft.com/office/drawing/2014/main" id="{B097D8A5-BBD9-98D7-FBA5-DB85ED4CCD66}"/>
                </a:ext>
              </a:extLst>
            </p:cNvPr>
            <p:cNvSpPr txBox="1">
              <a:spLocks noChangeArrowheads="1"/>
            </p:cNvSpPr>
            <p:nvPr/>
          </p:nvSpPr>
          <p:spPr bwMode="auto">
            <a:xfrm>
              <a:off x="4200568" y="4827587"/>
              <a:ext cx="130806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b="1">
                  <a:solidFill>
                    <a:srgbClr val="0D0D0D"/>
                  </a:solidFill>
                  <a:cs typeface="Calibri" panose="020F0502020204030204" pitchFamily="34" charset="0"/>
                </a:rPr>
                <a:t>Change of </a:t>
              </a:r>
            </a:p>
            <a:p>
              <a:pPr algn="ctr" eaLnBrk="1" hangingPunct="1"/>
              <a:r>
                <a:rPr lang="en-GB" altLang="en-US" sz="2000" b="1">
                  <a:solidFill>
                    <a:srgbClr val="0D0D0D"/>
                  </a:solidFill>
                  <a:cs typeface="Calibri" panose="020F0502020204030204" pitchFamily="34" charset="0"/>
                </a:rPr>
                <a:t>treatment</a:t>
              </a:r>
            </a:p>
          </p:txBody>
        </p:sp>
        <p:sp>
          <p:nvSpPr>
            <p:cNvPr id="12345" name="TextBox 43">
              <a:extLst>
                <a:ext uri="{FF2B5EF4-FFF2-40B4-BE49-F238E27FC236}">
                  <a16:creationId xmlns:a16="http://schemas.microsoft.com/office/drawing/2014/main" id="{3B3A00AB-E1BE-6784-2241-A9C25062F7AA}"/>
                </a:ext>
              </a:extLst>
            </p:cNvPr>
            <p:cNvSpPr txBox="1">
              <a:spLocks noChangeArrowheads="1"/>
            </p:cNvSpPr>
            <p:nvPr/>
          </p:nvSpPr>
          <p:spPr bwMode="auto">
            <a:xfrm>
              <a:off x="4837140" y="3330576"/>
              <a:ext cx="993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b="1">
                  <a:solidFill>
                    <a:srgbClr val="0D0D0D"/>
                  </a:solidFill>
                  <a:cs typeface="Calibri" panose="020F0502020204030204" pitchFamily="34" charset="0"/>
                </a:rPr>
                <a:t>Success</a:t>
              </a:r>
            </a:p>
          </p:txBody>
        </p:sp>
      </p:grpSp>
      <p:grpSp>
        <p:nvGrpSpPr>
          <p:cNvPr id="9216" name="Group 9215">
            <a:extLst>
              <a:ext uri="{FF2B5EF4-FFF2-40B4-BE49-F238E27FC236}">
                <a16:creationId xmlns:a16="http://schemas.microsoft.com/office/drawing/2014/main" id="{343EAAB2-EFA8-188B-7DFC-F62BB13F71BB}"/>
              </a:ext>
            </a:extLst>
          </p:cNvPr>
          <p:cNvGrpSpPr>
            <a:grpSpLocks/>
          </p:cNvGrpSpPr>
          <p:nvPr/>
        </p:nvGrpSpPr>
        <p:grpSpPr bwMode="auto">
          <a:xfrm>
            <a:off x="7104063" y="1382713"/>
            <a:ext cx="3095625" cy="4938712"/>
            <a:chOff x="5148263" y="1730400"/>
            <a:chExt cx="3095625" cy="4938748"/>
          </a:xfrm>
        </p:grpSpPr>
        <p:cxnSp>
          <p:nvCxnSpPr>
            <p:cNvPr id="46" name="Straight Connector 45">
              <a:extLst>
                <a:ext uri="{FF2B5EF4-FFF2-40B4-BE49-F238E27FC236}">
                  <a16:creationId xmlns:a16="http://schemas.microsoft.com/office/drawing/2014/main" id="{0435CD92-EF1B-1B34-D05A-77ECD5CF01E2}"/>
                </a:ext>
              </a:extLst>
            </p:cNvPr>
            <p:cNvCxnSpPr/>
            <p:nvPr/>
          </p:nvCxnSpPr>
          <p:spPr>
            <a:xfrm>
              <a:off x="5148263" y="6134157"/>
              <a:ext cx="3095625"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324" name="Group 27">
              <a:extLst>
                <a:ext uri="{FF2B5EF4-FFF2-40B4-BE49-F238E27FC236}">
                  <a16:creationId xmlns:a16="http://schemas.microsoft.com/office/drawing/2014/main" id="{C5879E7E-481E-3F66-299C-413CB1745C9C}"/>
                </a:ext>
              </a:extLst>
            </p:cNvPr>
            <p:cNvGrpSpPr>
              <a:grpSpLocks/>
            </p:cNvGrpSpPr>
            <p:nvPr/>
          </p:nvGrpSpPr>
          <p:grpSpPr bwMode="auto">
            <a:xfrm>
              <a:off x="5362841" y="1730400"/>
              <a:ext cx="2809663" cy="4938748"/>
              <a:chOff x="5362841" y="1730400"/>
              <a:chExt cx="2809663" cy="4938748"/>
            </a:xfrm>
          </p:grpSpPr>
          <p:grpSp>
            <p:nvGrpSpPr>
              <p:cNvPr id="12325" name="Group 59">
                <a:extLst>
                  <a:ext uri="{FF2B5EF4-FFF2-40B4-BE49-F238E27FC236}">
                    <a16:creationId xmlns:a16="http://schemas.microsoft.com/office/drawing/2014/main" id="{01545947-4DA4-9C41-AAB6-CD0F0AAE278F}"/>
                  </a:ext>
                </a:extLst>
              </p:cNvPr>
              <p:cNvGrpSpPr>
                <a:grpSpLocks/>
              </p:cNvGrpSpPr>
              <p:nvPr/>
            </p:nvGrpSpPr>
            <p:grpSpPr bwMode="auto">
              <a:xfrm>
                <a:off x="5362841" y="1730400"/>
                <a:ext cx="2809663" cy="4392588"/>
                <a:chOff x="2162765" y="1340768"/>
                <a:chExt cx="2809339" cy="4392488"/>
              </a:xfrm>
            </p:grpSpPr>
            <p:cxnSp>
              <p:nvCxnSpPr>
                <p:cNvPr id="61" name="Straight Connector 60">
                  <a:extLst>
                    <a:ext uri="{FF2B5EF4-FFF2-40B4-BE49-F238E27FC236}">
                      <a16:creationId xmlns:a16="http://schemas.microsoft.com/office/drawing/2014/main" id="{84652468-7AFD-8BF6-467C-C4C7C333CC87}"/>
                    </a:ext>
                  </a:extLst>
                </p:cNvPr>
                <p:cNvCxnSpPr/>
                <p:nvPr/>
              </p:nvCxnSpPr>
              <p:spPr>
                <a:xfrm>
                  <a:off x="2699012" y="1340768"/>
                  <a:ext cx="33334" cy="4392544"/>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CC29148-87C9-3AE1-BFF2-4098E0C5D8CD}"/>
                    </a:ext>
                  </a:extLst>
                </p:cNvPr>
                <p:cNvCxnSpPr/>
                <p:nvPr/>
              </p:nvCxnSpPr>
              <p:spPr>
                <a:xfrm>
                  <a:off x="2162499" y="1340768"/>
                  <a:ext cx="33334" cy="4392544"/>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C08D7FF-898B-0303-DC58-4E86D896875A}"/>
                    </a:ext>
                  </a:extLst>
                </p:cNvPr>
                <p:cNvCxnSpPr/>
                <p:nvPr/>
              </p:nvCxnSpPr>
              <p:spPr>
                <a:xfrm>
                  <a:off x="3826007" y="1340768"/>
                  <a:ext cx="31746" cy="4392544"/>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3BAAF55-3120-220E-C895-DA4C506A6FC5}"/>
                    </a:ext>
                  </a:extLst>
                </p:cNvPr>
                <p:cNvCxnSpPr/>
                <p:nvPr/>
              </p:nvCxnSpPr>
              <p:spPr>
                <a:xfrm>
                  <a:off x="3287907" y="1340768"/>
                  <a:ext cx="33333" cy="4392544"/>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FA2CF1F-6BBF-0EAB-0B65-E2B0890C5EAD}"/>
                    </a:ext>
                  </a:extLst>
                </p:cNvPr>
                <p:cNvCxnSpPr/>
                <p:nvPr/>
              </p:nvCxnSpPr>
              <p:spPr>
                <a:xfrm>
                  <a:off x="4938717" y="1340768"/>
                  <a:ext cx="33333" cy="4392544"/>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BFFBE89-907B-35F0-A3DE-E3297F79D46B}"/>
                    </a:ext>
                  </a:extLst>
                </p:cNvPr>
                <p:cNvCxnSpPr/>
                <p:nvPr/>
              </p:nvCxnSpPr>
              <p:spPr>
                <a:xfrm>
                  <a:off x="4402204" y="1340768"/>
                  <a:ext cx="33333" cy="4392544"/>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326" name="TextBox 44">
                <a:extLst>
                  <a:ext uri="{FF2B5EF4-FFF2-40B4-BE49-F238E27FC236}">
                    <a16:creationId xmlns:a16="http://schemas.microsoft.com/office/drawing/2014/main" id="{044225D1-5FB1-27B8-94B2-904BAF74C5B3}"/>
                  </a:ext>
                </a:extLst>
              </p:cNvPr>
              <p:cNvSpPr txBox="1">
                <a:spLocks noChangeArrowheads="1"/>
              </p:cNvSpPr>
              <p:nvPr/>
            </p:nvSpPr>
            <p:spPr bwMode="auto">
              <a:xfrm>
                <a:off x="5665788" y="6269095"/>
                <a:ext cx="2224087" cy="40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b="1">
                    <a:solidFill>
                      <a:srgbClr val="0D0D0D"/>
                    </a:solidFill>
                    <a:cs typeface="Calibri" panose="020F0502020204030204" pitchFamily="34" charset="0"/>
                  </a:rPr>
                  <a:t>f/u after treatment</a:t>
                </a:r>
              </a:p>
            </p:txBody>
          </p:sp>
          <p:cxnSp>
            <p:nvCxnSpPr>
              <p:cNvPr id="47" name="Straight Arrow Connector 46">
                <a:extLst>
                  <a:ext uri="{FF2B5EF4-FFF2-40B4-BE49-F238E27FC236}">
                    <a16:creationId xmlns:a16="http://schemas.microsoft.com/office/drawing/2014/main" id="{45ABA7BD-FA9F-D7FD-05EE-07354D0AEF04}"/>
                  </a:ext>
                </a:extLst>
              </p:cNvPr>
              <p:cNvCxnSpPr/>
              <p:nvPr/>
            </p:nvCxnSpPr>
            <p:spPr>
              <a:xfrm>
                <a:off x="5953125" y="2667032"/>
                <a:ext cx="2184400"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5A8D43D-C512-55EB-0D29-DC1579D4CA9C}"/>
                  </a:ext>
                </a:extLst>
              </p:cNvPr>
              <p:cNvCxnSpPr/>
              <p:nvPr/>
            </p:nvCxnSpPr>
            <p:spPr>
              <a:xfrm>
                <a:off x="5795963" y="3530638"/>
                <a:ext cx="2363787"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5-Point Star 72">
                <a:extLst>
                  <a:ext uri="{FF2B5EF4-FFF2-40B4-BE49-F238E27FC236}">
                    <a16:creationId xmlns:a16="http://schemas.microsoft.com/office/drawing/2014/main" id="{E7119D42-50C6-390B-8D32-07AC7A69FFE4}"/>
                  </a:ext>
                </a:extLst>
              </p:cNvPr>
              <p:cNvSpPr/>
              <p:nvPr/>
            </p:nvSpPr>
            <p:spPr>
              <a:xfrm>
                <a:off x="6118225" y="2467005"/>
                <a:ext cx="358775" cy="352428"/>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grpSp>
      </p:grpSp>
      <p:grpSp>
        <p:nvGrpSpPr>
          <p:cNvPr id="5" name="Group 9219">
            <a:extLst>
              <a:ext uri="{FF2B5EF4-FFF2-40B4-BE49-F238E27FC236}">
                <a16:creationId xmlns:a16="http://schemas.microsoft.com/office/drawing/2014/main" id="{DBCCE461-7770-657B-0863-5BB7C4BE7214}"/>
              </a:ext>
            </a:extLst>
          </p:cNvPr>
          <p:cNvGrpSpPr>
            <a:grpSpLocks/>
          </p:cNvGrpSpPr>
          <p:nvPr/>
        </p:nvGrpSpPr>
        <p:grpSpPr bwMode="auto">
          <a:xfrm>
            <a:off x="3964910" y="1422578"/>
            <a:ext cx="8124088" cy="3778071"/>
            <a:chOff x="2067883" y="1738313"/>
            <a:chExt cx="8121512" cy="3778919"/>
          </a:xfrm>
        </p:grpSpPr>
        <p:grpSp>
          <p:nvGrpSpPr>
            <p:cNvPr id="12299" name="Group 28">
              <a:extLst>
                <a:ext uri="{FF2B5EF4-FFF2-40B4-BE49-F238E27FC236}">
                  <a16:creationId xmlns:a16="http://schemas.microsoft.com/office/drawing/2014/main" id="{371AFDC5-77A0-EDC7-37E5-5FC063D85CC7}"/>
                </a:ext>
              </a:extLst>
            </p:cNvPr>
            <p:cNvGrpSpPr>
              <a:grpSpLocks/>
            </p:cNvGrpSpPr>
            <p:nvPr/>
          </p:nvGrpSpPr>
          <p:grpSpPr bwMode="auto">
            <a:xfrm>
              <a:off x="2067883" y="1738313"/>
              <a:ext cx="2257374" cy="3778919"/>
              <a:chOff x="2067883" y="1738313"/>
              <a:chExt cx="2257374" cy="3778919"/>
            </a:xfrm>
          </p:grpSpPr>
          <p:sp>
            <p:nvSpPr>
              <p:cNvPr id="2" name="5-Point Star 1">
                <a:extLst>
                  <a:ext uri="{FF2B5EF4-FFF2-40B4-BE49-F238E27FC236}">
                    <a16:creationId xmlns:a16="http://schemas.microsoft.com/office/drawing/2014/main" id="{31C3181C-184A-9BD0-C954-DD3243AE3FC3}"/>
                  </a:ext>
                </a:extLst>
              </p:cNvPr>
              <p:cNvSpPr/>
              <p:nvPr/>
            </p:nvSpPr>
            <p:spPr>
              <a:xfrm>
                <a:off x="2339925" y="1890568"/>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59" name="5-Point Star 58">
                <a:extLst>
                  <a:ext uri="{FF2B5EF4-FFF2-40B4-BE49-F238E27FC236}">
                    <a16:creationId xmlns:a16="http://schemas.microsoft.com/office/drawing/2014/main" id="{FF5621C4-1C2D-1B25-8FAD-F51673499BFB}"/>
                  </a:ext>
                </a:extLst>
              </p:cNvPr>
              <p:cNvSpPr/>
              <p:nvPr/>
            </p:nvSpPr>
            <p:spPr>
              <a:xfrm>
                <a:off x="3125488" y="1888981"/>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60" name="5-Point Star 59">
                <a:extLst>
                  <a:ext uri="{FF2B5EF4-FFF2-40B4-BE49-F238E27FC236}">
                    <a16:creationId xmlns:a16="http://schemas.microsoft.com/office/drawing/2014/main" id="{F08EBBAD-F748-77FF-B35F-B68EDF881508}"/>
                  </a:ext>
                </a:extLst>
              </p:cNvPr>
              <p:cNvSpPr/>
              <p:nvPr/>
            </p:nvSpPr>
            <p:spPr>
              <a:xfrm>
                <a:off x="3646022" y="1738134"/>
                <a:ext cx="358661" cy="35250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69" name="5-Point Star 68">
                <a:extLst>
                  <a:ext uri="{FF2B5EF4-FFF2-40B4-BE49-F238E27FC236}">
                    <a16:creationId xmlns:a16="http://schemas.microsoft.com/office/drawing/2014/main" id="{1A56CACE-4B5B-13E3-8E22-D399BA9DCDAF}"/>
                  </a:ext>
                </a:extLst>
              </p:cNvPr>
              <p:cNvSpPr/>
              <p:nvPr/>
            </p:nvSpPr>
            <p:spPr>
              <a:xfrm>
                <a:off x="3646022" y="1938204"/>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0" name="5-Point Star 69">
                <a:extLst>
                  <a:ext uri="{FF2B5EF4-FFF2-40B4-BE49-F238E27FC236}">
                    <a16:creationId xmlns:a16="http://schemas.microsoft.com/office/drawing/2014/main" id="{11BE9807-C891-D6A4-2953-0EABFE500125}"/>
                  </a:ext>
                </a:extLst>
              </p:cNvPr>
              <p:cNvSpPr/>
              <p:nvPr/>
            </p:nvSpPr>
            <p:spPr>
              <a:xfrm>
                <a:off x="2068548" y="2466961"/>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1" name="5-Point Star 70">
                <a:extLst>
                  <a:ext uri="{FF2B5EF4-FFF2-40B4-BE49-F238E27FC236}">
                    <a16:creationId xmlns:a16="http://schemas.microsoft.com/office/drawing/2014/main" id="{2AAAA9E5-7AB6-C946-A841-8BDE3A364BFC}"/>
                  </a:ext>
                </a:extLst>
              </p:cNvPr>
              <p:cNvSpPr/>
              <p:nvPr/>
            </p:nvSpPr>
            <p:spPr>
              <a:xfrm>
                <a:off x="2536712" y="2446318"/>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2" name="5-Point Star 71">
                <a:extLst>
                  <a:ext uri="{FF2B5EF4-FFF2-40B4-BE49-F238E27FC236}">
                    <a16:creationId xmlns:a16="http://schemas.microsoft.com/office/drawing/2014/main" id="{DBE3E7C7-92FA-ADFB-2D9D-0FFA5DE1A577}"/>
                  </a:ext>
                </a:extLst>
              </p:cNvPr>
              <p:cNvSpPr/>
              <p:nvPr/>
            </p:nvSpPr>
            <p:spPr>
              <a:xfrm>
                <a:off x="2895374" y="2451082"/>
                <a:ext cx="358661" cy="35250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4" name="5-Point Star 73">
                <a:extLst>
                  <a:ext uri="{FF2B5EF4-FFF2-40B4-BE49-F238E27FC236}">
                    <a16:creationId xmlns:a16="http://schemas.microsoft.com/office/drawing/2014/main" id="{E42C5301-C721-C626-14E5-AD8B91A60A90}"/>
                  </a:ext>
                </a:extLst>
              </p:cNvPr>
              <p:cNvSpPr/>
              <p:nvPr/>
            </p:nvSpPr>
            <p:spPr>
              <a:xfrm>
                <a:off x="2536712" y="3454607"/>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5" name="5-Point Star 74">
                <a:extLst>
                  <a:ext uri="{FF2B5EF4-FFF2-40B4-BE49-F238E27FC236}">
                    <a16:creationId xmlns:a16="http://schemas.microsoft.com/office/drawing/2014/main" id="{48C7C95A-1A8A-1A89-C97E-B92F6CDA12B9}"/>
                  </a:ext>
                </a:extLst>
              </p:cNvPr>
              <p:cNvSpPr/>
              <p:nvPr/>
            </p:nvSpPr>
            <p:spPr>
              <a:xfrm>
                <a:off x="2533538" y="3179907"/>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6" name="5-Point Star 75">
                <a:extLst>
                  <a:ext uri="{FF2B5EF4-FFF2-40B4-BE49-F238E27FC236}">
                    <a16:creationId xmlns:a16="http://schemas.microsoft.com/office/drawing/2014/main" id="{593527A8-01BD-16F8-C5EC-6BE7A4D93272}"/>
                  </a:ext>
                </a:extLst>
              </p:cNvPr>
              <p:cNvSpPr/>
              <p:nvPr/>
            </p:nvSpPr>
            <p:spPr>
              <a:xfrm>
                <a:off x="3966596" y="3330754"/>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7" name="5-Point Star 76">
                <a:extLst>
                  <a:ext uri="{FF2B5EF4-FFF2-40B4-BE49-F238E27FC236}">
                    <a16:creationId xmlns:a16="http://schemas.microsoft.com/office/drawing/2014/main" id="{84181B86-5931-74C9-7C7D-D94236B912B3}"/>
                  </a:ext>
                </a:extLst>
              </p:cNvPr>
              <p:cNvSpPr/>
              <p:nvPr/>
            </p:nvSpPr>
            <p:spPr>
              <a:xfrm>
                <a:off x="2543060" y="4364448"/>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8" name="5-Point Star 77">
                <a:extLst>
                  <a:ext uri="{FF2B5EF4-FFF2-40B4-BE49-F238E27FC236}">
                    <a16:creationId xmlns:a16="http://schemas.microsoft.com/office/drawing/2014/main" id="{57266E30-92E6-45C1-DEB6-0B2B5E10ECA7}"/>
                  </a:ext>
                </a:extLst>
              </p:cNvPr>
              <p:cNvSpPr/>
              <p:nvPr/>
            </p:nvSpPr>
            <p:spPr>
              <a:xfrm>
                <a:off x="2536712" y="4188197"/>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79" name="5-Point Star 78">
                <a:extLst>
                  <a:ext uri="{FF2B5EF4-FFF2-40B4-BE49-F238E27FC236}">
                    <a16:creationId xmlns:a16="http://schemas.microsoft.com/office/drawing/2014/main" id="{B7406D74-3514-4910-48F9-7C6FD91C7372}"/>
                  </a:ext>
                </a:extLst>
              </p:cNvPr>
              <p:cNvSpPr/>
              <p:nvPr/>
            </p:nvSpPr>
            <p:spPr>
              <a:xfrm>
                <a:off x="2543060" y="4053228"/>
                <a:ext cx="358661" cy="35250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80" name="5-Point Star 79">
                <a:extLst>
                  <a:ext uri="{FF2B5EF4-FFF2-40B4-BE49-F238E27FC236}">
                    <a16:creationId xmlns:a16="http://schemas.microsoft.com/office/drawing/2014/main" id="{5B905731-1156-45AF-CCE2-0FBCB0DB549A}"/>
                  </a:ext>
                </a:extLst>
              </p:cNvPr>
              <p:cNvSpPr/>
              <p:nvPr/>
            </p:nvSpPr>
            <p:spPr>
              <a:xfrm>
                <a:off x="3133423" y="5164728"/>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81" name="5-Point Star 80">
                <a:extLst>
                  <a:ext uri="{FF2B5EF4-FFF2-40B4-BE49-F238E27FC236}">
                    <a16:creationId xmlns:a16="http://schemas.microsoft.com/office/drawing/2014/main" id="{8DDD3DC9-0D61-28B5-513F-E8F06D2677C8}"/>
                  </a:ext>
                </a:extLst>
              </p:cNvPr>
              <p:cNvSpPr/>
              <p:nvPr/>
            </p:nvSpPr>
            <p:spPr>
              <a:xfrm>
                <a:off x="3127075" y="4988476"/>
                <a:ext cx="358661" cy="35250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82" name="5-Point Star 81">
                <a:extLst>
                  <a:ext uri="{FF2B5EF4-FFF2-40B4-BE49-F238E27FC236}">
                    <a16:creationId xmlns:a16="http://schemas.microsoft.com/office/drawing/2014/main" id="{C7F413F5-C979-C728-0F8E-0F155BF3EBF3}"/>
                  </a:ext>
                </a:extLst>
              </p:cNvPr>
              <p:cNvSpPr/>
              <p:nvPr/>
            </p:nvSpPr>
            <p:spPr>
              <a:xfrm>
                <a:off x="3133423" y="4853508"/>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84" name="5-Point Star 83">
                <a:extLst>
                  <a:ext uri="{FF2B5EF4-FFF2-40B4-BE49-F238E27FC236}">
                    <a16:creationId xmlns:a16="http://schemas.microsoft.com/office/drawing/2014/main" id="{7ECC4D88-CE73-5A06-E806-7D517B83FE6C}"/>
                  </a:ext>
                </a:extLst>
              </p:cNvPr>
              <p:cNvSpPr/>
              <p:nvPr/>
            </p:nvSpPr>
            <p:spPr>
              <a:xfrm>
                <a:off x="3918986" y="5077396"/>
                <a:ext cx="358661" cy="352504"/>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85" name="5-Point Star 84">
                <a:extLst>
                  <a:ext uri="{FF2B5EF4-FFF2-40B4-BE49-F238E27FC236}">
                    <a16:creationId xmlns:a16="http://schemas.microsoft.com/office/drawing/2014/main" id="{4D12E71B-7599-4573-F940-E38EEF4A0393}"/>
                  </a:ext>
                </a:extLst>
              </p:cNvPr>
              <p:cNvSpPr/>
              <p:nvPr/>
            </p:nvSpPr>
            <p:spPr>
              <a:xfrm>
                <a:off x="3925334" y="4940841"/>
                <a:ext cx="358661" cy="35250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grpSp>
        <p:grpSp>
          <p:nvGrpSpPr>
            <p:cNvPr id="12300" name="Group 9217">
              <a:extLst>
                <a:ext uri="{FF2B5EF4-FFF2-40B4-BE49-F238E27FC236}">
                  <a16:creationId xmlns:a16="http://schemas.microsoft.com/office/drawing/2014/main" id="{312CD241-07F1-5DB7-5C83-47F6E43B33FB}"/>
                </a:ext>
              </a:extLst>
            </p:cNvPr>
            <p:cNvGrpSpPr>
              <a:grpSpLocks/>
            </p:cNvGrpSpPr>
            <p:nvPr/>
          </p:nvGrpSpPr>
          <p:grpSpPr bwMode="auto">
            <a:xfrm>
              <a:off x="8561889" y="3672346"/>
              <a:ext cx="1627506" cy="692103"/>
              <a:chOff x="16539810" y="3810886"/>
              <a:chExt cx="1845874" cy="766456"/>
            </a:xfrm>
          </p:grpSpPr>
          <p:sp>
            <p:nvSpPr>
              <p:cNvPr id="86" name="5-Point Star 85">
                <a:extLst>
                  <a:ext uri="{FF2B5EF4-FFF2-40B4-BE49-F238E27FC236}">
                    <a16:creationId xmlns:a16="http://schemas.microsoft.com/office/drawing/2014/main" id="{63E077B8-BB05-A58B-7006-929F9D8B95AB}"/>
                  </a:ext>
                </a:extLst>
              </p:cNvPr>
              <p:cNvSpPr/>
              <p:nvPr/>
            </p:nvSpPr>
            <p:spPr>
              <a:xfrm>
                <a:off x="16539810" y="4201258"/>
                <a:ext cx="358187" cy="351688"/>
              </a:xfrm>
              <a:prstGeom prst="star5">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87" name="5-Point Star 86">
                <a:extLst>
                  <a:ext uri="{FF2B5EF4-FFF2-40B4-BE49-F238E27FC236}">
                    <a16:creationId xmlns:a16="http://schemas.microsoft.com/office/drawing/2014/main" id="{A1CA347A-1798-027F-68A2-9E7CCE790D34}"/>
                  </a:ext>
                </a:extLst>
              </p:cNvPr>
              <p:cNvSpPr/>
              <p:nvPr/>
            </p:nvSpPr>
            <p:spPr>
              <a:xfrm>
                <a:off x="16539811" y="3831985"/>
                <a:ext cx="358187" cy="35168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12303" name="TextBox 9216">
                <a:extLst>
                  <a:ext uri="{FF2B5EF4-FFF2-40B4-BE49-F238E27FC236}">
                    <a16:creationId xmlns:a16="http://schemas.microsoft.com/office/drawing/2014/main" id="{8FCFB152-9344-BAEE-24DC-5AD623EE85EB}"/>
                  </a:ext>
                </a:extLst>
              </p:cNvPr>
              <p:cNvSpPr txBox="1">
                <a:spLocks noChangeArrowheads="1"/>
              </p:cNvSpPr>
              <p:nvPr/>
            </p:nvSpPr>
            <p:spPr bwMode="auto">
              <a:xfrm>
                <a:off x="16884202" y="3810886"/>
                <a:ext cx="1327144" cy="40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dirty="0">
                    <a:solidFill>
                      <a:srgbClr val="000000"/>
                    </a:solidFill>
                    <a:cs typeface="Calibri" panose="020F0502020204030204" pitchFamily="34" charset="0"/>
                  </a:rPr>
                  <a:t>Serious AE</a:t>
                </a:r>
              </a:p>
            </p:txBody>
          </p:sp>
          <p:sp>
            <p:nvSpPr>
              <p:cNvPr id="12304" name="TextBox 87">
                <a:extLst>
                  <a:ext uri="{FF2B5EF4-FFF2-40B4-BE49-F238E27FC236}">
                    <a16:creationId xmlns:a16="http://schemas.microsoft.com/office/drawing/2014/main" id="{F22268DD-9908-924C-557E-2EC346F9D15A}"/>
                  </a:ext>
                </a:extLst>
              </p:cNvPr>
              <p:cNvSpPr txBox="1">
                <a:spLocks noChangeArrowheads="1"/>
              </p:cNvSpPr>
              <p:nvPr/>
            </p:nvSpPr>
            <p:spPr bwMode="auto">
              <a:xfrm>
                <a:off x="16897581" y="4168241"/>
                <a:ext cx="1488103" cy="40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dirty="0">
                    <a:solidFill>
                      <a:srgbClr val="000000"/>
                    </a:solidFill>
                    <a:cs typeface="Calibri" panose="020F0502020204030204" pitchFamily="34" charset="0"/>
                  </a:rPr>
                  <a:t>Other event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AE18148-9DC9-F8AF-28FE-92D9CFAB1E9F}"/>
              </a:ext>
            </a:extLst>
          </p:cNvPr>
          <p:cNvSpPr>
            <a:spLocks noGrp="1"/>
          </p:cNvSpPr>
          <p:nvPr>
            <p:ph type="title" idx="4294967295"/>
          </p:nvPr>
        </p:nvSpPr>
        <p:spPr bwMode="auto">
          <a:xfrm>
            <a:off x="911182" y="188912"/>
            <a:ext cx="10009287" cy="85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3600" b="1" dirty="0"/>
              <a:t>Adverse drug reactions frequently associated with TB treatment</a:t>
            </a:r>
          </a:p>
        </p:txBody>
      </p:sp>
      <p:grpSp>
        <p:nvGrpSpPr>
          <p:cNvPr id="13315" name="Group 1">
            <a:extLst>
              <a:ext uri="{FF2B5EF4-FFF2-40B4-BE49-F238E27FC236}">
                <a16:creationId xmlns:a16="http://schemas.microsoft.com/office/drawing/2014/main" id="{D2126138-4C13-FF5A-254C-A58C1FB85655}"/>
              </a:ext>
            </a:extLst>
          </p:cNvPr>
          <p:cNvGrpSpPr>
            <a:grpSpLocks/>
          </p:cNvGrpSpPr>
          <p:nvPr/>
        </p:nvGrpSpPr>
        <p:grpSpPr bwMode="auto">
          <a:xfrm>
            <a:off x="911182" y="1556792"/>
            <a:ext cx="10369550" cy="4947508"/>
            <a:chOff x="-580132" y="1010815"/>
            <a:chExt cx="9616877" cy="4947508"/>
          </a:xfrm>
        </p:grpSpPr>
        <p:sp>
          <p:nvSpPr>
            <p:cNvPr id="13317" name="Rectangle 6">
              <a:extLst>
                <a:ext uri="{FF2B5EF4-FFF2-40B4-BE49-F238E27FC236}">
                  <a16:creationId xmlns:a16="http://schemas.microsoft.com/office/drawing/2014/main" id="{6C41B793-5E05-DC9D-C60B-7E0072D32814}"/>
                </a:ext>
              </a:extLst>
            </p:cNvPr>
            <p:cNvSpPr>
              <a:spLocks noChangeArrowheads="1"/>
            </p:cNvSpPr>
            <p:nvPr/>
          </p:nvSpPr>
          <p:spPr bwMode="auto">
            <a:xfrm>
              <a:off x="-580132" y="1010815"/>
              <a:ext cx="5403652" cy="494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300"/>
                </a:spcAft>
                <a:buFont typeface="Arial" panose="020B0604020202020204" pitchFamily="34" charset="0"/>
                <a:buChar char="•"/>
              </a:pPr>
              <a:r>
                <a:rPr lang="en-GB" altLang="fr-FR" sz="2400" dirty="0"/>
                <a:t>Nausea/vomiting</a:t>
              </a:r>
            </a:p>
            <a:p>
              <a:pPr eaLnBrk="1" hangingPunct="1">
                <a:spcAft>
                  <a:spcPts val="300"/>
                </a:spcAft>
                <a:buFont typeface="Arial" panose="020B0604020202020204" pitchFamily="34" charset="0"/>
                <a:buChar char="•"/>
              </a:pPr>
              <a:r>
                <a:rPr lang="en-GB" altLang="fr-FR" sz="2400" dirty="0"/>
                <a:t>Diarrhoea</a:t>
              </a:r>
            </a:p>
            <a:p>
              <a:pPr eaLnBrk="1" hangingPunct="1">
                <a:spcAft>
                  <a:spcPts val="300"/>
                </a:spcAft>
                <a:buFont typeface="Arial" panose="020B0604020202020204" pitchFamily="34" charset="0"/>
                <a:buChar char="•"/>
              </a:pPr>
              <a:r>
                <a:rPr lang="en-GB" altLang="fr-FR" sz="2400" dirty="0"/>
                <a:t>Arthralgia</a:t>
              </a:r>
            </a:p>
            <a:p>
              <a:pPr eaLnBrk="1" hangingPunct="1">
                <a:spcAft>
                  <a:spcPts val="300"/>
                </a:spcAft>
                <a:buFont typeface="Arial" panose="020B0604020202020204" pitchFamily="34" charset="0"/>
                <a:buChar char="•"/>
              </a:pPr>
              <a:r>
                <a:rPr lang="en-GB" altLang="fr-FR" sz="2400" dirty="0"/>
                <a:t>Dizziness/vertigo</a:t>
              </a:r>
            </a:p>
            <a:p>
              <a:pPr eaLnBrk="1" hangingPunct="1">
                <a:spcAft>
                  <a:spcPts val="300"/>
                </a:spcAft>
                <a:buFont typeface="Arial" panose="020B0604020202020204" pitchFamily="34" charset="0"/>
                <a:buChar char="•"/>
              </a:pPr>
              <a:r>
                <a:rPr lang="en-GB" altLang="fr-FR" sz="2400" dirty="0"/>
                <a:t>Hearing disturbances</a:t>
              </a:r>
            </a:p>
            <a:p>
              <a:pPr eaLnBrk="1" hangingPunct="1">
                <a:spcAft>
                  <a:spcPts val="300"/>
                </a:spcAft>
                <a:buFont typeface="Arial" panose="020B0604020202020204" pitchFamily="34" charset="0"/>
                <a:buChar char="•"/>
              </a:pPr>
              <a:r>
                <a:rPr lang="en-GB" altLang="fr-FR" sz="2400" dirty="0"/>
                <a:t>Headache</a:t>
              </a:r>
            </a:p>
            <a:p>
              <a:pPr eaLnBrk="1" hangingPunct="1">
                <a:spcAft>
                  <a:spcPts val="300"/>
                </a:spcAft>
                <a:buFont typeface="Arial" panose="020B0604020202020204" pitchFamily="34" charset="0"/>
                <a:buChar char="•"/>
              </a:pPr>
              <a:r>
                <a:rPr lang="en-GB" altLang="fr-FR" sz="2400" dirty="0"/>
                <a:t>Sleep disturbances</a:t>
              </a:r>
            </a:p>
            <a:p>
              <a:pPr eaLnBrk="1" hangingPunct="1">
                <a:spcAft>
                  <a:spcPts val="300"/>
                </a:spcAft>
                <a:buFont typeface="Arial" panose="020B0604020202020204" pitchFamily="34" charset="0"/>
                <a:buChar char="•"/>
              </a:pPr>
              <a:r>
                <a:rPr lang="en-GB" altLang="fr-FR" sz="2400" dirty="0"/>
                <a:t>Electrolyte disturbances</a:t>
              </a:r>
            </a:p>
            <a:p>
              <a:pPr eaLnBrk="1" hangingPunct="1">
                <a:spcAft>
                  <a:spcPts val="300"/>
                </a:spcAft>
                <a:buFont typeface="Arial" panose="020B0604020202020204" pitchFamily="34" charset="0"/>
                <a:buChar char="•"/>
              </a:pPr>
              <a:r>
                <a:rPr lang="en-GB" altLang="fr-FR" sz="2400" dirty="0"/>
                <a:t>Abdominal pain</a:t>
              </a:r>
            </a:p>
            <a:p>
              <a:pPr eaLnBrk="1" hangingPunct="1">
                <a:spcAft>
                  <a:spcPts val="300"/>
                </a:spcAft>
                <a:buFont typeface="Arial" panose="020B0604020202020204" pitchFamily="34" charset="0"/>
                <a:buChar char="•"/>
              </a:pPr>
              <a:r>
                <a:rPr lang="en-GB" altLang="fr-FR" sz="2400" dirty="0"/>
                <a:t>Anorexia</a:t>
              </a:r>
            </a:p>
            <a:p>
              <a:pPr eaLnBrk="1" hangingPunct="1">
                <a:spcAft>
                  <a:spcPts val="300"/>
                </a:spcAft>
                <a:buFont typeface="Arial" panose="020B0604020202020204" pitchFamily="34" charset="0"/>
                <a:buChar char="•"/>
              </a:pPr>
              <a:r>
                <a:rPr lang="en-GB" altLang="fr-FR" sz="2400" dirty="0"/>
                <a:t>Gastritis</a:t>
              </a:r>
            </a:p>
            <a:p>
              <a:pPr eaLnBrk="1" hangingPunct="1">
                <a:spcAft>
                  <a:spcPts val="300"/>
                </a:spcAft>
                <a:buFont typeface="Arial" panose="020B0604020202020204" pitchFamily="34" charset="0"/>
                <a:buChar char="•"/>
              </a:pPr>
              <a:r>
                <a:rPr lang="en-GB" altLang="fr-FR" sz="2400" dirty="0"/>
                <a:t>Peripheral neuropathy</a:t>
              </a:r>
            </a:p>
          </p:txBody>
        </p:sp>
        <p:sp>
          <p:nvSpPr>
            <p:cNvPr id="13318" name="Rectangle 7">
              <a:extLst>
                <a:ext uri="{FF2B5EF4-FFF2-40B4-BE49-F238E27FC236}">
                  <a16:creationId xmlns:a16="http://schemas.microsoft.com/office/drawing/2014/main" id="{E3141CFF-044E-ACFB-C5F1-9D825745195D}"/>
                </a:ext>
              </a:extLst>
            </p:cNvPr>
            <p:cNvSpPr>
              <a:spLocks noChangeArrowheads="1"/>
            </p:cNvSpPr>
            <p:nvPr/>
          </p:nvSpPr>
          <p:spPr bwMode="auto">
            <a:xfrm>
              <a:off x="4464745" y="1010815"/>
              <a:ext cx="4572000" cy="494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6088" indent="-4460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0"/>
                </a:spcBef>
                <a:spcAft>
                  <a:spcPts val="300"/>
                </a:spcAft>
                <a:buFont typeface="Arial" panose="020B0604020202020204" pitchFamily="34" charset="0"/>
                <a:buChar char="•"/>
              </a:pPr>
              <a:r>
                <a:rPr lang="en-GB" altLang="fr-FR" sz="2400" dirty="0"/>
                <a:t>Depression</a:t>
              </a:r>
            </a:p>
            <a:p>
              <a:pPr eaLnBrk="1" hangingPunct="1">
                <a:spcBef>
                  <a:spcPts val="0"/>
                </a:spcBef>
                <a:spcAft>
                  <a:spcPts val="300"/>
                </a:spcAft>
                <a:buFont typeface="Arial" panose="020B0604020202020204" pitchFamily="34" charset="0"/>
                <a:buChar char="•"/>
              </a:pPr>
              <a:r>
                <a:rPr lang="en-GB" altLang="fr-FR" sz="2400" dirty="0"/>
                <a:t>Tinnitus</a:t>
              </a:r>
            </a:p>
            <a:p>
              <a:pPr eaLnBrk="1" hangingPunct="1">
                <a:spcBef>
                  <a:spcPts val="0"/>
                </a:spcBef>
                <a:spcAft>
                  <a:spcPts val="300"/>
                </a:spcAft>
                <a:buFont typeface="Arial" panose="020B0604020202020204" pitchFamily="34" charset="0"/>
                <a:buChar char="•"/>
              </a:pPr>
              <a:r>
                <a:rPr lang="en-GB" altLang="fr-FR" sz="2400" dirty="0"/>
                <a:t>Allergic reaction</a:t>
              </a:r>
            </a:p>
            <a:p>
              <a:pPr eaLnBrk="1" hangingPunct="1">
                <a:spcBef>
                  <a:spcPts val="0"/>
                </a:spcBef>
                <a:spcAft>
                  <a:spcPts val="300"/>
                </a:spcAft>
                <a:buFont typeface="Arial" panose="020B0604020202020204" pitchFamily="34" charset="0"/>
                <a:buChar char="•"/>
              </a:pPr>
              <a:r>
                <a:rPr lang="en-GB" altLang="fr-FR" sz="2400" dirty="0"/>
                <a:t>Rash</a:t>
              </a:r>
            </a:p>
            <a:p>
              <a:pPr eaLnBrk="1" hangingPunct="1">
                <a:spcBef>
                  <a:spcPts val="0"/>
                </a:spcBef>
                <a:spcAft>
                  <a:spcPts val="300"/>
                </a:spcAft>
                <a:buFont typeface="Arial" panose="020B0604020202020204" pitchFamily="34" charset="0"/>
                <a:buChar char="•"/>
              </a:pPr>
              <a:r>
                <a:rPr lang="en-GB" altLang="fr-FR" sz="2400" dirty="0"/>
                <a:t>Visual disturbances</a:t>
              </a:r>
            </a:p>
            <a:p>
              <a:pPr eaLnBrk="1" hangingPunct="1">
                <a:spcBef>
                  <a:spcPts val="0"/>
                </a:spcBef>
                <a:spcAft>
                  <a:spcPts val="300"/>
                </a:spcAft>
                <a:buFont typeface="Arial" panose="020B0604020202020204" pitchFamily="34" charset="0"/>
                <a:buChar char="•"/>
              </a:pPr>
              <a:r>
                <a:rPr lang="en-GB" altLang="fr-FR" sz="2400" dirty="0"/>
                <a:t>Seizures</a:t>
              </a:r>
            </a:p>
            <a:p>
              <a:pPr eaLnBrk="1" hangingPunct="1">
                <a:spcBef>
                  <a:spcPts val="0"/>
                </a:spcBef>
                <a:spcAft>
                  <a:spcPts val="300"/>
                </a:spcAft>
                <a:buFont typeface="Arial" panose="020B0604020202020204" pitchFamily="34" charset="0"/>
                <a:buChar char="•"/>
              </a:pPr>
              <a:r>
                <a:rPr lang="en-GB" altLang="fr-FR" sz="2400" dirty="0"/>
                <a:t>Hypothyroidism</a:t>
              </a:r>
            </a:p>
            <a:p>
              <a:pPr eaLnBrk="1" hangingPunct="1">
                <a:spcBef>
                  <a:spcPts val="0"/>
                </a:spcBef>
                <a:spcAft>
                  <a:spcPts val="300"/>
                </a:spcAft>
                <a:buFont typeface="Arial" panose="020B0604020202020204" pitchFamily="34" charset="0"/>
                <a:buChar char="•"/>
              </a:pPr>
              <a:r>
                <a:rPr lang="en-GB" altLang="fr-FR" sz="2400" dirty="0"/>
                <a:t>Psychosis</a:t>
              </a:r>
            </a:p>
            <a:p>
              <a:pPr eaLnBrk="1" hangingPunct="1">
                <a:spcBef>
                  <a:spcPts val="0"/>
                </a:spcBef>
                <a:spcAft>
                  <a:spcPts val="300"/>
                </a:spcAft>
                <a:buFont typeface="Arial" panose="020B0604020202020204" pitchFamily="34" charset="0"/>
                <a:buChar char="•"/>
              </a:pPr>
              <a:r>
                <a:rPr lang="en-GB" altLang="fr-FR" sz="2400" dirty="0"/>
                <a:t>Suicidal ideation</a:t>
              </a:r>
            </a:p>
            <a:p>
              <a:pPr eaLnBrk="1" hangingPunct="1">
                <a:spcBef>
                  <a:spcPts val="0"/>
                </a:spcBef>
                <a:spcAft>
                  <a:spcPts val="300"/>
                </a:spcAft>
                <a:buFont typeface="Arial" panose="020B0604020202020204" pitchFamily="34" charset="0"/>
                <a:buChar char="•"/>
              </a:pPr>
              <a:r>
                <a:rPr lang="en-GB" altLang="fr-FR" sz="2400" dirty="0"/>
                <a:t>Hepatitis (hepatotoxicity)</a:t>
              </a:r>
            </a:p>
            <a:p>
              <a:pPr eaLnBrk="1" hangingPunct="1">
                <a:spcBef>
                  <a:spcPts val="0"/>
                </a:spcBef>
                <a:spcAft>
                  <a:spcPts val="300"/>
                </a:spcAft>
                <a:buFont typeface="Arial" panose="020B0604020202020204" pitchFamily="34" charset="0"/>
                <a:buChar char="•"/>
              </a:pPr>
              <a:r>
                <a:rPr lang="en-GB" altLang="fr-FR" sz="2400" dirty="0"/>
                <a:t>Renal failure (nephrotoxicity)</a:t>
              </a:r>
            </a:p>
            <a:p>
              <a:pPr eaLnBrk="1" hangingPunct="1">
                <a:spcBef>
                  <a:spcPts val="0"/>
                </a:spcBef>
                <a:spcAft>
                  <a:spcPts val="300"/>
                </a:spcAft>
                <a:buFont typeface="Arial" panose="020B0604020202020204" pitchFamily="34" charset="0"/>
                <a:buChar char="•"/>
              </a:pPr>
              <a:r>
                <a:rPr lang="en-GB" altLang="fr-FR" sz="2400" dirty="0"/>
                <a:t>QT prolongation</a:t>
              </a:r>
            </a:p>
          </p:txBody>
        </p:sp>
      </p:grpSp>
      <p:sp>
        <p:nvSpPr>
          <p:cNvPr id="13316" name="Rectangle 2">
            <a:extLst>
              <a:ext uri="{FF2B5EF4-FFF2-40B4-BE49-F238E27FC236}">
                <a16:creationId xmlns:a16="http://schemas.microsoft.com/office/drawing/2014/main" id="{B3C5C71C-1917-1BA9-B55E-D343AE10E4FC}"/>
              </a:ext>
            </a:extLst>
          </p:cNvPr>
          <p:cNvSpPr>
            <a:spLocks noChangeArrowheads="1"/>
          </p:cNvSpPr>
          <p:nvPr/>
        </p:nvSpPr>
        <p:spPr bwMode="auto">
          <a:xfrm>
            <a:off x="1495425" y="6577013"/>
            <a:ext cx="254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fr-FR" sz="1400"/>
              <a:t>Source: WHO/HTM/TB/2014.11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5587</Words>
  <Application>Microsoft Office PowerPoint</Application>
  <PresentationFormat>Widescreen</PresentationFormat>
  <Paragraphs>534</Paragraphs>
  <Slides>66</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Cambria</vt:lpstr>
      <vt:lpstr>Franklin Gothic Book</vt:lpstr>
      <vt:lpstr>Open Sans</vt:lpstr>
      <vt:lpstr>Wingdings</vt:lpstr>
      <vt:lpstr>Office Theme</vt:lpstr>
      <vt:lpstr>PowerPoint Presentation</vt:lpstr>
      <vt:lpstr>PowerPoint Presentation</vt:lpstr>
      <vt:lpstr>Learning objectives By the end of this presentation, the participant is expected to be able to:</vt:lpstr>
      <vt:lpstr>PowerPoint Presentation</vt:lpstr>
      <vt:lpstr>Basic principles (2) What is needed for clinical monitoring and management of AEs?</vt:lpstr>
      <vt:lpstr>Basic principles (3)</vt:lpstr>
      <vt:lpstr>Basic principles (4) Symptom-based approach</vt:lpstr>
      <vt:lpstr>aDSM: cohort-based approach</vt:lpstr>
      <vt:lpstr>Adverse drug reactions frequently associated with TB treatment</vt:lpstr>
      <vt:lpstr>Frequency of adverse reactions in DR-TB treatment</vt:lpstr>
      <vt:lpstr>Frequency of adverse reactions in DR-TB treatment</vt:lpstr>
      <vt:lpstr>How to detect adverse events?</vt:lpstr>
      <vt:lpstr>PowerPoint Presentation</vt:lpstr>
      <vt:lpstr>Example of schedule of routine assessments (1)</vt:lpstr>
      <vt:lpstr>Example of schedule of routine assessments (2)</vt:lpstr>
      <vt:lpstr>Example of schedule of routine assessments (3)</vt:lpstr>
      <vt:lpstr>Management of AEs (1)</vt:lpstr>
      <vt:lpstr>Management of AEs (2) Case study 1</vt:lpstr>
      <vt:lpstr>Management of AEs (3) When is the right time to take action?</vt:lpstr>
      <vt:lpstr>PowerPoint Presentation</vt:lpstr>
      <vt:lpstr>Severe or Serious ?</vt:lpstr>
      <vt:lpstr>Details on a selected adverse reactions</vt:lpstr>
      <vt:lpstr>Peripheral neuropathy</vt:lpstr>
      <vt:lpstr>How to detect peripheral neuropathy? (1)</vt:lpstr>
      <vt:lpstr>How to detect peripheral neuropathy? (2)</vt:lpstr>
      <vt:lpstr>How to detect peripheral neuropathy? (3)</vt:lpstr>
      <vt:lpstr>How to manage peripheral neuropathy? (1)</vt:lpstr>
      <vt:lpstr>How to manage peripheral neuropathy? (2)</vt:lpstr>
      <vt:lpstr>How to manage peripheral neuropathy? (3)</vt:lpstr>
      <vt:lpstr>Peripheral neuropathy Case study 2</vt:lpstr>
      <vt:lpstr>Myelosuppression</vt:lpstr>
      <vt:lpstr>Myelosuppression</vt:lpstr>
      <vt:lpstr>PowerPoint Presentation</vt:lpstr>
      <vt:lpstr>How to manage myelosuppression? (2)</vt:lpstr>
      <vt:lpstr>Myelosuppression Case study 3</vt:lpstr>
      <vt:lpstr>QT prolongation</vt:lpstr>
      <vt:lpstr>How to detect QT prolongation? (1)</vt:lpstr>
      <vt:lpstr>PowerPoint Presentation</vt:lpstr>
      <vt:lpstr>PowerPoint Presentation</vt:lpstr>
      <vt:lpstr>PowerPoint Presentation</vt:lpstr>
      <vt:lpstr>PowerPoint Presentation</vt:lpstr>
      <vt:lpstr>How to manage QT prolongation? (1)</vt:lpstr>
      <vt:lpstr>PowerPoint Presentation</vt:lpstr>
      <vt:lpstr>PowerPoint Presentation</vt:lpstr>
      <vt:lpstr>PowerPoint Presentation</vt:lpstr>
      <vt:lpstr>QT prolongation Case study 4</vt:lpstr>
      <vt:lpstr>Visual disturbances</vt:lpstr>
      <vt:lpstr>How to detect visual disturbances?</vt:lpstr>
      <vt:lpstr>How to manage visual disturbances?</vt:lpstr>
      <vt:lpstr>Hepatitis</vt:lpstr>
      <vt:lpstr>How to manage hepatitis?</vt:lpstr>
      <vt:lpstr>Hepatitis Case study 5</vt:lpstr>
      <vt:lpstr>Hypokalaemia</vt:lpstr>
      <vt:lpstr>How to manage hypokalaemia? (1)</vt:lpstr>
      <vt:lpstr>How to manage hypokalemia? (2)</vt:lpstr>
      <vt:lpstr>Hypothyroidism</vt:lpstr>
      <vt:lpstr>How to manage hypothyroidism?</vt:lpstr>
      <vt:lpstr>Acute kidney injury</vt:lpstr>
      <vt:lpstr>How to manage acute kidney injury?</vt:lpstr>
      <vt:lpstr>Acute kidney injury Case study 6</vt:lpstr>
      <vt:lpstr>PowerPoint Presentation</vt:lpstr>
      <vt:lpstr>Hearing loss</vt:lpstr>
      <vt:lpstr>How to detect and manage hearing loss?</vt:lpstr>
      <vt:lpstr>Hearing loss Case study 7</vt:lpstr>
      <vt:lpstr>Conclusions</vt:lpstr>
      <vt:lpstr>PowerPoint Presentation</vt:lpstr>
    </vt:vector>
  </TitlesOfParts>
  <Company>Médecins Sans Frontières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monitoring of AEs and management of adverse drug reactions 28-Jun-2016</dc:title>
  <dc:creator>Nathalie LACHENAL</dc:creator>
  <cp:lastModifiedBy>Bassirou soul</cp:lastModifiedBy>
  <cp:revision>173</cp:revision>
  <dcterms:created xsi:type="dcterms:W3CDTF">2016-06-28T16:50:44Z</dcterms:created>
  <dcterms:modified xsi:type="dcterms:W3CDTF">2023-05-18T08:38:18Z</dcterms:modified>
</cp:coreProperties>
</file>